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8" r:id="rId4"/>
    <p:sldId id="274" r:id="rId5"/>
    <p:sldId id="259" r:id="rId6"/>
    <p:sldId id="260" r:id="rId7"/>
    <p:sldId id="261" r:id="rId8"/>
    <p:sldId id="262" r:id="rId9"/>
    <p:sldId id="275" r:id="rId10"/>
    <p:sldId id="269" r:id="rId11"/>
    <p:sldId id="268" r:id="rId12"/>
    <p:sldId id="271" r:id="rId13"/>
    <p:sldId id="272" r:id="rId14"/>
    <p:sldId id="273" r:id="rId15"/>
    <p:sldId id="264" r:id="rId16"/>
  </p:sldIdLst>
  <p:sldSz cx="18288000" cy="10287000"/>
  <p:notesSz cx="6858000" cy="9144000"/>
  <p:embeddedFontLst>
    <p:embeddedFont>
      <p:font typeface="Now 1" panose="020B0604020202020204" charset="0"/>
      <p:regular r:id="rId18"/>
    </p:embeddedFont>
    <p:embeddedFont>
      <p:font typeface="Now 1 Bold" panose="020B0604020202020204" charset="0"/>
      <p:regular r:id="rId19"/>
    </p:embeddedFont>
    <p:embeddedFont>
      <p:font typeface="Now 2" panose="020B0604020202020204" charset="0"/>
      <p:regular r:id="rId20"/>
    </p:embeddedFont>
    <p:embeddedFont>
      <p:font typeface="Now 2 Bold" panose="020B0604020202020204" charset="0"/>
      <p:regular r:id="rId21"/>
    </p:embeddedFont>
    <p:embeddedFont>
      <p:font typeface="Now Bold" panose="020B0604020202020204" charset="0"/>
      <p:regular r:id="rId22"/>
    </p:embeddedFont>
    <p:embeddedFont>
      <p:font typeface="Now Bold Bold" panose="020B0604020202020204" charset="0"/>
      <p:regular r:id="rId23"/>
    </p:embeddedFont>
    <p:embeddedFont>
      <p:font typeface="Roboto" panose="02000000000000000000" pitchFamily="2" charset="0"/>
      <p:regular r:id="rId24"/>
      <p:bold r:id="rId25"/>
    </p:embeddedFont>
    <p:embeddedFont>
      <p:font typeface="Roboto Bold" panose="02000000000000000000" pitchFamily="2" charset="0"/>
      <p:bold r:id="rId26"/>
    </p:embeddedFont>
    <p:embeddedFont>
      <p:font typeface="Segoe UI" panose="020B0502040204020203" pitchFamily="34" charset="0"/>
      <p:regular r:id="rId27"/>
      <p:bold r:id="rId28"/>
      <p:italic r:id="rId29"/>
      <p:boldItalic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9EC3C4F-C997-44B8-8CCF-EAD7E9F83BCA}" v="30" dt="2024-05-07T15:58:37.97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263" autoAdjust="0"/>
    <p:restoredTop sz="94622" autoAdjust="0"/>
  </p:normalViewPr>
  <p:slideViewPr>
    <p:cSldViewPr>
      <p:cViewPr varScale="1">
        <p:scale>
          <a:sx n="65" d="100"/>
          <a:sy n="65" d="100"/>
        </p:scale>
        <p:origin x="88" y="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21.10.2024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https://www.sne.es/hazte-socio/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https://www.sne.es/ofertas-de-empleo/</a:t>
            </a:r>
          </a:p>
          <a:p>
            <a:endParaRPr lang="en-US"/>
          </a:p>
          <a:p>
            <a:r>
              <a:rPr lang="en-US"/>
              <a:t>https://www.sne.es/noticias/la-sne-lanza-un-programa-de-practicas-para-atraer-talento-a-sus-socios-colectivos/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png"/><Relationship Id="rId3" Type="http://schemas.openxmlformats.org/officeDocument/2006/relationships/image" Target="../media/image28.png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17" Type="http://schemas.openxmlformats.org/officeDocument/2006/relationships/image" Target="../media/image51.png"/><Relationship Id="rId2" Type="http://schemas.openxmlformats.org/officeDocument/2006/relationships/image" Target="../media/image27.png"/><Relationship Id="rId16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5" Type="http://schemas.openxmlformats.org/officeDocument/2006/relationships/image" Target="../media/image4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Relationship Id="rId14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13" Type="http://schemas.openxmlformats.org/officeDocument/2006/relationships/image" Target="../media/image61.png"/><Relationship Id="rId3" Type="http://schemas.openxmlformats.org/officeDocument/2006/relationships/image" Target="../media/image28.png"/><Relationship Id="rId7" Type="http://schemas.openxmlformats.org/officeDocument/2006/relationships/image" Target="../media/image55.png"/><Relationship Id="rId12" Type="http://schemas.openxmlformats.org/officeDocument/2006/relationships/image" Target="../media/image60.png"/><Relationship Id="rId2" Type="http://schemas.openxmlformats.org/officeDocument/2006/relationships/image" Target="../media/image27.png"/><Relationship Id="rId16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11" Type="http://schemas.openxmlformats.org/officeDocument/2006/relationships/image" Target="../media/image59.png"/><Relationship Id="rId5" Type="http://schemas.openxmlformats.org/officeDocument/2006/relationships/image" Target="../media/image53.png"/><Relationship Id="rId15" Type="http://schemas.openxmlformats.org/officeDocument/2006/relationships/image" Target="../media/image63.png"/><Relationship Id="rId10" Type="http://schemas.openxmlformats.org/officeDocument/2006/relationships/image" Target="../media/image58.png"/><Relationship Id="rId4" Type="http://schemas.openxmlformats.org/officeDocument/2006/relationships/image" Target="../media/image52.jpg"/><Relationship Id="rId9" Type="http://schemas.openxmlformats.org/officeDocument/2006/relationships/image" Target="../media/image57.png"/><Relationship Id="rId14" Type="http://schemas.openxmlformats.org/officeDocument/2006/relationships/image" Target="../media/image6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hyperlink" Target="mailto:EMPLEO@SNE.ES" TargetMode="External"/><Relationship Id="rId5" Type="http://schemas.openxmlformats.org/officeDocument/2006/relationships/image" Target="../media/image69.svg"/><Relationship Id="rId4" Type="http://schemas.openxmlformats.org/officeDocument/2006/relationships/image" Target="../media/image6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gif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4.jpeg"/><Relationship Id="rId7" Type="http://schemas.openxmlformats.org/officeDocument/2006/relationships/image" Target="../media/image17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4.jpe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svg"/><Relationship Id="rId11" Type="http://schemas.openxmlformats.org/officeDocument/2006/relationships/image" Target="../media/image25.png"/><Relationship Id="rId5" Type="http://schemas.openxmlformats.org/officeDocument/2006/relationships/image" Target="../media/image20.png"/><Relationship Id="rId10" Type="http://schemas.microsoft.com/office/2007/relationships/hdphoto" Target="../media/hdphoto1.wdp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5555" b="-25555"/>
            </a:stretch>
          </a:blipFill>
        </p:spPr>
        <p:txBody>
          <a:bodyPr/>
          <a:lstStyle/>
          <a:p>
            <a:endParaRPr lang="es-ES"/>
          </a:p>
        </p:txBody>
      </p:sp>
      <p:grpSp>
        <p:nvGrpSpPr>
          <p:cNvPr id="3" name="Group 3"/>
          <p:cNvGrpSpPr/>
          <p:nvPr/>
        </p:nvGrpSpPr>
        <p:grpSpPr>
          <a:xfrm>
            <a:off x="3589782" y="3238500"/>
            <a:ext cx="11108436" cy="3697986"/>
            <a:chOff x="0" y="0"/>
            <a:chExt cx="2925679" cy="150638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925679" cy="1506389"/>
            </a:xfrm>
            <a:custGeom>
              <a:avLst/>
              <a:gdLst/>
              <a:ahLst/>
              <a:cxnLst/>
              <a:rect l="l" t="t" r="r" b="b"/>
              <a:pathLst>
                <a:path w="2925679" h="1506389">
                  <a:moveTo>
                    <a:pt x="0" y="0"/>
                  </a:moveTo>
                  <a:lnTo>
                    <a:pt x="2925679" y="0"/>
                  </a:lnTo>
                  <a:lnTo>
                    <a:pt x="2925679" y="1506389"/>
                  </a:lnTo>
                  <a:lnTo>
                    <a:pt x="0" y="1506389"/>
                  </a:lnTo>
                  <a:close/>
                </a:path>
              </a:pathLst>
            </a:custGeom>
            <a:solidFill>
              <a:srgbClr val="FFFFFF">
                <a:alpha val="69804"/>
              </a:srgbClr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9525"/>
              <a:ext cx="2925679" cy="14968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6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4922788" y="3690994"/>
            <a:ext cx="8442424" cy="2891054"/>
            <a:chOff x="0" y="0"/>
            <a:chExt cx="11256566" cy="3854740"/>
          </a:xfrm>
        </p:grpSpPr>
        <p:sp>
          <p:nvSpPr>
            <p:cNvPr id="7" name="TextBox 7"/>
            <p:cNvSpPr txBox="1"/>
            <p:nvPr/>
          </p:nvSpPr>
          <p:spPr>
            <a:xfrm>
              <a:off x="0" y="0"/>
              <a:ext cx="11256566" cy="233226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568"/>
                </a:lnSpc>
              </a:pPr>
              <a:r>
                <a:rPr lang="en-US" sz="7200" dirty="0">
                  <a:solidFill>
                    <a:srgbClr val="4CB113"/>
                  </a:solidFill>
                  <a:latin typeface="Now Bold"/>
                </a:rPr>
                <a:t>CEIDEN - KEEP +</a:t>
              </a:r>
            </a:p>
            <a:p>
              <a:pPr algn="ctr"/>
              <a:r>
                <a:rPr lang="es-ES" spc="640" dirty="0">
                  <a:solidFill>
                    <a:srgbClr val="1F6D66"/>
                  </a:solidFill>
                  <a:latin typeface="Now 1 Bold"/>
                </a:rPr>
                <a:t>Escuela</a:t>
              </a:r>
              <a:r>
                <a:rPr lang="es-ES" sz="2400" b="0" i="0" dirty="0">
                  <a:solidFill>
                    <a:srgbClr val="424242"/>
                  </a:solidFill>
                  <a:effectLst/>
                  <a:latin typeface="Segoe UI" panose="020B0502040204020203" pitchFamily="34" charset="0"/>
                </a:rPr>
                <a:t> </a:t>
              </a:r>
              <a:r>
                <a:rPr lang="es-ES" spc="640" dirty="0">
                  <a:solidFill>
                    <a:srgbClr val="1F6D66"/>
                  </a:solidFill>
                  <a:latin typeface="Now 1 Bold"/>
                </a:rPr>
                <a:t>Técnica Superior de Ingenieros Industriales de Madrid, ETSIIM-UPM</a:t>
              </a:r>
              <a:endParaRPr lang="en-US" spc="640" dirty="0">
                <a:solidFill>
                  <a:srgbClr val="1F6D66"/>
                </a:solidFill>
                <a:latin typeface="Now 1 Bold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343745" y="2792910"/>
              <a:ext cx="10569074" cy="10618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800" spc="640" dirty="0">
                  <a:solidFill>
                    <a:srgbClr val="1F6D66"/>
                  </a:solidFill>
                  <a:latin typeface="Now 1 Bold"/>
                </a:rPr>
                <a:t>22 OCTUBRE 2024</a:t>
              </a:r>
            </a:p>
            <a:p>
              <a:pPr algn="ctr">
                <a:lnSpc>
                  <a:spcPct val="150000"/>
                </a:lnSpc>
              </a:pPr>
              <a:r>
                <a:rPr lang="en-US" sz="1800" b="1" spc="640" dirty="0">
                  <a:solidFill>
                    <a:srgbClr val="1F6D66"/>
                  </a:solidFill>
                  <a:latin typeface="Now 1 Bold"/>
                </a:rPr>
                <a:t>SOCIEDAD NUCLEAR ESPAÑOLA</a:t>
              </a:r>
            </a:p>
          </p:txBody>
        </p:sp>
      </p:grpSp>
      <p:sp>
        <p:nvSpPr>
          <p:cNvPr id="9" name="Freeform 9"/>
          <p:cNvSpPr/>
          <p:nvPr/>
        </p:nvSpPr>
        <p:spPr>
          <a:xfrm>
            <a:off x="15615177" y="362748"/>
            <a:ext cx="2081462" cy="1040731"/>
          </a:xfrm>
          <a:custGeom>
            <a:avLst/>
            <a:gdLst/>
            <a:ahLst/>
            <a:cxnLst/>
            <a:rect l="l" t="t" r="r" b="b"/>
            <a:pathLst>
              <a:path w="2081462" h="1040731">
                <a:moveTo>
                  <a:pt x="0" y="0"/>
                </a:moveTo>
                <a:lnTo>
                  <a:pt x="2081462" y="0"/>
                </a:lnTo>
                <a:lnTo>
                  <a:pt x="2081462" y="1040731"/>
                </a:lnTo>
                <a:lnTo>
                  <a:pt x="0" y="104073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9980C8-3BE8-A359-75AD-654787A5F3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4C469916-967F-11DD-59C3-2E61044D39DF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125484A8-C913-746A-BFB7-7A429C5A3F23}"/>
              </a:ext>
            </a:extLst>
          </p:cNvPr>
          <p:cNvSpPr txBox="1"/>
          <p:nvPr/>
        </p:nvSpPr>
        <p:spPr>
          <a:xfrm>
            <a:off x="1348740" y="1105376"/>
            <a:ext cx="15590520" cy="5001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88"/>
              </a:lnSpc>
            </a:pPr>
            <a:r>
              <a:rPr lang="en-US" sz="3600" b="1" dirty="0">
                <a:solidFill>
                  <a:srgbClr val="247C9F"/>
                </a:solidFill>
                <a:latin typeface="Roboto Bold"/>
                <a:ea typeface="Roboto Bold"/>
                <a:cs typeface="Roboto Bold"/>
                <a:sym typeface="Roboto Bold"/>
              </a:rPr>
              <a:t>EQUIPO DE DIVULGACIÓN TÉCNICA</a:t>
            </a:r>
            <a:endParaRPr lang="en-US" sz="3000" b="1" dirty="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34" name="Group 6">
            <a:extLst>
              <a:ext uri="{FF2B5EF4-FFF2-40B4-BE49-F238E27FC236}">
                <a16:creationId xmlns:a16="http://schemas.microsoft.com/office/drawing/2014/main" id="{CC9A4B14-3022-93D2-4AE7-E45127182B79}"/>
              </a:ext>
            </a:extLst>
          </p:cNvPr>
          <p:cNvGrpSpPr/>
          <p:nvPr/>
        </p:nvGrpSpPr>
        <p:grpSpPr>
          <a:xfrm>
            <a:off x="374361" y="368336"/>
            <a:ext cx="17539278" cy="9550328"/>
            <a:chOff x="0" y="0"/>
            <a:chExt cx="40137192" cy="21855139"/>
          </a:xfrm>
        </p:grpSpPr>
        <p:sp>
          <p:nvSpPr>
            <p:cNvPr id="35" name="Freeform 7">
              <a:extLst>
                <a:ext uri="{FF2B5EF4-FFF2-40B4-BE49-F238E27FC236}">
                  <a16:creationId xmlns:a16="http://schemas.microsoft.com/office/drawing/2014/main" id="{EA710B1F-F02D-7ED9-1613-700A396C9F6A}"/>
                </a:ext>
              </a:extLst>
            </p:cNvPr>
            <p:cNvSpPr/>
            <p:nvPr/>
          </p:nvSpPr>
          <p:spPr>
            <a:xfrm>
              <a:off x="0" y="0"/>
              <a:ext cx="40137190" cy="21855139"/>
            </a:xfrm>
            <a:custGeom>
              <a:avLst/>
              <a:gdLst/>
              <a:ahLst/>
              <a:cxnLst/>
              <a:rect l="l" t="t" r="r" b="b"/>
              <a:pathLst>
                <a:path w="40137190" h="21855139">
                  <a:moveTo>
                    <a:pt x="0" y="0"/>
                  </a:moveTo>
                  <a:lnTo>
                    <a:pt x="0" y="21855139"/>
                  </a:lnTo>
                  <a:lnTo>
                    <a:pt x="40137190" y="21855139"/>
                  </a:lnTo>
                  <a:lnTo>
                    <a:pt x="40137190" y="0"/>
                  </a:lnTo>
                  <a:lnTo>
                    <a:pt x="0" y="0"/>
                  </a:lnTo>
                  <a:close/>
                  <a:moveTo>
                    <a:pt x="40076233" y="21794178"/>
                  </a:moveTo>
                  <a:lnTo>
                    <a:pt x="59690" y="21794178"/>
                  </a:lnTo>
                  <a:lnTo>
                    <a:pt x="59690" y="59690"/>
                  </a:lnTo>
                  <a:lnTo>
                    <a:pt x="40076233" y="59690"/>
                  </a:lnTo>
                  <a:lnTo>
                    <a:pt x="40076233" y="2179417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 sz="1200"/>
            </a:p>
          </p:txBody>
        </p:sp>
      </p:grpSp>
      <p:pic>
        <p:nvPicPr>
          <p:cNvPr id="73" name="Imagen 72">
            <a:extLst>
              <a:ext uri="{FF2B5EF4-FFF2-40B4-BE49-F238E27FC236}">
                <a16:creationId xmlns:a16="http://schemas.microsoft.com/office/drawing/2014/main" id="{051AA012-5837-A05B-3D53-4D60F9A996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0" y="1067846"/>
            <a:ext cx="1429247" cy="12352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5B60252-0506-29F0-3064-4AC11923C7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79238" y="6113717"/>
            <a:ext cx="3537123" cy="3545117"/>
          </a:xfrm>
          <a:prstGeom prst="rect">
            <a:avLst/>
          </a:prstGeom>
        </p:spPr>
      </p:pic>
      <p:pic>
        <p:nvPicPr>
          <p:cNvPr id="7" name="Picture 9">
            <a:extLst>
              <a:ext uri="{FF2B5EF4-FFF2-40B4-BE49-F238E27FC236}">
                <a16:creationId xmlns:a16="http://schemas.microsoft.com/office/drawing/2014/main" id="{9AA3D867-6BB9-7D9F-7BC6-51F6EA6E0C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71639" y="6097122"/>
            <a:ext cx="3472316" cy="3539288"/>
          </a:xfrm>
          <a:prstGeom prst="rect">
            <a:avLst/>
          </a:prstGeom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72693E59-55B8-0433-A39E-5E421B0062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8436" y="6116632"/>
            <a:ext cx="3539288" cy="3539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9131900A-34B9-4FC8-A5B0-3323645762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7633" y="6118796"/>
            <a:ext cx="3537124" cy="3537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03670FB4-212C-831C-43E9-9BFA5060245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55904" y="2615545"/>
            <a:ext cx="3349589" cy="3372146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90CE6A04-A6E2-B1DC-0F0D-9AD7E0C8B2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986" y="2597852"/>
            <a:ext cx="3382507" cy="3382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D54BB178-DCAC-E821-A9FF-DCD313C2ACB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468293" y="2628899"/>
            <a:ext cx="3325721" cy="3325721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3B480BAF-E90C-9CB2-CE33-7D5692E6A03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32490" y="2615545"/>
            <a:ext cx="3363896" cy="3358795"/>
          </a:xfrm>
          <a:prstGeom prst="rect">
            <a:avLst/>
          </a:prstGeom>
        </p:spPr>
      </p:pic>
      <p:pic>
        <p:nvPicPr>
          <p:cNvPr id="22" name="Picture 7">
            <a:extLst>
              <a:ext uri="{FF2B5EF4-FFF2-40B4-BE49-F238E27FC236}">
                <a16:creationId xmlns:a16="http://schemas.microsoft.com/office/drawing/2014/main" id="{D626C820-E595-8C98-1AB6-42EEEE12D1C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921525" y="2621211"/>
            <a:ext cx="3439015" cy="3358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73115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54D900-1C33-9714-701F-DB162DA628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D196C403-C72C-A6B0-0ED8-CBCF24247FB1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ES" dirty="0"/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30B2ED73-A38A-530E-2EAE-9FD5214666EF}"/>
              </a:ext>
            </a:extLst>
          </p:cNvPr>
          <p:cNvSpPr txBox="1"/>
          <p:nvPr/>
        </p:nvSpPr>
        <p:spPr>
          <a:xfrm>
            <a:off x="1348740" y="1105376"/>
            <a:ext cx="15590520" cy="10002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88"/>
              </a:lnSpc>
            </a:pPr>
            <a:r>
              <a:rPr lang="en-US" sz="3600" b="1" dirty="0">
                <a:solidFill>
                  <a:srgbClr val="247C9F"/>
                </a:solidFill>
                <a:latin typeface="Roboto Bold"/>
                <a:ea typeface="Roboto Bold"/>
                <a:cs typeface="Roboto Bold"/>
                <a:sym typeface="Roboto Bold"/>
              </a:rPr>
              <a:t>EQUIPO DE COMUNICACIÓN</a:t>
            </a:r>
          </a:p>
          <a:p>
            <a:pPr algn="l">
              <a:lnSpc>
                <a:spcPts val="3888"/>
              </a:lnSpc>
            </a:pPr>
            <a:r>
              <a:rPr lang="en-US" sz="3600" b="1" dirty="0">
                <a:solidFill>
                  <a:schemeClr val="bg1"/>
                </a:solidFill>
                <a:latin typeface="Roboto Bold"/>
                <a:ea typeface="Roboto Bold"/>
                <a:cs typeface="Roboto Bold"/>
                <a:sym typeface="Roboto Bold"/>
              </a:rPr>
              <a:t>PUBLICACIONES</a:t>
            </a:r>
            <a:endParaRPr lang="en-US" sz="3000" b="1" dirty="0">
              <a:solidFill>
                <a:schemeClr val="bg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73" name="Imagen 72">
            <a:extLst>
              <a:ext uri="{FF2B5EF4-FFF2-40B4-BE49-F238E27FC236}">
                <a16:creationId xmlns:a16="http://schemas.microsoft.com/office/drawing/2014/main" id="{F8E62C2F-2D53-77B1-A9F5-ECFDA43529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0" y="1067846"/>
            <a:ext cx="1429247" cy="1235299"/>
          </a:xfrm>
          <a:prstGeom prst="rect">
            <a:avLst/>
          </a:prstGeom>
        </p:spPr>
      </p:pic>
      <p:pic>
        <p:nvPicPr>
          <p:cNvPr id="40" name="Imagen 39">
            <a:extLst>
              <a:ext uri="{FF2B5EF4-FFF2-40B4-BE49-F238E27FC236}">
                <a16:creationId xmlns:a16="http://schemas.microsoft.com/office/drawing/2014/main" id="{70824391-365C-BEB1-81DA-47E8FCCDE4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9073" y="2436599"/>
            <a:ext cx="2583105" cy="2583105"/>
          </a:xfrm>
          <a:prstGeom prst="rect">
            <a:avLst/>
          </a:prstGeom>
        </p:spPr>
      </p:pic>
      <p:pic>
        <p:nvPicPr>
          <p:cNvPr id="44" name="Imagen 43">
            <a:extLst>
              <a:ext uri="{FF2B5EF4-FFF2-40B4-BE49-F238E27FC236}">
                <a16:creationId xmlns:a16="http://schemas.microsoft.com/office/drawing/2014/main" id="{54C4BA46-7010-B278-4B4F-8E9581FD10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96896" y="5258451"/>
            <a:ext cx="2583105" cy="2596907"/>
          </a:xfrm>
          <a:prstGeom prst="rect">
            <a:avLst/>
          </a:prstGeom>
        </p:spPr>
      </p:pic>
      <p:pic>
        <p:nvPicPr>
          <p:cNvPr id="46" name="Imagen 45">
            <a:extLst>
              <a:ext uri="{FF2B5EF4-FFF2-40B4-BE49-F238E27FC236}">
                <a16:creationId xmlns:a16="http://schemas.microsoft.com/office/drawing/2014/main" id="{2D4F50B6-6295-AF31-3581-965932BEB6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99798" y="5258450"/>
            <a:ext cx="2598886" cy="2596907"/>
          </a:xfrm>
          <a:prstGeom prst="rect">
            <a:avLst/>
          </a:prstGeom>
        </p:spPr>
      </p:pic>
      <p:pic>
        <p:nvPicPr>
          <p:cNvPr id="50" name="Imagen 49">
            <a:extLst>
              <a:ext uri="{FF2B5EF4-FFF2-40B4-BE49-F238E27FC236}">
                <a16:creationId xmlns:a16="http://schemas.microsoft.com/office/drawing/2014/main" id="{B25AE906-4EBB-382D-3290-09DBE8215BC4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1006" t="3536" r="33402" b="-1410"/>
          <a:stretch/>
        </p:blipFill>
        <p:spPr>
          <a:xfrm>
            <a:off x="2812361" y="8026062"/>
            <a:ext cx="7449383" cy="1795103"/>
          </a:xfrm>
          <a:prstGeom prst="rect">
            <a:avLst/>
          </a:prstGeom>
        </p:spPr>
      </p:pic>
      <p:pic>
        <p:nvPicPr>
          <p:cNvPr id="52" name="Imagen 51">
            <a:extLst>
              <a:ext uri="{FF2B5EF4-FFF2-40B4-BE49-F238E27FC236}">
                <a16:creationId xmlns:a16="http://schemas.microsoft.com/office/drawing/2014/main" id="{775CE858-B22B-C611-51C9-3305D3338964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1" r="33110" b="-12440"/>
          <a:stretch/>
        </p:blipFill>
        <p:spPr>
          <a:xfrm>
            <a:off x="10363200" y="8026331"/>
            <a:ext cx="7449383" cy="1964913"/>
          </a:xfrm>
          <a:prstGeom prst="rect">
            <a:avLst/>
          </a:prstGeom>
        </p:spPr>
      </p:pic>
      <p:pic>
        <p:nvPicPr>
          <p:cNvPr id="53" name="Imagen 52">
            <a:extLst>
              <a:ext uri="{FF2B5EF4-FFF2-40B4-BE49-F238E27FC236}">
                <a16:creationId xmlns:a16="http://schemas.microsoft.com/office/drawing/2014/main" id="{E52ABB44-4AF3-5F6C-B6C0-EA31033C276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45486" y="2445446"/>
            <a:ext cx="2583105" cy="2583105"/>
          </a:xfrm>
          <a:prstGeom prst="rect">
            <a:avLst/>
          </a:prstGeom>
        </p:spPr>
      </p:pic>
      <p:pic>
        <p:nvPicPr>
          <p:cNvPr id="57" name="Imagen 56">
            <a:extLst>
              <a:ext uri="{FF2B5EF4-FFF2-40B4-BE49-F238E27FC236}">
                <a16:creationId xmlns:a16="http://schemas.microsoft.com/office/drawing/2014/main" id="{1F737F54-C923-EB2A-F8F3-641D87B625B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326733" y="2427754"/>
            <a:ext cx="2583104" cy="2600797"/>
          </a:xfrm>
          <a:prstGeom prst="rect">
            <a:avLst/>
          </a:prstGeom>
        </p:spPr>
      </p:pic>
      <p:pic>
        <p:nvPicPr>
          <p:cNvPr id="59" name="Imagen 58">
            <a:extLst>
              <a:ext uri="{FF2B5EF4-FFF2-40B4-BE49-F238E27FC236}">
                <a16:creationId xmlns:a16="http://schemas.microsoft.com/office/drawing/2014/main" id="{E74105EE-FFE1-B08D-9876-E71A504CA47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190166" y="2443848"/>
            <a:ext cx="2588617" cy="2584703"/>
          </a:xfrm>
          <a:prstGeom prst="rect">
            <a:avLst/>
          </a:prstGeom>
        </p:spPr>
      </p:pic>
      <p:pic>
        <p:nvPicPr>
          <p:cNvPr id="65" name="Imagen 64">
            <a:extLst>
              <a:ext uri="{FF2B5EF4-FFF2-40B4-BE49-F238E27FC236}">
                <a16:creationId xmlns:a16="http://schemas.microsoft.com/office/drawing/2014/main" id="{F2A04806-4064-3441-8D46-40A495C57B65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t="478"/>
          <a:stretch/>
        </p:blipFill>
        <p:spPr>
          <a:xfrm>
            <a:off x="12405249" y="5297949"/>
            <a:ext cx="2583105" cy="2553574"/>
          </a:xfrm>
          <a:prstGeom prst="rect">
            <a:avLst/>
          </a:prstGeom>
        </p:spPr>
      </p:pic>
      <p:pic>
        <p:nvPicPr>
          <p:cNvPr id="67" name="Imagen 66">
            <a:extLst>
              <a:ext uri="{FF2B5EF4-FFF2-40B4-BE49-F238E27FC236}">
                <a16:creationId xmlns:a16="http://schemas.microsoft.com/office/drawing/2014/main" id="{4A19F7E9-3608-0835-C3C7-DB1F33B3ABA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231230" y="5298650"/>
            <a:ext cx="2541022" cy="2546832"/>
          </a:xfrm>
          <a:prstGeom prst="rect">
            <a:avLst/>
          </a:prstGeom>
        </p:spPr>
      </p:pic>
      <p:grpSp>
        <p:nvGrpSpPr>
          <p:cNvPr id="4" name="Group 6">
            <a:extLst>
              <a:ext uri="{FF2B5EF4-FFF2-40B4-BE49-F238E27FC236}">
                <a16:creationId xmlns:a16="http://schemas.microsoft.com/office/drawing/2014/main" id="{DBED87F7-F73E-224D-0EE2-04928E9BF2E1}"/>
              </a:ext>
            </a:extLst>
          </p:cNvPr>
          <p:cNvGrpSpPr/>
          <p:nvPr/>
        </p:nvGrpSpPr>
        <p:grpSpPr>
          <a:xfrm>
            <a:off x="374361" y="368336"/>
            <a:ext cx="17539278" cy="9550328"/>
            <a:chOff x="0" y="0"/>
            <a:chExt cx="40137192" cy="21855139"/>
          </a:xfrm>
        </p:grpSpPr>
        <p:sp>
          <p:nvSpPr>
            <p:cNvPr id="5" name="Freeform 7">
              <a:extLst>
                <a:ext uri="{FF2B5EF4-FFF2-40B4-BE49-F238E27FC236}">
                  <a16:creationId xmlns:a16="http://schemas.microsoft.com/office/drawing/2014/main" id="{7A823F28-9B36-69AB-4503-CF862A0B560F}"/>
                </a:ext>
              </a:extLst>
            </p:cNvPr>
            <p:cNvSpPr/>
            <p:nvPr/>
          </p:nvSpPr>
          <p:spPr>
            <a:xfrm>
              <a:off x="0" y="0"/>
              <a:ext cx="40137190" cy="21855139"/>
            </a:xfrm>
            <a:custGeom>
              <a:avLst/>
              <a:gdLst/>
              <a:ahLst/>
              <a:cxnLst/>
              <a:rect l="l" t="t" r="r" b="b"/>
              <a:pathLst>
                <a:path w="40137190" h="21855139">
                  <a:moveTo>
                    <a:pt x="0" y="0"/>
                  </a:moveTo>
                  <a:lnTo>
                    <a:pt x="0" y="21855139"/>
                  </a:lnTo>
                  <a:lnTo>
                    <a:pt x="40137190" y="21855139"/>
                  </a:lnTo>
                  <a:lnTo>
                    <a:pt x="40137190" y="0"/>
                  </a:lnTo>
                  <a:lnTo>
                    <a:pt x="0" y="0"/>
                  </a:lnTo>
                  <a:close/>
                  <a:moveTo>
                    <a:pt x="40076233" y="21794178"/>
                  </a:moveTo>
                  <a:lnTo>
                    <a:pt x="59690" y="21794178"/>
                  </a:lnTo>
                  <a:lnTo>
                    <a:pt x="59690" y="59690"/>
                  </a:lnTo>
                  <a:lnTo>
                    <a:pt x="40076233" y="59690"/>
                  </a:lnTo>
                  <a:lnTo>
                    <a:pt x="40076233" y="2179417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 sz="1200"/>
            </a:p>
          </p:txBody>
        </p:sp>
      </p:grpSp>
      <p:pic>
        <p:nvPicPr>
          <p:cNvPr id="6" name="Imagen 5" descr="Interfaz de usuario gráfica&#10;&#10;Descripción generada automáticamente con confianza media">
            <a:extLst>
              <a:ext uri="{FF2B5EF4-FFF2-40B4-BE49-F238E27FC236}">
                <a16:creationId xmlns:a16="http://schemas.microsoft.com/office/drawing/2014/main" id="{9D2B13F2-82FF-378E-5687-91393FF1354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750" y="2067130"/>
            <a:ext cx="6641267" cy="498095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D02648A9-F815-CE42-22E0-C950FE32EDF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155059" y="3891697"/>
            <a:ext cx="1222158" cy="1222158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62627396-DF1E-8B7C-1554-43A74F304BD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374294" y="5308124"/>
            <a:ext cx="875616" cy="875616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CA48D9BA-AA15-AA14-A699-611F7C33869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9843" y="7524242"/>
            <a:ext cx="1391256" cy="1391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03476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A43713-FEFE-9B7C-E7B1-B6312B38EC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92FEB143-393A-4244-0D5E-C2182A98E28D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91414B08-6038-250C-BB82-CE45E0E8A842}"/>
              </a:ext>
            </a:extLst>
          </p:cNvPr>
          <p:cNvSpPr txBox="1"/>
          <p:nvPr/>
        </p:nvSpPr>
        <p:spPr>
          <a:xfrm>
            <a:off x="1348740" y="1105376"/>
            <a:ext cx="15590520" cy="5001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88"/>
              </a:lnSpc>
            </a:pPr>
            <a:r>
              <a:rPr lang="en-US" sz="3600" b="1" dirty="0">
                <a:solidFill>
                  <a:srgbClr val="247C9F"/>
                </a:solidFill>
                <a:latin typeface="Roboto Bold"/>
                <a:ea typeface="Roboto Bold"/>
                <a:cs typeface="Roboto Bold"/>
                <a:sym typeface="Roboto Bold"/>
              </a:rPr>
              <a:t>EQUIPO DE NUCLEAR EN FÁCIL</a:t>
            </a:r>
            <a:endParaRPr lang="en-US" sz="3000" b="1" dirty="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73" name="Imagen 72">
            <a:extLst>
              <a:ext uri="{FF2B5EF4-FFF2-40B4-BE49-F238E27FC236}">
                <a16:creationId xmlns:a16="http://schemas.microsoft.com/office/drawing/2014/main" id="{1A678BF1-5312-3D7B-E260-8F6A8C91D9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0" y="1067846"/>
            <a:ext cx="1429247" cy="1235299"/>
          </a:xfrm>
          <a:prstGeom prst="rect">
            <a:avLst/>
          </a:prstGeom>
        </p:spPr>
      </p:pic>
      <p:pic>
        <p:nvPicPr>
          <p:cNvPr id="5" name="Google Shape;470;g20a60a26e6b_0_25">
            <a:extLst>
              <a:ext uri="{FF2B5EF4-FFF2-40B4-BE49-F238E27FC236}">
                <a16:creationId xmlns:a16="http://schemas.microsoft.com/office/drawing/2014/main" id="{FDA7DFF7-5A11-BC64-67A3-AAD64F382A54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7792" y="2592515"/>
            <a:ext cx="4529054" cy="2973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697A72AA-CAEF-5BA3-28A7-E05036A182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81477" y="6396212"/>
            <a:ext cx="3173151" cy="3194519"/>
          </a:xfrm>
          <a:prstGeom prst="rect">
            <a:avLst/>
          </a:prstGeom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A46B3A9E-97F9-F7C4-07B1-6D8B572A16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15886" y="2407345"/>
            <a:ext cx="3173152" cy="3173152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C44A585E-9DEF-C6E8-9063-8894421106F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90447" y="6159960"/>
            <a:ext cx="3430771" cy="3430771"/>
          </a:xfrm>
          <a:prstGeom prst="rect">
            <a:avLst/>
          </a:prstGeom>
        </p:spPr>
      </p:pic>
      <p:pic>
        <p:nvPicPr>
          <p:cNvPr id="8198" name="Picture 6">
            <a:extLst>
              <a:ext uri="{FF2B5EF4-FFF2-40B4-BE49-F238E27FC236}">
                <a16:creationId xmlns:a16="http://schemas.microsoft.com/office/drawing/2014/main" id="{035E6BF1-7859-E37A-347A-282680E9C7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15887" y="6405439"/>
            <a:ext cx="3173151" cy="3173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id="{EBC86E29-F6D7-8253-A33F-54BBEFE8E13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49796" y="2605733"/>
            <a:ext cx="3938174" cy="2974269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81C5C7EB-B732-BE2C-2729-5E2AF37B865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997870" y="5652863"/>
            <a:ext cx="1238116" cy="1238116"/>
          </a:xfrm>
          <a:prstGeom prst="rect">
            <a:avLst/>
          </a:prstGeom>
        </p:spPr>
      </p:pic>
      <p:grpSp>
        <p:nvGrpSpPr>
          <p:cNvPr id="4" name="Group 6">
            <a:extLst>
              <a:ext uri="{FF2B5EF4-FFF2-40B4-BE49-F238E27FC236}">
                <a16:creationId xmlns:a16="http://schemas.microsoft.com/office/drawing/2014/main" id="{023133B3-BBCC-C3D1-AEF0-DAA76FE4D418}"/>
              </a:ext>
            </a:extLst>
          </p:cNvPr>
          <p:cNvGrpSpPr/>
          <p:nvPr/>
        </p:nvGrpSpPr>
        <p:grpSpPr>
          <a:xfrm>
            <a:off x="374361" y="368336"/>
            <a:ext cx="17539278" cy="9550328"/>
            <a:chOff x="0" y="0"/>
            <a:chExt cx="40137192" cy="21855139"/>
          </a:xfrm>
        </p:grpSpPr>
        <p:sp>
          <p:nvSpPr>
            <p:cNvPr id="6" name="Freeform 7">
              <a:extLst>
                <a:ext uri="{FF2B5EF4-FFF2-40B4-BE49-F238E27FC236}">
                  <a16:creationId xmlns:a16="http://schemas.microsoft.com/office/drawing/2014/main" id="{12820561-37BF-2223-63BD-FF0281F971DA}"/>
                </a:ext>
              </a:extLst>
            </p:cNvPr>
            <p:cNvSpPr/>
            <p:nvPr/>
          </p:nvSpPr>
          <p:spPr>
            <a:xfrm>
              <a:off x="0" y="0"/>
              <a:ext cx="40137190" cy="21855139"/>
            </a:xfrm>
            <a:custGeom>
              <a:avLst/>
              <a:gdLst/>
              <a:ahLst/>
              <a:cxnLst/>
              <a:rect l="l" t="t" r="r" b="b"/>
              <a:pathLst>
                <a:path w="40137190" h="21855139">
                  <a:moveTo>
                    <a:pt x="0" y="0"/>
                  </a:moveTo>
                  <a:lnTo>
                    <a:pt x="0" y="21855139"/>
                  </a:lnTo>
                  <a:lnTo>
                    <a:pt x="40137190" y="21855139"/>
                  </a:lnTo>
                  <a:lnTo>
                    <a:pt x="40137190" y="0"/>
                  </a:lnTo>
                  <a:lnTo>
                    <a:pt x="0" y="0"/>
                  </a:lnTo>
                  <a:close/>
                  <a:moveTo>
                    <a:pt x="40076233" y="21794178"/>
                  </a:moveTo>
                  <a:lnTo>
                    <a:pt x="59690" y="21794178"/>
                  </a:lnTo>
                  <a:lnTo>
                    <a:pt x="59690" y="59690"/>
                  </a:lnTo>
                  <a:lnTo>
                    <a:pt x="40076233" y="59690"/>
                  </a:lnTo>
                  <a:lnTo>
                    <a:pt x="40076233" y="2179417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 sz="1200"/>
            </a:p>
          </p:txBody>
        </p:sp>
      </p:grpSp>
      <p:pic>
        <p:nvPicPr>
          <p:cNvPr id="7" name="Imagen 6">
            <a:extLst>
              <a:ext uri="{FF2B5EF4-FFF2-40B4-BE49-F238E27FC236}">
                <a16:creationId xmlns:a16="http://schemas.microsoft.com/office/drawing/2014/main" id="{0C94B74F-FD06-811A-F7C6-DBD7586F024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11405" y="6159960"/>
            <a:ext cx="3418630" cy="341863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2F227469-99D2-5308-1C51-2129E331CC5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131975" y="745429"/>
            <a:ext cx="1012024" cy="1024217"/>
          </a:xfrm>
          <a:prstGeom prst="rect">
            <a:avLst/>
          </a:prstGeom>
        </p:spPr>
      </p:pic>
      <p:pic>
        <p:nvPicPr>
          <p:cNvPr id="25" name="Imagen 24">
            <a:extLst>
              <a:ext uri="{FF2B5EF4-FFF2-40B4-BE49-F238E27FC236}">
                <a16:creationId xmlns:a16="http://schemas.microsoft.com/office/drawing/2014/main" id="{FB3B838A-82E1-4B7B-6DBF-81D9ED27F68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208855" y="514946"/>
            <a:ext cx="2452136" cy="1901785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3670E973-729B-CCFD-06D1-007A20961A7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247145" y="2578488"/>
            <a:ext cx="5326343" cy="2996689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F4457C93-F97B-83F0-85DC-03DBF1AF73C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7036242" y="3447568"/>
            <a:ext cx="1313017" cy="1313017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5C2E8777-F1C6-0530-3CEE-B16A283454B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546121" y="6382140"/>
            <a:ext cx="3641256" cy="2974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6815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B0AFE6-0501-6691-7744-D54C1DF186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5F9A97F1-58F5-211F-F9BE-B08C681C45CF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E87AFF4F-C824-B3C1-079C-80572B3DFD51}"/>
              </a:ext>
            </a:extLst>
          </p:cNvPr>
          <p:cNvSpPr txBox="1"/>
          <p:nvPr/>
        </p:nvSpPr>
        <p:spPr>
          <a:xfrm>
            <a:off x="1348740" y="1105376"/>
            <a:ext cx="15590520" cy="5001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88"/>
              </a:lnSpc>
            </a:pPr>
            <a:r>
              <a:rPr lang="en-US" sz="3600" b="1" dirty="0">
                <a:solidFill>
                  <a:srgbClr val="247C9F"/>
                </a:solidFill>
                <a:latin typeface="Roboto Bold"/>
                <a:ea typeface="Roboto Bold"/>
                <a:cs typeface="Roboto Bold"/>
                <a:sym typeface="Roboto Bold"/>
              </a:rPr>
              <a:t>NUESTRAS ACTIVIDADES</a:t>
            </a:r>
            <a:endParaRPr lang="en-US" sz="3000" b="1" dirty="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73" name="Imagen 72">
            <a:extLst>
              <a:ext uri="{FF2B5EF4-FFF2-40B4-BE49-F238E27FC236}">
                <a16:creationId xmlns:a16="http://schemas.microsoft.com/office/drawing/2014/main" id="{8E5649E2-3671-59B0-E5E1-7351C9D289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0" y="1067846"/>
            <a:ext cx="1429247" cy="1235299"/>
          </a:xfrm>
          <a:prstGeom prst="rect">
            <a:avLst/>
          </a:prstGeom>
        </p:spPr>
      </p:pic>
      <p:pic>
        <p:nvPicPr>
          <p:cNvPr id="138" name="Imagen 137">
            <a:extLst>
              <a:ext uri="{FF2B5EF4-FFF2-40B4-BE49-F238E27FC236}">
                <a16:creationId xmlns:a16="http://schemas.microsoft.com/office/drawing/2014/main" id="{2D9CF150-9F83-DB1B-FA59-EAB521CDFA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3047" y="1923834"/>
            <a:ext cx="12857753" cy="7295320"/>
          </a:xfrm>
          <a:prstGeom prst="rect">
            <a:avLst/>
          </a:prstGeom>
        </p:spPr>
      </p:pic>
      <p:pic>
        <p:nvPicPr>
          <p:cNvPr id="172" name="Imagen 171">
            <a:extLst>
              <a:ext uri="{FF2B5EF4-FFF2-40B4-BE49-F238E27FC236}">
                <a16:creationId xmlns:a16="http://schemas.microsoft.com/office/drawing/2014/main" id="{155364A6-6CC9-D818-4624-92FC151E8C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53524" y="4457700"/>
            <a:ext cx="4565704" cy="2143753"/>
          </a:xfrm>
          <a:prstGeom prst="rect">
            <a:avLst/>
          </a:prstGeom>
        </p:spPr>
      </p:pic>
      <p:pic>
        <p:nvPicPr>
          <p:cNvPr id="179" name="Imagen 178">
            <a:extLst>
              <a:ext uri="{FF2B5EF4-FFF2-40B4-BE49-F238E27FC236}">
                <a16:creationId xmlns:a16="http://schemas.microsoft.com/office/drawing/2014/main" id="{506FB436-2433-9EAE-CCA6-774C48C83C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77510" y="4222384"/>
            <a:ext cx="3024854" cy="2614383"/>
          </a:xfrm>
          <a:prstGeom prst="rect">
            <a:avLst/>
          </a:prstGeom>
        </p:spPr>
      </p:pic>
      <p:grpSp>
        <p:nvGrpSpPr>
          <p:cNvPr id="4" name="Group 6">
            <a:extLst>
              <a:ext uri="{FF2B5EF4-FFF2-40B4-BE49-F238E27FC236}">
                <a16:creationId xmlns:a16="http://schemas.microsoft.com/office/drawing/2014/main" id="{626AC06A-521E-EB8B-5BDE-D4D9A520CC47}"/>
              </a:ext>
            </a:extLst>
          </p:cNvPr>
          <p:cNvGrpSpPr/>
          <p:nvPr/>
        </p:nvGrpSpPr>
        <p:grpSpPr>
          <a:xfrm>
            <a:off x="374361" y="368336"/>
            <a:ext cx="17539278" cy="9550328"/>
            <a:chOff x="0" y="0"/>
            <a:chExt cx="40137192" cy="21855139"/>
          </a:xfrm>
        </p:grpSpPr>
        <p:sp>
          <p:nvSpPr>
            <p:cNvPr id="5" name="Freeform 7">
              <a:extLst>
                <a:ext uri="{FF2B5EF4-FFF2-40B4-BE49-F238E27FC236}">
                  <a16:creationId xmlns:a16="http://schemas.microsoft.com/office/drawing/2014/main" id="{60BB0823-8151-406A-BDAD-91C1B10344D7}"/>
                </a:ext>
              </a:extLst>
            </p:cNvPr>
            <p:cNvSpPr/>
            <p:nvPr/>
          </p:nvSpPr>
          <p:spPr>
            <a:xfrm>
              <a:off x="0" y="0"/>
              <a:ext cx="40137190" cy="21855139"/>
            </a:xfrm>
            <a:custGeom>
              <a:avLst/>
              <a:gdLst/>
              <a:ahLst/>
              <a:cxnLst/>
              <a:rect l="l" t="t" r="r" b="b"/>
              <a:pathLst>
                <a:path w="40137190" h="21855139">
                  <a:moveTo>
                    <a:pt x="0" y="0"/>
                  </a:moveTo>
                  <a:lnTo>
                    <a:pt x="0" y="21855139"/>
                  </a:lnTo>
                  <a:lnTo>
                    <a:pt x="40137190" y="21855139"/>
                  </a:lnTo>
                  <a:lnTo>
                    <a:pt x="40137190" y="0"/>
                  </a:lnTo>
                  <a:lnTo>
                    <a:pt x="0" y="0"/>
                  </a:lnTo>
                  <a:close/>
                  <a:moveTo>
                    <a:pt x="40076233" y="21794178"/>
                  </a:moveTo>
                  <a:lnTo>
                    <a:pt x="59690" y="21794178"/>
                  </a:lnTo>
                  <a:lnTo>
                    <a:pt x="59690" y="59690"/>
                  </a:lnTo>
                  <a:lnTo>
                    <a:pt x="40076233" y="59690"/>
                  </a:lnTo>
                  <a:lnTo>
                    <a:pt x="40076233" y="2179417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 sz="1200"/>
            </a:p>
          </p:txBody>
        </p:sp>
      </p:grpSp>
    </p:spTree>
    <p:extLst>
      <p:ext uri="{BB962C8B-B14F-4D97-AF65-F5344CB8AC3E}">
        <p14:creationId xmlns:p14="http://schemas.microsoft.com/office/powerpoint/2010/main" val="3499718702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48FFFF-7C5B-A7EF-9F95-83F41036B1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2AF0E190-74B7-C12F-862A-8BF7E42460FF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ES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52066355-5872-5A23-8F14-E7F17AE4AD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718249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5555" b="-25555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" name="Group 3"/>
          <p:cNvGrpSpPr/>
          <p:nvPr/>
        </p:nvGrpSpPr>
        <p:grpSpPr>
          <a:xfrm>
            <a:off x="3589782" y="2283714"/>
            <a:ext cx="11108436" cy="5719572"/>
            <a:chOff x="0" y="0"/>
            <a:chExt cx="2925679" cy="150638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925679" cy="1506389"/>
            </a:xfrm>
            <a:custGeom>
              <a:avLst/>
              <a:gdLst/>
              <a:ahLst/>
              <a:cxnLst/>
              <a:rect l="l" t="t" r="r" b="b"/>
              <a:pathLst>
                <a:path w="2925679" h="1506389">
                  <a:moveTo>
                    <a:pt x="0" y="0"/>
                  </a:moveTo>
                  <a:lnTo>
                    <a:pt x="2925679" y="0"/>
                  </a:lnTo>
                  <a:lnTo>
                    <a:pt x="2925679" y="1506389"/>
                  </a:lnTo>
                  <a:lnTo>
                    <a:pt x="0" y="1506389"/>
                  </a:lnTo>
                  <a:close/>
                </a:path>
              </a:pathLst>
            </a:custGeom>
            <a:solidFill>
              <a:srgbClr val="FFFFFF">
                <a:alpha val="69804"/>
              </a:srgbClr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9525"/>
              <a:ext cx="2925679" cy="14968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60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5615177" y="362748"/>
            <a:ext cx="2081462" cy="1040731"/>
          </a:xfrm>
          <a:custGeom>
            <a:avLst/>
            <a:gdLst/>
            <a:ahLst/>
            <a:cxnLst/>
            <a:rect l="l" t="t" r="r" b="b"/>
            <a:pathLst>
              <a:path w="2081462" h="1040731">
                <a:moveTo>
                  <a:pt x="0" y="0"/>
                </a:moveTo>
                <a:lnTo>
                  <a:pt x="2081462" y="0"/>
                </a:lnTo>
                <a:lnTo>
                  <a:pt x="2081462" y="1040731"/>
                </a:lnTo>
                <a:lnTo>
                  <a:pt x="0" y="104073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Freeform 7"/>
          <p:cNvSpPr/>
          <p:nvPr/>
        </p:nvSpPr>
        <p:spPr>
          <a:xfrm>
            <a:off x="1028700" y="4375763"/>
            <a:ext cx="5734151" cy="5734151"/>
          </a:xfrm>
          <a:custGeom>
            <a:avLst/>
            <a:gdLst/>
            <a:ahLst/>
            <a:cxnLst/>
            <a:rect l="l" t="t" r="r" b="b"/>
            <a:pathLst>
              <a:path w="5734151" h="5734151">
                <a:moveTo>
                  <a:pt x="0" y="0"/>
                </a:moveTo>
                <a:lnTo>
                  <a:pt x="5734151" y="0"/>
                </a:lnTo>
                <a:lnTo>
                  <a:pt x="5734151" y="5734151"/>
                </a:lnTo>
                <a:lnTo>
                  <a:pt x="0" y="57341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8" name="Group 8"/>
          <p:cNvGrpSpPr/>
          <p:nvPr/>
        </p:nvGrpSpPr>
        <p:grpSpPr>
          <a:xfrm>
            <a:off x="4583202" y="4085138"/>
            <a:ext cx="9121597" cy="2114805"/>
            <a:chOff x="0" y="0"/>
            <a:chExt cx="12162129" cy="2819741"/>
          </a:xfrm>
        </p:grpSpPr>
        <p:sp>
          <p:nvSpPr>
            <p:cNvPr id="9" name="TextBox 9"/>
            <p:cNvSpPr txBox="1"/>
            <p:nvPr/>
          </p:nvSpPr>
          <p:spPr>
            <a:xfrm>
              <a:off x="0" y="0"/>
              <a:ext cx="12162129" cy="136997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100"/>
                </a:lnSpc>
              </a:pPr>
              <a:r>
                <a:rPr lang="en-US" sz="6806">
                  <a:solidFill>
                    <a:srgbClr val="4CB113"/>
                  </a:solidFill>
                  <a:latin typeface="Now Bold"/>
                </a:rPr>
                <a:t>¡MUCHAS GRACIAS!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371399" y="1638562"/>
              <a:ext cx="11419330" cy="118117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314"/>
                </a:lnSpc>
              </a:pPr>
              <a:r>
                <a:rPr lang="en-US" sz="1944" spc="692" dirty="0">
                  <a:solidFill>
                    <a:srgbClr val="1F6D66"/>
                  </a:solidFill>
                  <a:latin typeface="Now 1 Bold"/>
                </a:rPr>
                <a:t>TURNO DE PREGUNTAS / INQUIETUDES</a:t>
              </a:r>
            </a:p>
            <a:p>
              <a:pPr algn="ctr">
                <a:lnSpc>
                  <a:spcPts val="2314"/>
                </a:lnSpc>
              </a:pPr>
              <a:endParaRPr lang="en-US" sz="1944" spc="692" dirty="0">
                <a:solidFill>
                  <a:srgbClr val="1F6D66"/>
                </a:solidFill>
                <a:latin typeface="Now 1 Bold"/>
              </a:endParaRPr>
            </a:p>
            <a:p>
              <a:pPr algn="ctr">
                <a:lnSpc>
                  <a:spcPts val="2314"/>
                </a:lnSpc>
              </a:pPr>
              <a:r>
                <a:rPr lang="en-US" sz="1944" b="1" spc="692" dirty="0">
                  <a:solidFill>
                    <a:srgbClr val="4EAD33"/>
                  </a:solidFill>
                  <a:latin typeface="Now 1 Bold"/>
                  <a:hlinkClick r:id="rId6"/>
                </a:rPr>
                <a:t>EMPLEO@SNE.ES</a:t>
              </a:r>
              <a:endParaRPr lang="en-US" sz="1944" b="1" spc="692" dirty="0">
                <a:solidFill>
                  <a:srgbClr val="4EAD33"/>
                </a:solidFill>
                <a:latin typeface="Now 1 Bold"/>
              </a:endParaRPr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" name="Group 3"/>
          <p:cNvGrpSpPr/>
          <p:nvPr/>
        </p:nvGrpSpPr>
        <p:grpSpPr>
          <a:xfrm>
            <a:off x="8118810" y="1"/>
            <a:ext cx="10169190" cy="10287000"/>
            <a:chOff x="0" y="0"/>
            <a:chExt cx="2925679" cy="307673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925679" cy="3076737"/>
            </a:xfrm>
            <a:custGeom>
              <a:avLst/>
              <a:gdLst/>
              <a:ahLst/>
              <a:cxnLst/>
              <a:rect l="l" t="t" r="r" b="b"/>
              <a:pathLst>
                <a:path w="2925679" h="3076737">
                  <a:moveTo>
                    <a:pt x="0" y="0"/>
                  </a:moveTo>
                  <a:lnTo>
                    <a:pt x="2925679" y="0"/>
                  </a:lnTo>
                  <a:lnTo>
                    <a:pt x="2925679" y="3076737"/>
                  </a:lnTo>
                  <a:lnTo>
                    <a:pt x="0" y="3076737"/>
                  </a:lnTo>
                  <a:close/>
                </a:path>
              </a:pathLst>
            </a:custGeom>
            <a:solidFill>
              <a:srgbClr val="FFFFFF">
                <a:alpha val="69804"/>
              </a:srgbClr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9525"/>
              <a:ext cx="2925679" cy="30672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60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0532396" y="3316012"/>
            <a:ext cx="7239100" cy="44710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855"/>
              </a:lnSpc>
            </a:pPr>
            <a:r>
              <a:rPr lang="en-US" sz="3131" spc="269" dirty="0">
                <a:solidFill>
                  <a:srgbClr val="4EAD33"/>
                </a:solidFill>
                <a:latin typeface="Now Bold"/>
              </a:rPr>
              <a:t>Sociedad Nuclear Española</a:t>
            </a:r>
          </a:p>
          <a:p>
            <a:pPr>
              <a:lnSpc>
                <a:spcPts val="5855"/>
              </a:lnSpc>
            </a:pPr>
            <a:endParaRPr lang="en-US" sz="3131" spc="269" dirty="0">
              <a:solidFill>
                <a:srgbClr val="4EAD33"/>
              </a:solidFill>
              <a:latin typeface="Now Bold"/>
            </a:endParaRPr>
          </a:p>
          <a:p>
            <a:pPr>
              <a:lnSpc>
                <a:spcPts val="5855"/>
              </a:lnSpc>
            </a:pPr>
            <a:r>
              <a:rPr lang="en-US" sz="3131" spc="269" dirty="0" err="1">
                <a:solidFill>
                  <a:srgbClr val="4EAD33"/>
                </a:solidFill>
                <a:latin typeface="Now Bold"/>
              </a:rPr>
              <a:t>Comisión</a:t>
            </a:r>
            <a:r>
              <a:rPr lang="en-US" sz="3131" spc="269" dirty="0">
                <a:solidFill>
                  <a:srgbClr val="4EAD33"/>
                </a:solidFill>
                <a:latin typeface="Now Bold"/>
              </a:rPr>
              <a:t> de </a:t>
            </a:r>
            <a:r>
              <a:rPr lang="en-US" sz="3131" spc="269" dirty="0" err="1">
                <a:solidFill>
                  <a:srgbClr val="4EAD33"/>
                </a:solidFill>
                <a:latin typeface="Now Bold"/>
              </a:rPr>
              <a:t>Empleo</a:t>
            </a:r>
            <a:r>
              <a:rPr lang="en-US" sz="3131" spc="269" dirty="0">
                <a:solidFill>
                  <a:srgbClr val="4EAD33"/>
                </a:solidFill>
                <a:latin typeface="Now Bold"/>
              </a:rPr>
              <a:t> y Desarrollo </a:t>
            </a:r>
            <a:r>
              <a:rPr lang="en-US" sz="3131" spc="269" dirty="0" err="1">
                <a:solidFill>
                  <a:srgbClr val="4EAD33"/>
                </a:solidFill>
                <a:latin typeface="Now Bold"/>
              </a:rPr>
              <a:t>Profesional</a:t>
            </a:r>
            <a:endParaRPr lang="en-US" sz="3131" spc="269" dirty="0">
              <a:solidFill>
                <a:srgbClr val="4EAD33"/>
              </a:solidFill>
              <a:latin typeface="Now Bold"/>
            </a:endParaRPr>
          </a:p>
          <a:p>
            <a:pPr>
              <a:lnSpc>
                <a:spcPts val="5855"/>
              </a:lnSpc>
            </a:pPr>
            <a:endParaRPr lang="en-US" sz="3131" spc="269" dirty="0">
              <a:solidFill>
                <a:srgbClr val="4EAD33"/>
              </a:solidFill>
              <a:latin typeface="Now Bold"/>
            </a:endParaRPr>
          </a:p>
          <a:p>
            <a:pPr>
              <a:lnSpc>
                <a:spcPts val="5855"/>
              </a:lnSpc>
            </a:pPr>
            <a:r>
              <a:rPr lang="en-US" sz="3131" spc="269" dirty="0" err="1">
                <a:solidFill>
                  <a:srgbClr val="4EAD33"/>
                </a:solidFill>
                <a:latin typeface="Now Bold"/>
              </a:rPr>
              <a:t>Jóvenes</a:t>
            </a:r>
            <a:r>
              <a:rPr lang="en-US" sz="3131" spc="269" dirty="0">
                <a:solidFill>
                  <a:srgbClr val="4EAD33"/>
                </a:solidFill>
                <a:latin typeface="Now Bold"/>
              </a:rPr>
              <a:t> </a:t>
            </a:r>
            <a:r>
              <a:rPr lang="en-US" sz="3131" spc="269" dirty="0" err="1">
                <a:solidFill>
                  <a:srgbClr val="4EAD33"/>
                </a:solidFill>
                <a:latin typeface="Now Bold"/>
              </a:rPr>
              <a:t>Nucleares</a:t>
            </a:r>
            <a:endParaRPr lang="en-US" sz="3131" spc="269" dirty="0">
              <a:solidFill>
                <a:srgbClr val="4EAD33"/>
              </a:solidFill>
              <a:latin typeface="Now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8620569" y="3258862"/>
            <a:ext cx="1444428" cy="7829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6951"/>
              </a:lnSpc>
            </a:pPr>
            <a:r>
              <a:rPr lang="en-US" sz="3493" spc="227">
                <a:solidFill>
                  <a:srgbClr val="1F6D66"/>
                </a:solidFill>
                <a:latin typeface="Now 1"/>
              </a:rPr>
              <a:t>01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322785" y="1280017"/>
            <a:ext cx="6735617" cy="742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850"/>
              </a:lnSpc>
            </a:pPr>
            <a:r>
              <a:rPr lang="en-US" sz="5000">
                <a:solidFill>
                  <a:srgbClr val="1F6D66"/>
                </a:solidFill>
                <a:latin typeface="Now Bold"/>
              </a:rPr>
              <a:t>CONTENIDOS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620569" y="5058003"/>
            <a:ext cx="1444428" cy="7829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6951"/>
              </a:lnSpc>
            </a:pPr>
            <a:r>
              <a:rPr lang="en-US" sz="3493" spc="227">
                <a:solidFill>
                  <a:srgbClr val="1F6D66"/>
                </a:solidFill>
                <a:latin typeface="Now 1"/>
              </a:rPr>
              <a:t>02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620569" y="6954110"/>
            <a:ext cx="1444428" cy="7829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6951"/>
              </a:lnSpc>
            </a:pPr>
            <a:r>
              <a:rPr lang="en-US" sz="3493" spc="227">
                <a:solidFill>
                  <a:srgbClr val="1F6D66"/>
                </a:solidFill>
                <a:latin typeface="Now 1"/>
              </a:rPr>
              <a:t>03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532" r="-6532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" name="Group 3"/>
          <p:cNvGrpSpPr/>
          <p:nvPr/>
        </p:nvGrpSpPr>
        <p:grpSpPr>
          <a:xfrm>
            <a:off x="1474624" y="918021"/>
            <a:ext cx="15338753" cy="8450958"/>
            <a:chOff x="0" y="0"/>
            <a:chExt cx="4039836" cy="22257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039836" cy="2225767"/>
            </a:xfrm>
            <a:custGeom>
              <a:avLst/>
              <a:gdLst/>
              <a:ahLst/>
              <a:cxnLst/>
              <a:rect l="l" t="t" r="r" b="b"/>
              <a:pathLst>
                <a:path w="4039836" h="2225767">
                  <a:moveTo>
                    <a:pt x="0" y="0"/>
                  </a:moveTo>
                  <a:lnTo>
                    <a:pt x="4039836" y="0"/>
                  </a:lnTo>
                  <a:lnTo>
                    <a:pt x="4039836" y="2225767"/>
                  </a:lnTo>
                  <a:lnTo>
                    <a:pt x="0" y="2225767"/>
                  </a:lnTo>
                  <a:close/>
                </a:path>
              </a:pathLst>
            </a:custGeom>
            <a:solidFill>
              <a:srgbClr val="FFFFFF">
                <a:alpha val="69804"/>
              </a:srgbClr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9525"/>
              <a:ext cx="4039836" cy="22162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60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474624" y="4798511"/>
            <a:ext cx="4416127" cy="4079397"/>
          </a:xfrm>
          <a:custGeom>
            <a:avLst/>
            <a:gdLst/>
            <a:ahLst/>
            <a:cxnLst/>
            <a:rect l="l" t="t" r="r" b="b"/>
            <a:pathLst>
              <a:path w="4416127" h="4079397">
                <a:moveTo>
                  <a:pt x="0" y="0"/>
                </a:moveTo>
                <a:lnTo>
                  <a:pt x="4416126" y="0"/>
                </a:lnTo>
                <a:lnTo>
                  <a:pt x="4416126" y="4079397"/>
                </a:lnTo>
                <a:lnTo>
                  <a:pt x="0" y="407939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0" name="TextBox 10"/>
          <p:cNvSpPr txBox="1"/>
          <p:nvPr/>
        </p:nvSpPr>
        <p:spPr>
          <a:xfrm>
            <a:off x="2252856" y="1291047"/>
            <a:ext cx="4730710" cy="3486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60"/>
              </a:lnSpc>
              <a:spcBef>
                <a:spcPct val="0"/>
              </a:spcBef>
            </a:pPr>
            <a:r>
              <a:rPr lang="en-US" sz="2400" spc="33">
                <a:solidFill>
                  <a:srgbClr val="1F6D66"/>
                </a:solidFill>
                <a:latin typeface="Now Bold"/>
              </a:rPr>
              <a:t>¿QUIÉN COMPONE la SNE?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252856" y="1804444"/>
            <a:ext cx="13705637" cy="24070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816"/>
              </a:lnSpc>
            </a:pPr>
            <a:r>
              <a:rPr lang="en-US" sz="2400" spc="33" dirty="0">
                <a:solidFill>
                  <a:srgbClr val="4CB113"/>
                </a:solidFill>
                <a:latin typeface="Now 1 Bold"/>
              </a:rPr>
              <a:t>Nuestra </a:t>
            </a:r>
            <a:r>
              <a:rPr lang="en-US" sz="2400" spc="33" dirty="0" err="1">
                <a:solidFill>
                  <a:srgbClr val="4CB113"/>
                </a:solidFill>
                <a:latin typeface="Now 1 Bold"/>
              </a:rPr>
              <a:t>asociación</a:t>
            </a:r>
            <a:r>
              <a:rPr lang="en-US" sz="2400" spc="33" dirty="0">
                <a:solidFill>
                  <a:srgbClr val="4CB113"/>
                </a:solidFill>
                <a:latin typeface="Now 1 Bold"/>
              </a:rPr>
              <a:t> </a:t>
            </a:r>
            <a:r>
              <a:rPr lang="en-US" sz="2400" spc="33" dirty="0" err="1">
                <a:solidFill>
                  <a:srgbClr val="4CB113"/>
                </a:solidFill>
                <a:latin typeface="Now 1 Bold"/>
              </a:rPr>
              <a:t>cuenta</a:t>
            </a:r>
            <a:r>
              <a:rPr lang="en-US" sz="2400" spc="33" dirty="0">
                <a:solidFill>
                  <a:srgbClr val="4CB113"/>
                </a:solidFill>
                <a:latin typeface="Now 1 Bold"/>
              </a:rPr>
              <a:t> </a:t>
            </a:r>
            <a:r>
              <a:rPr lang="en-US" sz="2400" spc="33" dirty="0" err="1">
                <a:solidFill>
                  <a:srgbClr val="4CB113"/>
                </a:solidFill>
                <a:latin typeface="Now 1 Bold"/>
              </a:rPr>
              <a:t>actualmente</a:t>
            </a:r>
            <a:r>
              <a:rPr lang="en-US" sz="2400" spc="33" dirty="0">
                <a:solidFill>
                  <a:srgbClr val="4CB113"/>
                </a:solidFill>
                <a:latin typeface="Now 1 Bold"/>
              </a:rPr>
              <a:t> con </a:t>
            </a:r>
            <a:r>
              <a:rPr lang="en-US" sz="2400" spc="33" dirty="0" err="1">
                <a:solidFill>
                  <a:srgbClr val="4CB113"/>
                </a:solidFill>
                <a:latin typeface="Now 1 Bold"/>
              </a:rPr>
              <a:t>cerca</a:t>
            </a:r>
            <a:r>
              <a:rPr lang="en-US" sz="2400" spc="33" dirty="0">
                <a:solidFill>
                  <a:srgbClr val="4CB113"/>
                </a:solidFill>
                <a:latin typeface="Now 1 Bold"/>
              </a:rPr>
              <a:t> de 1000 </a:t>
            </a:r>
            <a:r>
              <a:rPr lang="en-US" sz="2400" spc="33" dirty="0" err="1">
                <a:solidFill>
                  <a:srgbClr val="4CB113"/>
                </a:solidFill>
                <a:latin typeface="Now 1 Bold"/>
              </a:rPr>
              <a:t>socios</a:t>
            </a:r>
            <a:r>
              <a:rPr lang="en-US" sz="2400" spc="33" dirty="0">
                <a:solidFill>
                  <a:srgbClr val="4CB113"/>
                </a:solidFill>
                <a:latin typeface="Now 1 Bold"/>
              </a:rPr>
              <a:t> </a:t>
            </a:r>
            <a:r>
              <a:rPr lang="en-US" sz="2400" spc="33" dirty="0" err="1">
                <a:solidFill>
                  <a:srgbClr val="4CB113"/>
                </a:solidFill>
                <a:latin typeface="Now 1 Bold"/>
              </a:rPr>
              <a:t>individuales</a:t>
            </a:r>
            <a:r>
              <a:rPr lang="en-US" sz="2400" spc="33" dirty="0">
                <a:solidFill>
                  <a:srgbClr val="4CB113"/>
                </a:solidFill>
                <a:latin typeface="Now 1 Bold"/>
              </a:rPr>
              <a:t> y </a:t>
            </a:r>
            <a:r>
              <a:rPr lang="en-US" sz="2400" spc="33" dirty="0" err="1">
                <a:solidFill>
                  <a:srgbClr val="4CB113"/>
                </a:solidFill>
                <a:latin typeface="Now 1 Bold"/>
              </a:rPr>
              <a:t>más</a:t>
            </a:r>
            <a:r>
              <a:rPr lang="en-US" sz="2400" spc="33" dirty="0">
                <a:solidFill>
                  <a:srgbClr val="4CB113"/>
                </a:solidFill>
                <a:latin typeface="Now 1 Bold"/>
              </a:rPr>
              <a:t> de 50 colectivos.</a:t>
            </a:r>
          </a:p>
          <a:p>
            <a:pPr algn="just">
              <a:lnSpc>
                <a:spcPts val="3816"/>
              </a:lnSpc>
            </a:pPr>
            <a:r>
              <a:rPr lang="es-ES" sz="2400" spc="33" dirty="0">
                <a:solidFill>
                  <a:srgbClr val="4CB113"/>
                </a:solidFill>
                <a:latin typeface="Now 1 Bold"/>
              </a:rPr>
              <a:t>La Sociedad funciona gracias al liderazgo de sus presidentes, el trabajo desinteresado de los socios en sus comisiones de trabajo y el apoyo de las empresas e instituciones asociadas.</a:t>
            </a:r>
            <a:endParaRPr lang="en-US" sz="2400" spc="33" dirty="0">
              <a:solidFill>
                <a:srgbClr val="4CB113"/>
              </a:solidFill>
              <a:latin typeface="Now 1 Bold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0989362" y="371618"/>
            <a:ext cx="5824015" cy="398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04"/>
              </a:lnSpc>
              <a:spcBef>
                <a:spcPct val="0"/>
              </a:spcBef>
            </a:pPr>
            <a:r>
              <a:rPr lang="en-US" sz="2699" spc="37">
                <a:solidFill>
                  <a:srgbClr val="1F6D66"/>
                </a:solidFill>
                <a:latin typeface="Now Bold Bold"/>
              </a:rPr>
              <a:t>SOCIEDAD NUCLEAR ESPAÑOLA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469F6DD-A7AA-4C82-3CC8-BC77EC7D087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296" t="4436" r="670" b="1198"/>
          <a:stretch/>
        </p:blipFill>
        <p:spPr>
          <a:xfrm>
            <a:off x="6160479" y="3924300"/>
            <a:ext cx="10336366" cy="5219452"/>
          </a:xfrm>
          <a:prstGeom prst="rect">
            <a:avLst/>
          </a:prstGeom>
        </p:spPr>
      </p:pic>
      <p:pic>
        <p:nvPicPr>
          <p:cNvPr id="18" name="Picture 8">
            <a:extLst>
              <a:ext uri="{FF2B5EF4-FFF2-40B4-BE49-F238E27FC236}">
                <a16:creationId xmlns:a16="http://schemas.microsoft.com/office/drawing/2014/main" id="{F5C66995-F1E0-4E01-8037-43D29CCF174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3752170" y="6743700"/>
            <a:ext cx="2935630" cy="1631997"/>
          </a:xfrm>
          <a:prstGeom prst="rect">
            <a:avLst/>
          </a:prstGeom>
        </p:spPr>
      </p:pic>
      <p:pic>
        <p:nvPicPr>
          <p:cNvPr id="6" name="Picture 8">
            <a:extLst>
              <a:ext uri="{FF2B5EF4-FFF2-40B4-BE49-F238E27FC236}">
                <a16:creationId xmlns:a16="http://schemas.microsoft.com/office/drawing/2014/main" id="{1778F3EE-5A26-D26A-914C-0D494A570D9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1201400" y="6727723"/>
            <a:ext cx="2935630" cy="1631997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5555" b="-25555"/>
            </a:stretch>
          </a:blipFill>
        </p:spPr>
        <p:txBody>
          <a:bodyPr/>
          <a:lstStyle/>
          <a:p>
            <a:endParaRPr lang="es-ES"/>
          </a:p>
        </p:txBody>
      </p:sp>
      <p:grpSp>
        <p:nvGrpSpPr>
          <p:cNvPr id="3" name="Group 3"/>
          <p:cNvGrpSpPr/>
          <p:nvPr/>
        </p:nvGrpSpPr>
        <p:grpSpPr>
          <a:xfrm>
            <a:off x="3589782" y="2283714"/>
            <a:ext cx="11108436" cy="5719572"/>
            <a:chOff x="0" y="0"/>
            <a:chExt cx="2925679" cy="150638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925679" cy="1506389"/>
            </a:xfrm>
            <a:custGeom>
              <a:avLst/>
              <a:gdLst/>
              <a:ahLst/>
              <a:cxnLst/>
              <a:rect l="l" t="t" r="r" b="b"/>
              <a:pathLst>
                <a:path w="2925679" h="1506389">
                  <a:moveTo>
                    <a:pt x="0" y="0"/>
                  </a:moveTo>
                  <a:lnTo>
                    <a:pt x="2925679" y="0"/>
                  </a:lnTo>
                  <a:lnTo>
                    <a:pt x="2925679" y="1506389"/>
                  </a:lnTo>
                  <a:lnTo>
                    <a:pt x="0" y="1506389"/>
                  </a:lnTo>
                  <a:close/>
                </a:path>
              </a:pathLst>
            </a:custGeom>
            <a:solidFill>
              <a:srgbClr val="FFFFFF">
                <a:alpha val="69804"/>
              </a:srgbClr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9525"/>
              <a:ext cx="2925679" cy="14968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6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4922788" y="2736208"/>
            <a:ext cx="8442424" cy="4814585"/>
            <a:chOff x="0" y="0"/>
            <a:chExt cx="11256566" cy="6419447"/>
          </a:xfrm>
        </p:grpSpPr>
        <p:sp>
          <p:nvSpPr>
            <p:cNvPr id="7" name="TextBox 7"/>
            <p:cNvSpPr txBox="1"/>
            <p:nvPr/>
          </p:nvSpPr>
          <p:spPr>
            <a:xfrm>
              <a:off x="0" y="0"/>
              <a:ext cx="11256566" cy="58033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568"/>
                </a:lnSpc>
              </a:pPr>
              <a:r>
                <a:rPr lang="en-US" sz="7200">
                  <a:solidFill>
                    <a:srgbClr val="4CB113"/>
                  </a:solidFill>
                  <a:latin typeface="Now Bold"/>
                </a:rPr>
                <a:t>COMISIÓN DE EMPLEO Y DESARROLLO PROFESIONAL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343746" y="6060799"/>
              <a:ext cx="10569074" cy="3586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142"/>
                </a:lnSpc>
              </a:pPr>
              <a:r>
                <a:rPr lang="en-US" sz="1800" spc="640">
                  <a:solidFill>
                    <a:srgbClr val="1F6D66"/>
                  </a:solidFill>
                  <a:latin typeface="Now 1 Bold"/>
                </a:rPr>
                <a:t>SOCIEDAD NUCLEAR ESPAÑOLA</a:t>
              </a:r>
            </a:p>
          </p:txBody>
        </p:sp>
      </p:grpSp>
      <p:sp>
        <p:nvSpPr>
          <p:cNvPr id="9" name="Freeform 9"/>
          <p:cNvSpPr/>
          <p:nvPr/>
        </p:nvSpPr>
        <p:spPr>
          <a:xfrm>
            <a:off x="15615177" y="362748"/>
            <a:ext cx="2081462" cy="1040731"/>
          </a:xfrm>
          <a:custGeom>
            <a:avLst/>
            <a:gdLst/>
            <a:ahLst/>
            <a:cxnLst/>
            <a:rect l="l" t="t" r="r" b="b"/>
            <a:pathLst>
              <a:path w="2081462" h="1040731">
                <a:moveTo>
                  <a:pt x="0" y="0"/>
                </a:moveTo>
                <a:lnTo>
                  <a:pt x="2081462" y="0"/>
                </a:lnTo>
                <a:lnTo>
                  <a:pt x="2081462" y="1040731"/>
                </a:lnTo>
                <a:lnTo>
                  <a:pt x="0" y="104073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02452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532" r="-6532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" name="Group 3"/>
          <p:cNvGrpSpPr/>
          <p:nvPr/>
        </p:nvGrpSpPr>
        <p:grpSpPr>
          <a:xfrm>
            <a:off x="1474624" y="918021"/>
            <a:ext cx="15338753" cy="8450958"/>
            <a:chOff x="0" y="0"/>
            <a:chExt cx="4039836" cy="22257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039836" cy="2225767"/>
            </a:xfrm>
            <a:custGeom>
              <a:avLst/>
              <a:gdLst/>
              <a:ahLst/>
              <a:cxnLst/>
              <a:rect l="l" t="t" r="r" b="b"/>
              <a:pathLst>
                <a:path w="4039836" h="2225767">
                  <a:moveTo>
                    <a:pt x="0" y="0"/>
                  </a:moveTo>
                  <a:lnTo>
                    <a:pt x="4039836" y="0"/>
                  </a:lnTo>
                  <a:lnTo>
                    <a:pt x="4039836" y="2225767"/>
                  </a:lnTo>
                  <a:lnTo>
                    <a:pt x="0" y="2225767"/>
                  </a:lnTo>
                  <a:close/>
                </a:path>
              </a:pathLst>
            </a:custGeom>
            <a:solidFill>
              <a:srgbClr val="FFFFFF">
                <a:alpha val="69804"/>
              </a:srgbClr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9525"/>
              <a:ext cx="4039836" cy="22162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60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2534015" y="4161120"/>
            <a:ext cx="4156364" cy="4114800"/>
          </a:xfrm>
          <a:custGeom>
            <a:avLst/>
            <a:gdLst/>
            <a:ahLst/>
            <a:cxnLst/>
            <a:rect l="l" t="t" r="r" b="b"/>
            <a:pathLst>
              <a:path w="4156364" h="4114800">
                <a:moveTo>
                  <a:pt x="0" y="0"/>
                </a:moveTo>
                <a:lnTo>
                  <a:pt x="4156364" y="0"/>
                </a:lnTo>
                <a:lnTo>
                  <a:pt x="415636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TextBox 7"/>
          <p:cNvSpPr txBox="1"/>
          <p:nvPr/>
        </p:nvSpPr>
        <p:spPr>
          <a:xfrm>
            <a:off x="2534015" y="1691742"/>
            <a:ext cx="6735617" cy="742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850"/>
              </a:lnSpc>
            </a:pPr>
            <a:r>
              <a:rPr lang="en-US" sz="5000" dirty="0">
                <a:solidFill>
                  <a:srgbClr val="1F6D66"/>
                </a:solidFill>
                <a:latin typeface="Now Bold"/>
              </a:rPr>
              <a:t>OBJETIVOS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534015" y="2664460"/>
            <a:ext cx="13424478" cy="9451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816"/>
              </a:lnSpc>
            </a:pPr>
            <a:r>
              <a:rPr lang="en-US" sz="2400" spc="33" dirty="0" err="1">
                <a:solidFill>
                  <a:srgbClr val="4CB113"/>
                </a:solidFill>
                <a:latin typeface="Now 1 Bold"/>
              </a:rPr>
              <a:t>Potenciar</a:t>
            </a:r>
            <a:r>
              <a:rPr lang="en-US" sz="2400" spc="33" dirty="0">
                <a:solidFill>
                  <a:srgbClr val="4CB113"/>
                </a:solidFill>
                <a:latin typeface="Now 1 Bold"/>
              </a:rPr>
              <a:t> la </a:t>
            </a:r>
            <a:r>
              <a:rPr lang="en-US" sz="2400" spc="33" dirty="0" err="1">
                <a:solidFill>
                  <a:srgbClr val="4CB113"/>
                </a:solidFill>
                <a:latin typeface="Now 1 Bold"/>
              </a:rPr>
              <a:t>atracción</a:t>
            </a:r>
            <a:r>
              <a:rPr lang="en-US" sz="2400" spc="33" dirty="0">
                <a:solidFill>
                  <a:srgbClr val="4CB113"/>
                </a:solidFill>
                <a:latin typeface="Now 1 Bold"/>
              </a:rPr>
              <a:t> y la </a:t>
            </a:r>
            <a:r>
              <a:rPr lang="en-US" sz="2400" spc="33" dirty="0" err="1">
                <a:solidFill>
                  <a:srgbClr val="4CB113"/>
                </a:solidFill>
                <a:latin typeface="Now 1 Bold"/>
              </a:rPr>
              <a:t>integración</a:t>
            </a:r>
            <a:r>
              <a:rPr lang="en-US" sz="2400" spc="33" dirty="0">
                <a:solidFill>
                  <a:srgbClr val="4CB113"/>
                </a:solidFill>
                <a:latin typeface="Now 1 Bold"/>
              </a:rPr>
              <a:t> de </a:t>
            </a:r>
            <a:r>
              <a:rPr lang="en-US" sz="2400" spc="33" dirty="0" err="1">
                <a:solidFill>
                  <a:srgbClr val="4CB113"/>
                </a:solidFill>
                <a:latin typeface="Now 1 Bold"/>
              </a:rPr>
              <a:t>los</a:t>
            </a:r>
            <a:r>
              <a:rPr lang="en-US" sz="2400" spc="33" dirty="0">
                <a:solidFill>
                  <a:srgbClr val="4CB113"/>
                </a:solidFill>
                <a:latin typeface="Now 1 Bold"/>
              </a:rPr>
              <a:t> </a:t>
            </a:r>
            <a:r>
              <a:rPr lang="en-US" sz="2400" spc="33" dirty="0" err="1">
                <a:solidFill>
                  <a:srgbClr val="4CB113"/>
                </a:solidFill>
                <a:latin typeface="Now 1 Bold"/>
              </a:rPr>
              <a:t>jóvenes</a:t>
            </a:r>
            <a:r>
              <a:rPr lang="en-US" sz="2400" spc="33" dirty="0">
                <a:solidFill>
                  <a:srgbClr val="4CB113"/>
                </a:solidFill>
                <a:latin typeface="Now 1 Bold"/>
              </a:rPr>
              <a:t> </a:t>
            </a:r>
            <a:r>
              <a:rPr lang="en-US" sz="2400" spc="33" dirty="0" err="1">
                <a:solidFill>
                  <a:srgbClr val="4CB113"/>
                </a:solidFill>
                <a:latin typeface="Now 1 Bold"/>
              </a:rPr>
              <a:t>en</a:t>
            </a:r>
            <a:r>
              <a:rPr lang="en-US" sz="2400" spc="33" dirty="0">
                <a:solidFill>
                  <a:srgbClr val="4CB113"/>
                </a:solidFill>
                <a:latin typeface="Now 1 Bold"/>
              </a:rPr>
              <a:t> las </a:t>
            </a:r>
            <a:r>
              <a:rPr lang="en-US" sz="2400" spc="33" dirty="0" err="1">
                <a:solidFill>
                  <a:srgbClr val="4CB113"/>
                </a:solidFill>
                <a:latin typeface="Now 1 Bold"/>
              </a:rPr>
              <a:t>actividades</a:t>
            </a:r>
            <a:r>
              <a:rPr lang="en-US" sz="2400" spc="33" dirty="0">
                <a:solidFill>
                  <a:srgbClr val="4CB113"/>
                </a:solidFill>
                <a:latin typeface="Now 1 Bold"/>
              </a:rPr>
              <a:t> de la Sociedad y </a:t>
            </a:r>
            <a:r>
              <a:rPr lang="en-US" sz="2400" spc="33" dirty="0" err="1">
                <a:solidFill>
                  <a:srgbClr val="4CB113"/>
                </a:solidFill>
                <a:latin typeface="Now 1 Bold"/>
              </a:rPr>
              <a:t>promover</a:t>
            </a:r>
            <a:r>
              <a:rPr lang="en-US" sz="2400" spc="33" dirty="0">
                <a:solidFill>
                  <a:srgbClr val="4CB113"/>
                </a:solidFill>
                <a:latin typeface="Now 1 Bold"/>
              </a:rPr>
              <a:t> </a:t>
            </a:r>
            <a:r>
              <a:rPr lang="en-US" sz="2400" spc="33" dirty="0" err="1">
                <a:solidFill>
                  <a:srgbClr val="4CB113"/>
                </a:solidFill>
                <a:latin typeface="Now 1 Bold"/>
              </a:rPr>
              <a:t>su</a:t>
            </a:r>
            <a:r>
              <a:rPr lang="en-US" sz="2400" spc="33" dirty="0">
                <a:solidFill>
                  <a:srgbClr val="4CB113"/>
                </a:solidFill>
                <a:latin typeface="Now 1 Bold"/>
              </a:rPr>
              <a:t> </a:t>
            </a:r>
            <a:r>
              <a:rPr lang="en-US" sz="2400" spc="33" dirty="0" err="1">
                <a:solidFill>
                  <a:srgbClr val="4CB113"/>
                </a:solidFill>
                <a:latin typeface="Now 1 Bold"/>
              </a:rPr>
              <a:t>desarrollo</a:t>
            </a:r>
            <a:r>
              <a:rPr lang="en-US" sz="2400" spc="33" dirty="0">
                <a:solidFill>
                  <a:srgbClr val="4CB113"/>
                </a:solidFill>
                <a:latin typeface="Now 1 Bold"/>
              </a:rPr>
              <a:t> </a:t>
            </a:r>
            <a:r>
              <a:rPr lang="en-US" sz="2400" spc="33" dirty="0" err="1">
                <a:solidFill>
                  <a:srgbClr val="4CB113"/>
                </a:solidFill>
                <a:latin typeface="Now 1 Bold"/>
              </a:rPr>
              <a:t>profesional</a:t>
            </a:r>
            <a:r>
              <a:rPr lang="en-US" sz="2400" spc="33" dirty="0">
                <a:solidFill>
                  <a:srgbClr val="4CB113"/>
                </a:solidFill>
                <a:latin typeface="Now 1 Bold"/>
              </a:rPr>
              <a:t>.</a:t>
            </a:r>
          </a:p>
        </p:txBody>
      </p:sp>
      <p:sp>
        <p:nvSpPr>
          <p:cNvPr id="9" name="Freeform 9"/>
          <p:cNvSpPr/>
          <p:nvPr/>
        </p:nvSpPr>
        <p:spPr>
          <a:xfrm>
            <a:off x="7065818" y="4161120"/>
            <a:ext cx="4156364" cy="4114800"/>
          </a:xfrm>
          <a:custGeom>
            <a:avLst/>
            <a:gdLst/>
            <a:ahLst/>
            <a:cxnLst/>
            <a:rect l="l" t="t" r="r" b="b"/>
            <a:pathLst>
              <a:path w="4156364" h="4114800">
                <a:moveTo>
                  <a:pt x="0" y="0"/>
                </a:moveTo>
                <a:lnTo>
                  <a:pt x="4156364" y="0"/>
                </a:lnTo>
                <a:lnTo>
                  <a:pt x="415636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0" name="Freeform 10"/>
          <p:cNvSpPr/>
          <p:nvPr/>
        </p:nvSpPr>
        <p:spPr>
          <a:xfrm>
            <a:off x="11593657" y="4161120"/>
            <a:ext cx="4156364" cy="4114800"/>
          </a:xfrm>
          <a:custGeom>
            <a:avLst/>
            <a:gdLst/>
            <a:ahLst/>
            <a:cxnLst/>
            <a:rect l="l" t="t" r="r" b="b"/>
            <a:pathLst>
              <a:path w="4156364" h="4114800">
                <a:moveTo>
                  <a:pt x="0" y="0"/>
                </a:moveTo>
                <a:lnTo>
                  <a:pt x="4156363" y="0"/>
                </a:lnTo>
                <a:lnTo>
                  <a:pt x="415636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1" name="TextBox 11"/>
          <p:cNvSpPr txBox="1"/>
          <p:nvPr/>
        </p:nvSpPr>
        <p:spPr>
          <a:xfrm>
            <a:off x="3097095" y="4893974"/>
            <a:ext cx="3038132" cy="26490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21"/>
              </a:lnSpc>
            </a:pPr>
            <a:r>
              <a:rPr lang="en-US" sz="1900" spc="26" dirty="0" err="1">
                <a:solidFill>
                  <a:srgbClr val="FFFFFF"/>
                </a:solidFill>
                <a:latin typeface="Now 1 Bold"/>
              </a:rPr>
              <a:t>Ofrecer</a:t>
            </a:r>
            <a:r>
              <a:rPr lang="en-US" sz="1900" spc="26" dirty="0">
                <a:solidFill>
                  <a:srgbClr val="FFFFFF"/>
                </a:solidFill>
                <a:latin typeface="Now 1 Bold"/>
              </a:rPr>
              <a:t> a </a:t>
            </a:r>
            <a:r>
              <a:rPr lang="en-US" sz="1900" spc="26" dirty="0" err="1">
                <a:solidFill>
                  <a:srgbClr val="FFFFFF"/>
                </a:solidFill>
                <a:latin typeface="Now 1 Bold"/>
              </a:rPr>
              <a:t>los</a:t>
            </a:r>
            <a:r>
              <a:rPr lang="en-US" sz="1900" spc="26" dirty="0">
                <a:solidFill>
                  <a:srgbClr val="FFFFFF"/>
                </a:solidFill>
                <a:latin typeface="Now 1 Bold"/>
              </a:rPr>
              <a:t> </a:t>
            </a:r>
            <a:r>
              <a:rPr lang="en-US" sz="1900" spc="26" dirty="0" err="1">
                <a:solidFill>
                  <a:srgbClr val="FFFFFF"/>
                </a:solidFill>
                <a:latin typeface="Now 1 Bold"/>
              </a:rPr>
              <a:t>jóvenes</a:t>
            </a:r>
            <a:r>
              <a:rPr lang="en-US" sz="1900" spc="26" dirty="0">
                <a:solidFill>
                  <a:srgbClr val="FFFFFF"/>
                </a:solidFill>
                <a:latin typeface="Now 1 Bold"/>
              </a:rPr>
              <a:t> </a:t>
            </a:r>
          </a:p>
          <a:p>
            <a:pPr algn="ctr">
              <a:lnSpc>
                <a:spcPts val="3021"/>
              </a:lnSpc>
            </a:pPr>
            <a:r>
              <a:rPr lang="en-US" sz="1900" spc="26" dirty="0">
                <a:solidFill>
                  <a:srgbClr val="FFFFFF"/>
                </a:solidFill>
                <a:latin typeface="Now 1 Bold"/>
              </a:rPr>
              <a:t>la </a:t>
            </a:r>
            <a:r>
              <a:rPr lang="en-US" sz="1900" spc="26" dirty="0" err="1">
                <a:solidFill>
                  <a:srgbClr val="FFFFFF"/>
                </a:solidFill>
                <a:latin typeface="Now 1 Bold"/>
              </a:rPr>
              <a:t>oportunidad</a:t>
            </a:r>
            <a:r>
              <a:rPr lang="en-US" sz="1900" spc="26" dirty="0">
                <a:solidFill>
                  <a:srgbClr val="FFFFFF"/>
                </a:solidFill>
                <a:latin typeface="Now 1 Bold"/>
              </a:rPr>
              <a:t> de </a:t>
            </a:r>
            <a:r>
              <a:rPr lang="en-US" sz="1900" spc="26" dirty="0" err="1">
                <a:solidFill>
                  <a:srgbClr val="FFFFFF"/>
                </a:solidFill>
                <a:latin typeface="Now 1 Bold"/>
              </a:rPr>
              <a:t>integrarse</a:t>
            </a:r>
            <a:r>
              <a:rPr lang="en-US" sz="1900" spc="26" dirty="0">
                <a:solidFill>
                  <a:srgbClr val="FFFFFF"/>
                </a:solidFill>
                <a:latin typeface="Now 1 Bold"/>
              </a:rPr>
              <a:t> </a:t>
            </a:r>
            <a:r>
              <a:rPr lang="en-US" sz="1900" spc="26" dirty="0" err="1">
                <a:solidFill>
                  <a:srgbClr val="FFFFFF"/>
                </a:solidFill>
                <a:latin typeface="Now 1 Bold"/>
              </a:rPr>
              <a:t>en</a:t>
            </a:r>
            <a:r>
              <a:rPr lang="en-US" sz="1900" spc="26" dirty="0">
                <a:solidFill>
                  <a:srgbClr val="FFFFFF"/>
                </a:solidFill>
                <a:latin typeface="Now 1 Bold"/>
              </a:rPr>
              <a:t> las </a:t>
            </a:r>
            <a:r>
              <a:rPr lang="en-US" sz="1900" spc="26" dirty="0" err="1">
                <a:solidFill>
                  <a:srgbClr val="FFFFFF"/>
                </a:solidFill>
                <a:latin typeface="Now 1 Bold"/>
              </a:rPr>
              <a:t>empresas</a:t>
            </a:r>
            <a:r>
              <a:rPr lang="en-US" sz="1900" spc="26" dirty="0">
                <a:solidFill>
                  <a:srgbClr val="FFFFFF"/>
                </a:solidFill>
                <a:latin typeface="Now 1 Bold"/>
              </a:rPr>
              <a:t> de la Sociedad a </a:t>
            </a:r>
            <a:r>
              <a:rPr lang="en-US" sz="1900" spc="26" dirty="0" err="1">
                <a:solidFill>
                  <a:srgbClr val="FFFFFF"/>
                </a:solidFill>
                <a:latin typeface="Now 1 Bold"/>
              </a:rPr>
              <a:t>través</a:t>
            </a:r>
            <a:r>
              <a:rPr lang="en-US" sz="1900" spc="26" dirty="0">
                <a:solidFill>
                  <a:srgbClr val="FFFFFF"/>
                </a:solidFill>
                <a:latin typeface="Now 1 Bold"/>
              </a:rPr>
              <a:t> de </a:t>
            </a:r>
            <a:r>
              <a:rPr lang="en-US" sz="1900" spc="26" dirty="0" err="1">
                <a:solidFill>
                  <a:srgbClr val="FFFFFF"/>
                </a:solidFill>
                <a:latin typeface="Now 1 Bold"/>
              </a:rPr>
              <a:t>prácticas</a:t>
            </a:r>
            <a:r>
              <a:rPr lang="en-US" sz="1900" spc="26" dirty="0">
                <a:solidFill>
                  <a:srgbClr val="FFFFFF"/>
                </a:solidFill>
                <a:latin typeface="Now 1 Bold"/>
              </a:rPr>
              <a:t> </a:t>
            </a:r>
            <a:r>
              <a:rPr lang="en-US" sz="1900" spc="26" dirty="0" err="1">
                <a:solidFill>
                  <a:srgbClr val="FFFFFF"/>
                </a:solidFill>
                <a:latin typeface="Now 1 Bold"/>
              </a:rPr>
              <a:t>laborales</a:t>
            </a:r>
            <a:r>
              <a:rPr lang="en-US" sz="1900" spc="26" dirty="0">
                <a:solidFill>
                  <a:srgbClr val="FFFFFF"/>
                </a:solidFill>
                <a:latin typeface="Now 1 Bold"/>
              </a:rPr>
              <a:t> y </a:t>
            </a:r>
            <a:r>
              <a:rPr lang="en-US" sz="1900" spc="26" dirty="0" err="1">
                <a:solidFill>
                  <a:srgbClr val="FFFFFF"/>
                </a:solidFill>
                <a:latin typeface="Now 1 Bold"/>
              </a:rPr>
              <a:t>ofertas</a:t>
            </a:r>
            <a:r>
              <a:rPr lang="en-US" sz="1900" spc="26" dirty="0">
                <a:solidFill>
                  <a:srgbClr val="FFFFFF"/>
                </a:solidFill>
                <a:latin typeface="Now 1 Bold"/>
              </a:rPr>
              <a:t> de </a:t>
            </a:r>
            <a:r>
              <a:rPr lang="en-US" sz="1900" spc="26" dirty="0" err="1">
                <a:solidFill>
                  <a:srgbClr val="FFFFFF"/>
                </a:solidFill>
                <a:latin typeface="Now 1 Bold"/>
              </a:rPr>
              <a:t>empleo</a:t>
            </a:r>
            <a:r>
              <a:rPr lang="en-US" sz="1900" spc="26" dirty="0">
                <a:solidFill>
                  <a:srgbClr val="FFFFFF"/>
                </a:solidFill>
                <a:latin typeface="Now 1 Bold"/>
              </a:rPr>
              <a:t>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7727188" y="5236874"/>
            <a:ext cx="3038132" cy="18870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21"/>
              </a:lnSpc>
            </a:pPr>
            <a:r>
              <a:rPr lang="en-US" sz="1900" spc="26" dirty="0" err="1">
                <a:solidFill>
                  <a:srgbClr val="FFFFFF"/>
                </a:solidFill>
                <a:latin typeface="Now 1 Bold"/>
              </a:rPr>
              <a:t>Desarrollar</a:t>
            </a:r>
            <a:r>
              <a:rPr lang="en-US" sz="1900" spc="26" dirty="0">
                <a:solidFill>
                  <a:srgbClr val="FFFFFF"/>
                </a:solidFill>
                <a:latin typeface="Now 1 Bold"/>
              </a:rPr>
              <a:t> sus </a:t>
            </a:r>
            <a:r>
              <a:rPr lang="en-US" sz="1900" spc="26" dirty="0" err="1">
                <a:solidFill>
                  <a:srgbClr val="FFFFFF"/>
                </a:solidFill>
                <a:latin typeface="Now 1 Bold"/>
              </a:rPr>
              <a:t>competencias</a:t>
            </a:r>
            <a:r>
              <a:rPr lang="en-US" sz="1900" spc="26" dirty="0">
                <a:solidFill>
                  <a:srgbClr val="FFFFFF"/>
                </a:solidFill>
                <a:latin typeface="Now 1 Bold"/>
              </a:rPr>
              <a:t> </a:t>
            </a:r>
            <a:r>
              <a:rPr lang="en-US" sz="1900" spc="26" dirty="0" err="1">
                <a:solidFill>
                  <a:srgbClr val="FFFFFF"/>
                </a:solidFill>
                <a:latin typeface="Now 1 Bold"/>
              </a:rPr>
              <a:t>profesionales</a:t>
            </a:r>
            <a:r>
              <a:rPr lang="en-US" sz="1900" spc="26" dirty="0">
                <a:solidFill>
                  <a:srgbClr val="FFFFFF"/>
                </a:solidFill>
                <a:latin typeface="Now 1 Bold"/>
              </a:rPr>
              <a:t> a </a:t>
            </a:r>
            <a:r>
              <a:rPr lang="en-US" sz="1900" spc="26" dirty="0" err="1">
                <a:solidFill>
                  <a:srgbClr val="FFFFFF"/>
                </a:solidFill>
                <a:latin typeface="Now 1 Bold"/>
              </a:rPr>
              <a:t>través</a:t>
            </a:r>
            <a:r>
              <a:rPr lang="en-US" sz="1900" spc="26" dirty="0">
                <a:solidFill>
                  <a:srgbClr val="FFFFFF"/>
                </a:solidFill>
                <a:latin typeface="Now 1 Bold"/>
              </a:rPr>
              <a:t> de </a:t>
            </a:r>
            <a:r>
              <a:rPr lang="en-US" sz="1900" spc="26" dirty="0" err="1">
                <a:solidFill>
                  <a:srgbClr val="FFFFFF"/>
                </a:solidFill>
                <a:latin typeface="Now 1 Bold"/>
              </a:rPr>
              <a:t>una</a:t>
            </a:r>
            <a:r>
              <a:rPr lang="en-US" sz="1900" spc="26" dirty="0">
                <a:solidFill>
                  <a:srgbClr val="FFFFFF"/>
                </a:solidFill>
                <a:latin typeface="Now 1 Bold"/>
              </a:rPr>
              <a:t> </a:t>
            </a:r>
            <a:r>
              <a:rPr lang="en-US" sz="1900" spc="26" dirty="0" err="1">
                <a:solidFill>
                  <a:srgbClr val="FFFFFF"/>
                </a:solidFill>
                <a:latin typeface="Now 1 Bold"/>
              </a:rPr>
              <a:t>oferta</a:t>
            </a:r>
            <a:r>
              <a:rPr lang="en-US" sz="1900" spc="26" dirty="0">
                <a:solidFill>
                  <a:srgbClr val="FFFFFF"/>
                </a:solidFill>
                <a:latin typeface="Now 1 Bold"/>
              </a:rPr>
              <a:t> </a:t>
            </a:r>
            <a:r>
              <a:rPr lang="en-US" sz="1900" spc="26" dirty="0" err="1">
                <a:solidFill>
                  <a:srgbClr val="FFFFFF"/>
                </a:solidFill>
                <a:latin typeface="Now 1 Bold"/>
              </a:rPr>
              <a:t>formativa</a:t>
            </a:r>
            <a:r>
              <a:rPr lang="en-US" sz="1900" spc="26" dirty="0">
                <a:solidFill>
                  <a:srgbClr val="FFFFFF"/>
                </a:solidFill>
                <a:latin typeface="Now 1 Bold"/>
              </a:rPr>
              <a:t> </a:t>
            </a:r>
            <a:r>
              <a:rPr lang="en-US" sz="1900" spc="26" dirty="0" err="1">
                <a:solidFill>
                  <a:srgbClr val="FFFFFF"/>
                </a:solidFill>
                <a:latin typeface="Now 1 Bold"/>
              </a:rPr>
              <a:t>interesante</a:t>
            </a:r>
            <a:r>
              <a:rPr lang="en-US" sz="1900" spc="26" dirty="0">
                <a:solidFill>
                  <a:srgbClr val="FFFFFF"/>
                </a:solidFill>
                <a:latin typeface="Now 1 Bold"/>
              </a:rPr>
              <a:t>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2152773" y="5046374"/>
            <a:ext cx="3038132" cy="22680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21"/>
              </a:lnSpc>
            </a:pPr>
            <a:r>
              <a:rPr lang="en-US" sz="1900" spc="26" dirty="0" err="1">
                <a:solidFill>
                  <a:srgbClr val="FFFFFF"/>
                </a:solidFill>
                <a:latin typeface="Now 1 Bold"/>
              </a:rPr>
              <a:t>Proponer</a:t>
            </a:r>
            <a:r>
              <a:rPr lang="en-US" sz="1900" spc="26" dirty="0">
                <a:solidFill>
                  <a:srgbClr val="FFFFFF"/>
                </a:solidFill>
                <a:latin typeface="Now 1 Bold"/>
              </a:rPr>
              <a:t> </a:t>
            </a:r>
            <a:r>
              <a:rPr lang="en-US" sz="1900" spc="26" dirty="0" err="1">
                <a:solidFill>
                  <a:srgbClr val="FFFFFF"/>
                </a:solidFill>
                <a:latin typeface="Now 1 Bold"/>
              </a:rPr>
              <a:t>retos</a:t>
            </a:r>
            <a:r>
              <a:rPr lang="en-US" sz="1900" spc="26" dirty="0">
                <a:solidFill>
                  <a:srgbClr val="FFFFFF"/>
                </a:solidFill>
                <a:latin typeface="Now 1 Bold"/>
              </a:rPr>
              <a:t> que </a:t>
            </a:r>
            <a:r>
              <a:rPr lang="en-US" sz="1900" spc="26" dirty="0" err="1">
                <a:solidFill>
                  <a:srgbClr val="FFFFFF"/>
                </a:solidFill>
                <a:latin typeface="Now 1 Bold"/>
              </a:rPr>
              <a:t>estimulen</a:t>
            </a:r>
            <a:r>
              <a:rPr lang="en-US" sz="1900" spc="26" dirty="0">
                <a:solidFill>
                  <a:srgbClr val="FFFFFF"/>
                </a:solidFill>
                <a:latin typeface="Now 1 Bold"/>
              </a:rPr>
              <a:t> la </a:t>
            </a:r>
            <a:r>
              <a:rPr lang="en-US" sz="1900" spc="26" dirty="0" err="1">
                <a:solidFill>
                  <a:srgbClr val="FFFFFF"/>
                </a:solidFill>
                <a:latin typeface="Now 1 Bold"/>
              </a:rPr>
              <a:t>aportación</a:t>
            </a:r>
            <a:r>
              <a:rPr lang="en-US" sz="1900" spc="26" dirty="0">
                <a:solidFill>
                  <a:srgbClr val="FFFFFF"/>
                </a:solidFill>
                <a:latin typeface="Now 1 Bold"/>
              </a:rPr>
              <a:t> de sus ideas, </a:t>
            </a:r>
            <a:r>
              <a:rPr lang="en-US" sz="1900" spc="26" dirty="0" err="1">
                <a:solidFill>
                  <a:srgbClr val="FFFFFF"/>
                </a:solidFill>
                <a:latin typeface="Now 1 Bold"/>
              </a:rPr>
              <a:t>estableciendo</a:t>
            </a:r>
            <a:r>
              <a:rPr lang="en-US" sz="1900" spc="26" dirty="0">
                <a:solidFill>
                  <a:srgbClr val="FFFFFF"/>
                </a:solidFill>
                <a:latin typeface="Now 1 Bold"/>
              </a:rPr>
              <a:t> un nuevo canal de </a:t>
            </a:r>
            <a:r>
              <a:rPr lang="en-US" sz="1900" spc="26" dirty="0" err="1">
                <a:solidFill>
                  <a:srgbClr val="FFFFFF"/>
                </a:solidFill>
                <a:latin typeface="Now 1 Bold"/>
              </a:rPr>
              <a:t>innovación</a:t>
            </a:r>
            <a:r>
              <a:rPr lang="en-US" sz="1900" spc="26" dirty="0">
                <a:solidFill>
                  <a:srgbClr val="FFFFFF"/>
                </a:solidFill>
                <a:latin typeface="Now 1 Bold"/>
              </a:rPr>
              <a:t> </a:t>
            </a:r>
            <a:r>
              <a:rPr lang="en-US" sz="1900" spc="26" dirty="0" err="1">
                <a:solidFill>
                  <a:srgbClr val="FFFFFF"/>
                </a:solidFill>
                <a:latin typeface="Now 1 Bold"/>
              </a:rPr>
              <a:t>en</a:t>
            </a:r>
            <a:r>
              <a:rPr lang="en-US" sz="1900" spc="26" dirty="0">
                <a:solidFill>
                  <a:srgbClr val="FFFFFF"/>
                </a:solidFill>
                <a:latin typeface="Now 1 Bold"/>
              </a:rPr>
              <a:t> la Sociedad.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908231" y="371618"/>
            <a:ext cx="8905145" cy="398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04"/>
              </a:lnSpc>
              <a:spcBef>
                <a:spcPct val="0"/>
              </a:spcBef>
            </a:pPr>
            <a:r>
              <a:rPr lang="en-US" sz="2699" spc="37">
                <a:solidFill>
                  <a:srgbClr val="1F6D66"/>
                </a:solidFill>
                <a:latin typeface="Now Bold"/>
              </a:rPr>
              <a:t>COMISIÓN EMPLEO Y DESARROLLO PROFESIONAL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532" r="-6532"/>
            </a:stretch>
          </a:blipFill>
        </p:spPr>
        <p:txBody>
          <a:bodyPr/>
          <a:lstStyle/>
          <a:p>
            <a:endParaRPr lang="en-GB" dirty="0"/>
          </a:p>
        </p:txBody>
      </p:sp>
      <p:grpSp>
        <p:nvGrpSpPr>
          <p:cNvPr id="3" name="Group 3"/>
          <p:cNvGrpSpPr/>
          <p:nvPr/>
        </p:nvGrpSpPr>
        <p:grpSpPr>
          <a:xfrm>
            <a:off x="1469517" y="918021"/>
            <a:ext cx="7598284" cy="8450958"/>
            <a:chOff x="0" y="0"/>
            <a:chExt cx="4039836" cy="22257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039836" cy="2225767"/>
            </a:xfrm>
            <a:custGeom>
              <a:avLst/>
              <a:gdLst/>
              <a:ahLst/>
              <a:cxnLst/>
              <a:rect l="l" t="t" r="r" b="b"/>
              <a:pathLst>
                <a:path w="4039836" h="2225767">
                  <a:moveTo>
                    <a:pt x="0" y="0"/>
                  </a:moveTo>
                  <a:lnTo>
                    <a:pt x="4039836" y="0"/>
                  </a:lnTo>
                  <a:lnTo>
                    <a:pt x="4039836" y="2225767"/>
                  </a:lnTo>
                  <a:lnTo>
                    <a:pt x="0" y="2225767"/>
                  </a:lnTo>
                  <a:close/>
                </a:path>
              </a:pathLst>
            </a:custGeom>
            <a:solidFill>
              <a:srgbClr val="FFFFFF">
                <a:alpha val="69804"/>
              </a:srgbClr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19050"/>
              <a:ext cx="4039836" cy="22067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60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381000" y="9441309"/>
            <a:ext cx="6735617" cy="7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850"/>
              </a:lnSpc>
            </a:pPr>
            <a:r>
              <a:rPr lang="en-US" sz="5000" dirty="0">
                <a:solidFill>
                  <a:srgbClr val="1F6D66"/>
                </a:solidFill>
                <a:latin typeface="Now 2 Bold"/>
              </a:rPr>
              <a:t>ACTIVIDADES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908231" y="371618"/>
            <a:ext cx="8905145" cy="398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04"/>
              </a:lnSpc>
              <a:spcBef>
                <a:spcPct val="0"/>
              </a:spcBef>
            </a:pPr>
            <a:r>
              <a:rPr lang="en-US" sz="2699" spc="37">
                <a:solidFill>
                  <a:srgbClr val="1F6D66"/>
                </a:solidFill>
                <a:latin typeface="Now Bold"/>
              </a:rPr>
              <a:t>COMISIÓN EMPLEO Y DESARROLLO PROFESIONAL</a:t>
            </a:r>
          </a:p>
        </p:txBody>
      </p:sp>
      <p:sp>
        <p:nvSpPr>
          <p:cNvPr id="17" name="TextBox 7">
            <a:extLst>
              <a:ext uri="{FF2B5EF4-FFF2-40B4-BE49-F238E27FC236}">
                <a16:creationId xmlns:a16="http://schemas.microsoft.com/office/drawing/2014/main" id="{E9E9CE46-BC9C-23DA-4982-BB4A2F171554}"/>
              </a:ext>
            </a:extLst>
          </p:cNvPr>
          <p:cNvSpPr txBox="1"/>
          <p:nvPr/>
        </p:nvSpPr>
        <p:spPr>
          <a:xfrm>
            <a:off x="5562600" y="1039530"/>
            <a:ext cx="5410200" cy="6482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256"/>
              </a:lnSpc>
            </a:pPr>
            <a:r>
              <a:rPr lang="en-US" sz="3600" b="1" u="sng" spc="33" dirty="0">
                <a:solidFill>
                  <a:srgbClr val="1F6D66"/>
                </a:solidFill>
                <a:latin typeface="Now 1 Bold"/>
              </a:rPr>
              <a:t>FORMACIÓN</a:t>
            </a:r>
            <a:endParaRPr lang="en-US" sz="3600" b="1" spc="33" dirty="0">
              <a:solidFill>
                <a:srgbClr val="1F6D66"/>
              </a:solidFill>
              <a:latin typeface="Now 1 Bold"/>
            </a:endParaRPr>
          </a:p>
        </p:txBody>
      </p:sp>
      <p:grpSp>
        <p:nvGrpSpPr>
          <p:cNvPr id="18" name="Group 3">
            <a:extLst>
              <a:ext uri="{FF2B5EF4-FFF2-40B4-BE49-F238E27FC236}">
                <a16:creationId xmlns:a16="http://schemas.microsoft.com/office/drawing/2014/main" id="{04B3D411-9140-4076-22E9-8C36E60D13A0}"/>
              </a:ext>
            </a:extLst>
          </p:cNvPr>
          <p:cNvGrpSpPr/>
          <p:nvPr/>
        </p:nvGrpSpPr>
        <p:grpSpPr>
          <a:xfrm>
            <a:off x="9220201" y="918021"/>
            <a:ext cx="7598284" cy="8450958"/>
            <a:chOff x="0" y="0"/>
            <a:chExt cx="4039836" cy="2225767"/>
          </a:xfrm>
        </p:grpSpPr>
        <p:sp>
          <p:nvSpPr>
            <p:cNvPr id="19" name="Freeform 4">
              <a:extLst>
                <a:ext uri="{FF2B5EF4-FFF2-40B4-BE49-F238E27FC236}">
                  <a16:creationId xmlns:a16="http://schemas.microsoft.com/office/drawing/2014/main" id="{2E5DE07F-0E39-E042-0888-764BFD3E1369}"/>
                </a:ext>
              </a:extLst>
            </p:cNvPr>
            <p:cNvSpPr/>
            <p:nvPr/>
          </p:nvSpPr>
          <p:spPr>
            <a:xfrm>
              <a:off x="0" y="0"/>
              <a:ext cx="4039836" cy="2225767"/>
            </a:xfrm>
            <a:custGeom>
              <a:avLst/>
              <a:gdLst/>
              <a:ahLst/>
              <a:cxnLst/>
              <a:rect l="l" t="t" r="r" b="b"/>
              <a:pathLst>
                <a:path w="4039836" h="2225767">
                  <a:moveTo>
                    <a:pt x="0" y="0"/>
                  </a:moveTo>
                  <a:lnTo>
                    <a:pt x="4039836" y="0"/>
                  </a:lnTo>
                  <a:lnTo>
                    <a:pt x="4039836" y="2225767"/>
                  </a:lnTo>
                  <a:lnTo>
                    <a:pt x="0" y="2225767"/>
                  </a:lnTo>
                  <a:close/>
                </a:path>
              </a:pathLst>
            </a:custGeom>
            <a:solidFill>
              <a:srgbClr val="FFFFFF">
                <a:alpha val="69804"/>
              </a:srgbClr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20" name="TextBox 5">
              <a:extLst>
                <a:ext uri="{FF2B5EF4-FFF2-40B4-BE49-F238E27FC236}">
                  <a16:creationId xmlns:a16="http://schemas.microsoft.com/office/drawing/2014/main" id="{490BCC2F-F68E-13AE-05A4-BC43841EDFC5}"/>
                </a:ext>
              </a:extLst>
            </p:cNvPr>
            <p:cNvSpPr txBox="1"/>
            <p:nvPr/>
          </p:nvSpPr>
          <p:spPr>
            <a:xfrm>
              <a:off x="0" y="19050"/>
              <a:ext cx="4039836" cy="22067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60"/>
                </a:lnSpc>
              </a:pPr>
              <a:endParaRPr/>
            </a:p>
          </p:txBody>
        </p:sp>
      </p:grpSp>
      <p:sp>
        <p:nvSpPr>
          <p:cNvPr id="21" name="TextBox 7">
            <a:extLst>
              <a:ext uri="{FF2B5EF4-FFF2-40B4-BE49-F238E27FC236}">
                <a16:creationId xmlns:a16="http://schemas.microsoft.com/office/drawing/2014/main" id="{8D1DA6C6-7FF3-3E97-2A2F-A6EDB2BF3F95}"/>
              </a:ext>
            </a:extLst>
          </p:cNvPr>
          <p:cNvSpPr txBox="1"/>
          <p:nvPr/>
        </p:nvSpPr>
        <p:spPr>
          <a:xfrm>
            <a:off x="9451860" y="990351"/>
            <a:ext cx="7115888" cy="6482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5256"/>
              </a:lnSpc>
            </a:pPr>
            <a:r>
              <a:rPr lang="en-US" sz="3600" b="1" u="sng" spc="33" dirty="0">
                <a:solidFill>
                  <a:srgbClr val="1F6D66"/>
                </a:solidFill>
                <a:latin typeface="Now 1 Bold"/>
              </a:rPr>
              <a:t>DESARROLLO PROFESIONAL</a:t>
            </a:r>
            <a:endParaRPr lang="en-US" sz="3600" b="1" spc="33" dirty="0">
              <a:solidFill>
                <a:srgbClr val="1F6D66"/>
              </a:solidFill>
              <a:latin typeface="Now 1 Bold"/>
            </a:endParaRPr>
          </a:p>
        </p:txBody>
      </p:sp>
      <p:sp>
        <p:nvSpPr>
          <p:cNvPr id="22" name="TextBox 6">
            <a:extLst>
              <a:ext uri="{FF2B5EF4-FFF2-40B4-BE49-F238E27FC236}">
                <a16:creationId xmlns:a16="http://schemas.microsoft.com/office/drawing/2014/main" id="{9D457B8B-2C08-DB7A-2A3E-611445B3580A}"/>
              </a:ext>
            </a:extLst>
          </p:cNvPr>
          <p:cNvSpPr txBox="1"/>
          <p:nvPr/>
        </p:nvSpPr>
        <p:spPr>
          <a:xfrm>
            <a:off x="1419436" y="2383552"/>
            <a:ext cx="7419764" cy="78374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74981" lvl="1" indent="-237491" algn="just">
              <a:lnSpc>
                <a:spcPct val="150000"/>
              </a:lnSpc>
              <a:buFont typeface="Arial"/>
              <a:buChar char="•"/>
            </a:pPr>
            <a:r>
              <a:rPr lang="en-US" sz="2000" b="1" spc="33" dirty="0">
                <a:solidFill>
                  <a:srgbClr val="1F6D66"/>
                </a:solidFill>
                <a:latin typeface="Now 1 Bold"/>
              </a:rPr>
              <a:t>FORMACIÓN</a:t>
            </a:r>
          </a:p>
          <a:p>
            <a:pPr marL="694690" lvl="2" algn="just">
              <a:lnSpc>
                <a:spcPct val="150000"/>
              </a:lnSpc>
            </a:pPr>
            <a:r>
              <a:rPr lang="en-US" sz="2000" spc="33" dirty="0" err="1">
                <a:solidFill>
                  <a:srgbClr val="1F6D66"/>
                </a:solidFill>
                <a:latin typeface="Now 1 Bold"/>
              </a:rPr>
              <a:t>Ofrecemos</a:t>
            </a:r>
            <a:r>
              <a:rPr lang="en-US" sz="2000" spc="33" dirty="0">
                <a:solidFill>
                  <a:srgbClr val="1F6D66"/>
                </a:solidFill>
                <a:latin typeface="Now 1 Bold"/>
              </a:rPr>
              <a:t> </a:t>
            </a:r>
            <a:r>
              <a:rPr lang="en-US" sz="2000" spc="33" dirty="0" err="1">
                <a:solidFill>
                  <a:srgbClr val="1F6D66"/>
                </a:solidFill>
                <a:latin typeface="Now 1 Bold"/>
              </a:rPr>
              <a:t>cursos</a:t>
            </a:r>
            <a:r>
              <a:rPr lang="en-US" sz="2000" spc="33" dirty="0">
                <a:solidFill>
                  <a:srgbClr val="1F6D66"/>
                </a:solidFill>
                <a:latin typeface="Now 1 Bold"/>
              </a:rPr>
              <a:t> (</a:t>
            </a:r>
            <a:r>
              <a:rPr lang="en-US" sz="2000" spc="33" dirty="0" err="1">
                <a:solidFill>
                  <a:srgbClr val="1F6D66"/>
                </a:solidFill>
                <a:latin typeface="Now 1 Bold"/>
              </a:rPr>
              <a:t>presenciales</a:t>
            </a:r>
            <a:r>
              <a:rPr lang="en-US" sz="2000" spc="33" dirty="0">
                <a:solidFill>
                  <a:srgbClr val="1F6D66"/>
                </a:solidFill>
                <a:latin typeface="Now 1 Bold"/>
              </a:rPr>
              <a:t> y online) de </a:t>
            </a:r>
            <a:r>
              <a:rPr lang="en-US" sz="2000" spc="33" dirty="0" err="1">
                <a:solidFill>
                  <a:srgbClr val="1F6D66"/>
                </a:solidFill>
                <a:latin typeface="Now 1 Bold"/>
              </a:rPr>
              <a:t>temas</a:t>
            </a:r>
            <a:r>
              <a:rPr lang="en-US" sz="2000" spc="33" dirty="0">
                <a:solidFill>
                  <a:srgbClr val="1F6D66"/>
                </a:solidFill>
                <a:latin typeface="Now 1 Bold"/>
              </a:rPr>
              <a:t> </a:t>
            </a:r>
            <a:r>
              <a:rPr lang="en-US" sz="2000" spc="33" dirty="0" err="1">
                <a:solidFill>
                  <a:srgbClr val="1F6D66"/>
                </a:solidFill>
                <a:latin typeface="Now 1 Bold"/>
              </a:rPr>
              <a:t>detectados</a:t>
            </a:r>
            <a:r>
              <a:rPr lang="en-US" sz="2000" spc="33" dirty="0">
                <a:solidFill>
                  <a:srgbClr val="1F6D66"/>
                </a:solidFill>
                <a:latin typeface="Now 1 Bold"/>
              </a:rPr>
              <a:t> </a:t>
            </a:r>
            <a:r>
              <a:rPr lang="en-US" sz="2000" spc="33" dirty="0" err="1">
                <a:solidFill>
                  <a:srgbClr val="1F6D66"/>
                </a:solidFill>
                <a:latin typeface="Now 1 Bold"/>
              </a:rPr>
              <a:t>en</a:t>
            </a:r>
            <a:r>
              <a:rPr lang="en-US" sz="2000" spc="33" dirty="0">
                <a:solidFill>
                  <a:srgbClr val="1F6D66"/>
                </a:solidFill>
                <a:latin typeface="Now 1 Bold"/>
              </a:rPr>
              <a:t> auge </a:t>
            </a:r>
            <a:r>
              <a:rPr lang="en-US" sz="2000" spc="33" dirty="0" err="1">
                <a:solidFill>
                  <a:srgbClr val="1F6D66"/>
                </a:solidFill>
                <a:latin typeface="Now 1 Bold"/>
              </a:rPr>
              <a:t>en</a:t>
            </a:r>
            <a:r>
              <a:rPr lang="en-US" sz="2000" spc="33" dirty="0">
                <a:solidFill>
                  <a:srgbClr val="1F6D66"/>
                </a:solidFill>
                <a:latin typeface="Now 1 Bold"/>
              </a:rPr>
              <a:t> </a:t>
            </a:r>
            <a:r>
              <a:rPr lang="en-US" sz="2000" spc="33" dirty="0" err="1">
                <a:solidFill>
                  <a:srgbClr val="1F6D66"/>
                </a:solidFill>
                <a:latin typeface="Now 1 Bold"/>
              </a:rPr>
              <a:t>el</a:t>
            </a:r>
            <a:r>
              <a:rPr lang="en-US" sz="2000" spc="33" dirty="0">
                <a:solidFill>
                  <a:srgbClr val="1F6D66"/>
                </a:solidFill>
                <a:latin typeface="Now 1 Bold"/>
              </a:rPr>
              <a:t> sector.</a:t>
            </a:r>
          </a:p>
          <a:p>
            <a:pPr marL="694690" lvl="2" algn="just">
              <a:lnSpc>
                <a:spcPct val="150000"/>
              </a:lnSpc>
            </a:pPr>
            <a:endParaRPr lang="en-US" sz="2000" spc="33" dirty="0">
              <a:solidFill>
                <a:srgbClr val="1F6D66"/>
              </a:solidFill>
              <a:latin typeface="Now 1 Bold"/>
            </a:endParaRPr>
          </a:p>
          <a:p>
            <a:pPr marL="474981" lvl="1" indent="-237491" algn="just">
              <a:lnSpc>
                <a:spcPct val="150000"/>
              </a:lnSpc>
              <a:buFont typeface="Arial"/>
              <a:buChar char="•"/>
            </a:pPr>
            <a:r>
              <a:rPr lang="en-US" sz="2000" b="1" spc="33" dirty="0">
                <a:solidFill>
                  <a:srgbClr val="1F6D66"/>
                </a:solidFill>
                <a:latin typeface="Now 1 Bold"/>
              </a:rPr>
              <a:t>BECAS</a:t>
            </a:r>
          </a:p>
          <a:p>
            <a:pPr marL="694690" lvl="2" algn="just">
              <a:lnSpc>
                <a:spcPct val="150000"/>
              </a:lnSpc>
            </a:pPr>
            <a:r>
              <a:rPr lang="en-US" sz="2000" spc="33" dirty="0" err="1">
                <a:solidFill>
                  <a:srgbClr val="1F6D66"/>
                </a:solidFill>
                <a:latin typeface="Now 1 Bold"/>
              </a:rPr>
              <a:t>Programa</a:t>
            </a:r>
            <a:r>
              <a:rPr lang="en-US" sz="2000" spc="33" dirty="0">
                <a:solidFill>
                  <a:srgbClr val="1F6D66"/>
                </a:solidFill>
                <a:latin typeface="Now 1 Bold"/>
              </a:rPr>
              <a:t> de </a:t>
            </a:r>
            <a:r>
              <a:rPr lang="en-US" sz="2000" spc="33" dirty="0" err="1">
                <a:solidFill>
                  <a:srgbClr val="1F6D66"/>
                </a:solidFill>
                <a:latin typeface="Now 1 Bold"/>
              </a:rPr>
              <a:t>becas</a:t>
            </a:r>
            <a:r>
              <a:rPr lang="en-US" sz="2000" spc="33" dirty="0">
                <a:solidFill>
                  <a:srgbClr val="1F6D66"/>
                </a:solidFill>
                <a:latin typeface="Now 1 Bold"/>
              </a:rPr>
              <a:t> para </a:t>
            </a:r>
            <a:r>
              <a:rPr lang="en-US" sz="2000" spc="33" dirty="0" err="1">
                <a:solidFill>
                  <a:srgbClr val="1F6D66"/>
                </a:solidFill>
                <a:latin typeface="Now 1 Bold"/>
              </a:rPr>
              <a:t>aquellos</a:t>
            </a:r>
            <a:r>
              <a:rPr lang="en-US" sz="2000" spc="33" dirty="0">
                <a:solidFill>
                  <a:srgbClr val="1F6D66"/>
                </a:solidFill>
                <a:latin typeface="Now 1 Bold"/>
              </a:rPr>
              <a:t> </a:t>
            </a:r>
            <a:r>
              <a:rPr lang="en-US" sz="2000" spc="33" dirty="0" err="1">
                <a:solidFill>
                  <a:srgbClr val="1F6D66"/>
                </a:solidFill>
                <a:latin typeface="Now 1 Bold"/>
              </a:rPr>
              <a:t>estudiantes</a:t>
            </a:r>
            <a:r>
              <a:rPr lang="en-US" sz="2000" spc="33" dirty="0">
                <a:solidFill>
                  <a:srgbClr val="1F6D66"/>
                </a:solidFill>
                <a:latin typeface="Now 1 Bold"/>
              </a:rPr>
              <a:t> que </a:t>
            </a:r>
            <a:r>
              <a:rPr lang="en-US" sz="2000" spc="33" dirty="0" err="1">
                <a:solidFill>
                  <a:srgbClr val="1F6D66"/>
                </a:solidFill>
                <a:latin typeface="Now 1 Bold"/>
              </a:rPr>
              <a:t>cursen</a:t>
            </a:r>
            <a:r>
              <a:rPr lang="en-US" sz="2000" spc="33" dirty="0">
                <a:solidFill>
                  <a:srgbClr val="1F6D66"/>
                </a:solidFill>
                <a:latin typeface="Now 1 Bold"/>
              </a:rPr>
              <a:t> </a:t>
            </a:r>
            <a:r>
              <a:rPr lang="en-US" sz="2000" spc="33" dirty="0" err="1">
                <a:solidFill>
                  <a:srgbClr val="1F6D66"/>
                </a:solidFill>
                <a:latin typeface="Now 1 Bold"/>
              </a:rPr>
              <a:t>los</a:t>
            </a:r>
            <a:r>
              <a:rPr lang="en-US" sz="2000" spc="33" dirty="0">
                <a:solidFill>
                  <a:srgbClr val="1F6D66"/>
                </a:solidFill>
                <a:latin typeface="Now 1 Bold"/>
              </a:rPr>
              <a:t> </a:t>
            </a:r>
            <a:r>
              <a:rPr lang="en-US" sz="2000" spc="33" dirty="0" err="1">
                <a:solidFill>
                  <a:srgbClr val="1F6D66"/>
                </a:solidFill>
                <a:latin typeface="Now 1 Bold"/>
              </a:rPr>
              <a:t>másteres</a:t>
            </a:r>
            <a:r>
              <a:rPr lang="en-US" sz="2000" spc="33" dirty="0">
                <a:solidFill>
                  <a:srgbClr val="1F6D66"/>
                </a:solidFill>
                <a:latin typeface="Now 1 Bold"/>
              </a:rPr>
              <a:t> </a:t>
            </a:r>
            <a:r>
              <a:rPr lang="en-US" sz="2000" spc="33" dirty="0" err="1">
                <a:solidFill>
                  <a:srgbClr val="1F6D66"/>
                </a:solidFill>
                <a:latin typeface="Now 1 Bold"/>
              </a:rPr>
              <a:t>nucleares</a:t>
            </a:r>
            <a:r>
              <a:rPr lang="en-US" sz="2000" spc="33" dirty="0">
                <a:solidFill>
                  <a:srgbClr val="1F6D66"/>
                </a:solidFill>
                <a:latin typeface="Now 1 Bold"/>
              </a:rPr>
              <a:t> de </a:t>
            </a:r>
            <a:r>
              <a:rPr lang="en-US" sz="2000" spc="33" dirty="0" err="1">
                <a:solidFill>
                  <a:srgbClr val="1F6D66"/>
                </a:solidFill>
                <a:latin typeface="Now 1 Bold"/>
              </a:rPr>
              <a:t>todo</a:t>
            </a:r>
            <a:r>
              <a:rPr lang="en-US" sz="2000" spc="33" dirty="0">
                <a:solidFill>
                  <a:srgbClr val="1F6D66"/>
                </a:solidFill>
                <a:latin typeface="Now 1 Bold"/>
              </a:rPr>
              <a:t> </a:t>
            </a:r>
            <a:r>
              <a:rPr lang="en-US" sz="2000" spc="33" dirty="0" err="1">
                <a:solidFill>
                  <a:srgbClr val="1F6D66"/>
                </a:solidFill>
                <a:latin typeface="Now 1 Bold"/>
              </a:rPr>
              <a:t>el</a:t>
            </a:r>
            <a:r>
              <a:rPr lang="en-US" sz="2000" spc="33" dirty="0">
                <a:solidFill>
                  <a:srgbClr val="1F6D66"/>
                </a:solidFill>
                <a:latin typeface="Now 1 Bold"/>
              </a:rPr>
              <a:t> </a:t>
            </a:r>
            <a:r>
              <a:rPr lang="en-US" sz="2000" spc="33" dirty="0" err="1">
                <a:solidFill>
                  <a:srgbClr val="1F6D66"/>
                </a:solidFill>
                <a:latin typeface="Now 1 Bold"/>
              </a:rPr>
              <a:t>país</a:t>
            </a:r>
            <a:r>
              <a:rPr lang="en-US" sz="2000" spc="33" dirty="0">
                <a:solidFill>
                  <a:srgbClr val="1F6D66"/>
                </a:solidFill>
                <a:latin typeface="Now 1 Bold"/>
              </a:rPr>
              <a:t>.</a:t>
            </a:r>
          </a:p>
          <a:p>
            <a:pPr marL="694690" lvl="2" algn="just">
              <a:lnSpc>
                <a:spcPct val="150000"/>
              </a:lnSpc>
            </a:pPr>
            <a:endParaRPr lang="en-US" sz="2000" spc="33" dirty="0">
              <a:solidFill>
                <a:srgbClr val="1F6D66"/>
              </a:solidFill>
              <a:latin typeface="Now 1 Bold"/>
            </a:endParaRPr>
          </a:p>
          <a:p>
            <a:pPr marL="474981" lvl="1" indent="-237491" algn="just">
              <a:lnSpc>
                <a:spcPct val="150000"/>
              </a:lnSpc>
              <a:buFont typeface="Arial"/>
              <a:buChar char="•"/>
            </a:pPr>
            <a:r>
              <a:rPr lang="en-US" sz="2000" b="1" spc="33" dirty="0">
                <a:solidFill>
                  <a:srgbClr val="1F6D66"/>
                </a:solidFill>
                <a:latin typeface="Now 1 Bold"/>
              </a:rPr>
              <a:t>PREMIAMOS EL TALENTO !!</a:t>
            </a:r>
          </a:p>
          <a:p>
            <a:pPr marL="237490" lvl="1" algn="just">
              <a:lnSpc>
                <a:spcPct val="150000"/>
              </a:lnSpc>
            </a:pPr>
            <a:r>
              <a:rPr lang="en-US" sz="2000" spc="33" dirty="0">
                <a:solidFill>
                  <a:srgbClr val="1F6D66"/>
                </a:solidFill>
                <a:latin typeface="Now 1 Bold"/>
              </a:rPr>
              <a:t>	</a:t>
            </a:r>
            <a:r>
              <a:rPr lang="en-US" sz="2000" spc="33" dirty="0" err="1">
                <a:solidFill>
                  <a:srgbClr val="1F6D66"/>
                </a:solidFill>
                <a:latin typeface="Now 1 Bold"/>
              </a:rPr>
              <a:t>Mejores</a:t>
            </a:r>
            <a:r>
              <a:rPr lang="en-US" sz="2000" spc="33" dirty="0">
                <a:solidFill>
                  <a:srgbClr val="1F6D66"/>
                </a:solidFill>
                <a:latin typeface="Now 1 Bold"/>
              </a:rPr>
              <a:t> </a:t>
            </a:r>
            <a:r>
              <a:rPr lang="en-US" sz="2000" spc="33" dirty="0" err="1">
                <a:solidFill>
                  <a:srgbClr val="1F6D66"/>
                </a:solidFill>
                <a:latin typeface="Now 1 Bold"/>
              </a:rPr>
              <a:t>Expedientes</a:t>
            </a:r>
            <a:r>
              <a:rPr lang="en-US" sz="2000" spc="33" dirty="0">
                <a:solidFill>
                  <a:srgbClr val="1F6D66"/>
                </a:solidFill>
                <a:latin typeface="Now 1 Bold"/>
              </a:rPr>
              <a:t> de </a:t>
            </a:r>
            <a:r>
              <a:rPr lang="en-US" sz="2000" spc="33" dirty="0" err="1">
                <a:solidFill>
                  <a:srgbClr val="1F6D66"/>
                </a:solidFill>
                <a:latin typeface="Now 1 Bold"/>
              </a:rPr>
              <a:t>Máster</a:t>
            </a:r>
            <a:r>
              <a:rPr lang="en-US" sz="2000" spc="33" dirty="0">
                <a:solidFill>
                  <a:srgbClr val="1F6D66"/>
                </a:solidFill>
                <a:latin typeface="Now 1 Bold"/>
              </a:rPr>
              <a:t>.</a:t>
            </a:r>
          </a:p>
          <a:p>
            <a:pPr marL="237490" lvl="1" algn="just">
              <a:lnSpc>
                <a:spcPct val="150000"/>
              </a:lnSpc>
            </a:pPr>
            <a:r>
              <a:rPr lang="en-US" sz="2000" spc="33" dirty="0">
                <a:solidFill>
                  <a:srgbClr val="1F6D66"/>
                </a:solidFill>
                <a:latin typeface="Now 1 Bold"/>
              </a:rPr>
              <a:t>	</a:t>
            </a:r>
            <a:r>
              <a:rPr lang="en-US" sz="2000" spc="33" dirty="0" err="1">
                <a:solidFill>
                  <a:srgbClr val="1F6D66"/>
                </a:solidFill>
                <a:latin typeface="Now 1 Bold"/>
              </a:rPr>
              <a:t>Mejores</a:t>
            </a:r>
            <a:r>
              <a:rPr lang="en-US" sz="2000" spc="33" dirty="0">
                <a:solidFill>
                  <a:srgbClr val="1F6D66"/>
                </a:solidFill>
                <a:latin typeface="Now 1 Bold"/>
              </a:rPr>
              <a:t> </a:t>
            </a:r>
            <a:r>
              <a:rPr lang="en-US" sz="2000" spc="33" dirty="0" err="1">
                <a:solidFill>
                  <a:srgbClr val="1F6D66"/>
                </a:solidFill>
                <a:latin typeface="Now 1 Bold"/>
              </a:rPr>
              <a:t>Trabajos</a:t>
            </a:r>
            <a:r>
              <a:rPr lang="en-US" sz="2000" spc="33" dirty="0">
                <a:solidFill>
                  <a:srgbClr val="1F6D66"/>
                </a:solidFill>
                <a:latin typeface="Now 1 Bold"/>
              </a:rPr>
              <a:t> de Fin de </a:t>
            </a:r>
            <a:r>
              <a:rPr lang="en-US" sz="2000" spc="33" dirty="0" err="1">
                <a:solidFill>
                  <a:srgbClr val="1F6D66"/>
                </a:solidFill>
                <a:latin typeface="Now 1 Bold"/>
              </a:rPr>
              <a:t>Máster</a:t>
            </a:r>
            <a:r>
              <a:rPr lang="en-US" sz="2000" spc="33" dirty="0">
                <a:solidFill>
                  <a:srgbClr val="1F6D66"/>
                </a:solidFill>
                <a:latin typeface="Now 1 Bold"/>
              </a:rPr>
              <a:t>.</a:t>
            </a:r>
          </a:p>
          <a:p>
            <a:pPr marL="237490" lvl="1" algn="just">
              <a:lnSpc>
                <a:spcPct val="150000"/>
              </a:lnSpc>
            </a:pPr>
            <a:r>
              <a:rPr lang="en-US" sz="2000" spc="33" dirty="0">
                <a:solidFill>
                  <a:srgbClr val="1F6D66"/>
                </a:solidFill>
                <a:latin typeface="Now 1 Bold"/>
              </a:rPr>
              <a:t>	</a:t>
            </a:r>
            <a:r>
              <a:rPr lang="en-US" sz="2000" spc="33" dirty="0" err="1">
                <a:solidFill>
                  <a:srgbClr val="1F6D66"/>
                </a:solidFill>
                <a:latin typeface="Now 1 Bold"/>
              </a:rPr>
              <a:t>Concursos</a:t>
            </a:r>
            <a:r>
              <a:rPr lang="en-US" sz="2000" spc="33" dirty="0">
                <a:solidFill>
                  <a:srgbClr val="1F6D66"/>
                </a:solidFill>
                <a:latin typeface="Now 1 Bold"/>
              </a:rPr>
              <a:t>:</a:t>
            </a:r>
          </a:p>
          <a:p>
            <a:pPr marL="237490" lvl="1" algn="just">
              <a:lnSpc>
                <a:spcPct val="150000"/>
              </a:lnSpc>
            </a:pPr>
            <a:r>
              <a:rPr lang="en-US" sz="2000" spc="33" dirty="0">
                <a:solidFill>
                  <a:srgbClr val="1F6D66"/>
                </a:solidFill>
                <a:latin typeface="Now 1 Bold"/>
              </a:rPr>
              <a:t>		Nacional/Grado </a:t>
            </a:r>
            <a:r>
              <a:rPr lang="en-US" sz="2000" spc="33" dirty="0">
                <a:solidFill>
                  <a:srgbClr val="1F6D66"/>
                </a:solidFill>
                <a:latin typeface="Now 1 Bold"/>
                <a:sym typeface="Wingdings" panose="05000000000000000000" pitchFamily="2" charset="2"/>
              </a:rPr>
              <a:t> </a:t>
            </a:r>
            <a:r>
              <a:rPr lang="en-US" sz="2000" spc="33" dirty="0" err="1">
                <a:solidFill>
                  <a:srgbClr val="1F6D66"/>
                </a:solidFill>
                <a:latin typeface="Now 1 Bold"/>
              </a:rPr>
              <a:t>Atracción</a:t>
            </a:r>
            <a:r>
              <a:rPr lang="en-US" sz="2000" spc="33" dirty="0">
                <a:solidFill>
                  <a:srgbClr val="1F6D66"/>
                </a:solidFill>
                <a:latin typeface="Now 1 Bold"/>
              </a:rPr>
              <a:t> de </a:t>
            </a:r>
            <a:r>
              <a:rPr lang="en-US" sz="2000" spc="33" dirty="0" err="1">
                <a:solidFill>
                  <a:srgbClr val="1F6D66"/>
                </a:solidFill>
                <a:latin typeface="Now 1 Bold"/>
              </a:rPr>
              <a:t>talento</a:t>
            </a:r>
            <a:r>
              <a:rPr lang="en-US" sz="2000" spc="33" dirty="0">
                <a:solidFill>
                  <a:srgbClr val="1F6D66"/>
                </a:solidFill>
                <a:latin typeface="Now 1 Bold"/>
              </a:rPr>
              <a:t>.</a:t>
            </a:r>
          </a:p>
          <a:p>
            <a:pPr marL="237490" lvl="1" algn="just">
              <a:lnSpc>
                <a:spcPct val="150000"/>
              </a:lnSpc>
            </a:pPr>
            <a:r>
              <a:rPr lang="en-US" sz="2000" spc="33" dirty="0">
                <a:solidFill>
                  <a:srgbClr val="1F6D66"/>
                </a:solidFill>
                <a:latin typeface="Now 1 Bold"/>
              </a:rPr>
              <a:t>		Internacional </a:t>
            </a:r>
            <a:r>
              <a:rPr lang="en-US" sz="2000" spc="33" dirty="0">
                <a:solidFill>
                  <a:srgbClr val="1F6D66"/>
                </a:solidFill>
                <a:latin typeface="Now 1 Bold"/>
                <a:sym typeface="Wingdings" panose="05000000000000000000" pitchFamily="2" charset="2"/>
              </a:rPr>
              <a:t> </a:t>
            </a:r>
            <a:r>
              <a:rPr lang="en-US" sz="2000" spc="33" dirty="0" err="1">
                <a:solidFill>
                  <a:srgbClr val="1F6D66"/>
                </a:solidFill>
                <a:latin typeface="Now 1 Bold"/>
              </a:rPr>
              <a:t>Innovatom</a:t>
            </a:r>
            <a:r>
              <a:rPr lang="en-US" sz="2000" spc="33" dirty="0">
                <a:solidFill>
                  <a:srgbClr val="1F6D66"/>
                </a:solidFill>
                <a:latin typeface="Now 1 Bold"/>
              </a:rPr>
              <a:t>.</a:t>
            </a:r>
          </a:p>
          <a:p>
            <a:pPr marL="474981" lvl="1" indent="-237491" algn="just">
              <a:lnSpc>
                <a:spcPct val="150000"/>
              </a:lnSpc>
              <a:buFont typeface="Arial"/>
              <a:buChar char="•"/>
            </a:pPr>
            <a:endParaRPr lang="en-US" sz="2000" spc="33" dirty="0">
              <a:solidFill>
                <a:srgbClr val="1F6D66"/>
              </a:solidFill>
              <a:latin typeface="Now 1 Bold"/>
            </a:endParaRPr>
          </a:p>
          <a:p>
            <a:pPr marL="474981" lvl="1" indent="-237491" algn="just">
              <a:lnSpc>
                <a:spcPct val="150000"/>
              </a:lnSpc>
              <a:buFont typeface="Arial"/>
              <a:buChar char="•"/>
            </a:pPr>
            <a:endParaRPr lang="en-US" sz="2000" spc="33" dirty="0">
              <a:solidFill>
                <a:srgbClr val="1F6D66"/>
              </a:solidFill>
              <a:latin typeface="Now 1 Bold"/>
            </a:endParaRPr>
          </a:p>
          <a:p>
            <a:pPr marL="932181" lvl="2" indent="-237491" algn="just">
              <a:lnSpc>
                <a:spcPts val="3894"/>
              </a:lnSpc>
              <a:buFont typeface="Arial"/>
              <a:buChar char="•"/>
            </a:pPr>
            <a:endParaRPr lang="en-US" sz="2000" spc="30" dirty="0">
              <a:solidFill>
                <a:srgbClr val="4CB113"/>
              </a:solidFill>
              <a:latin typeface="Now 2"/>
            </a:endParaRPr>
          </a:p>
        </p:txBody>
      </p:sp>
      <p:pic>
        <p:nvPicPr>
          <p:cNvPr id="24" name="Imagen 23">
            <a:extLst>
              <a:ext uri="{FF2B5EF4-FFF2-40B4-BE49-F238E27FC236}">
                <a16:creationId xmlns:a16="http://schemas.microsoft.com/office/drawing/2014/main" id="{61D749B0-1554-DA2A-7705-A63724FD79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619" y="89180"/>
            <a:ext cx="1631981" cy="1585353"/>
          </a:xfrm>
          <a:prstGeom prst="rect">
            <a:avLst/>
          </a:prstGeom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id="{271FCBD3-3841-E25A-C394-FC02D562FC9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828800" y="1054170"/>
            <a:ext cx="3349741" cy="618974"/>
          </a:xfrm>
          <a:prstGeom prst="rect">
            <a:avLst/>
          </a:prstGeom>
        </p:spPr>
      </p:pic>
      <p:sp>
        <p:nvSpPr>
          <p:cNvPr id="30" name="TextBox 6">
            <a:extLst>
              <a:ext uri="{FF2B5EF4-FFF2-40B4-BE49-F238E27FC236}">
                <a16:creationId xmlns:a16="http://schemas.microsoft.com/office/drawing/2014/main" id="{E30D0409-B402-8C5E-EF28-4CA4572D05B7}"/>
              </a:ext>
            </a:extLst>
          </p:cNvPr>
          <p:cNvSpPr txBox="1"/>
          <p:nvPr/>
        </p:nvSpPr>
        <p:spPr>
          <a:xfrm>
            <a:off x="9372600" y="2360080"/>
            <a:ext cx="7162800" cy="64524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74981" lvl="1" indent="-237491" algn="just">
              <a:lnSpc>
                <a:spcPct val="150000"/>
              </a:lnSpc>
              <a:buFont typeface="Arial"/>
              <a:buChar char="•"/>
            </a:pPr>
            <a:r>
              <a:rPr lang="en-US" sz="2000" b="1" spc="33" dirty="0">
                <a:solidFill>
                  <a:srgbClr val="1F6D66"/>
                </a:solidFill>
                <a:latin typeface="Now 1 Bold"/>
              </a:rPr>
              <a:t>JORNADA DE RRHH</a:t>
            </a:r>
          </a:p>
          <a:p>
            <a:pPr marL="694690" lvl="2" algn="just">
              <a:lnSpc>
                <a:spcPct val="150000"/>
              </a:lnSpc>
            </a:pPr>
            <a:r>
              <a:rPr lang="en-US" sz="2000" spc="33" dirty="0" err="1">
                <a:solidFill>
                  <a:srgbClr val="1F6D66"/>
                </a:solidFill>
                <a:latin typeface="Now 1 Bold"/>
              </a:rPr>
              <a:t>Cada</a:t>
            </a:r>
            <a:r>
              <a:rPr lang="en-US" sz="2000" spc="33" dirty="0">
                <a:solidFill>
                  <a:srgbClr val="1F6D66"/>
                </a:solidFill>
                <a:latin typeface="Now 1 Bold"/>
              </a:rPr>
              <a:t> </a:t>
            </a:r>
            <a:r>
              <a:rPr lang="en-US" sz="2000" spc="33" dirty="0" err="1">
                <a:solidFill>
                  <a:srgbClr val="1F6D66"/>
                </a:solidFill>
                <a:latin typeface="Now 1 Bold"/>
              </a:rPr>
              <a:t>año</a:t>
            </a:r>
            <a:r>
              <a:rPr lang="en-US" sz="2000" spc="33" dirty="0">
                <a:solidFill>
                  <a:srgbClr val="1F6D66"/>
                </a:solidFill>
                <a:latin typeface="Now 1 Bold"/>
              </a:rPr>
              <a:t> </a:t>
            </a:r>
            <a:r>
              <a:rPr lang="en-US" sz="2000" spc="33" dirty="0" err="1">
                <a:solidFill>
                  <a:srgbClr val="1F6D66"/>
                </a:solidFill>
                <a:latin typeface="Now 1 Bold"/>
              </a:rPr>
              <a:t>celebramos</a:t>
            </a:r>
            <a:r>
              <a:rPr lang="en-US" sz="2000" spc="33" dirty="0">
                <a:solidFill>
                  <a:srgbClr val="1F6D66"/>
                </a:solidFill>
                <a:latin typeface="Now 1 Bold"/>
              </a:rPr>
              <a:t> </a:t>
            </a:r>
            <a:r>
              <a:rPr lang="en-US" sz="2000" spc="33" dirty="0" err="1">
                <a:solidFill>
                  <a:srgbClr val="1F6D66"/>
                </a:solidFill>
                <a:latin typeface="Now 1 Bold"/>
              </a:rPr>
              <a:t>una</a:t>
            </a:r>
            <a:r>
              <a:rPr lang="en-US" sz="2000" spc="33" dirty="0">
                <a:solidFill>
                  <a:srgbClr val="1F6D66"/>
                </a:solidFill>
                <a:latin typeface="Now 1 Bold"/>
              </a:rPr>
              <a:t> jornada </a:t>
            </a:r>
            <a:r>
              <a:rPr lang="en-US" sz="2000" spc="33" dirty="0" err="1">
                <a:solidFill>
                  <a:srgbClr val="1F6D66"/>
                </a:solidFill>
                <a:latin typeface="Now 1 Bold"/>
              </a:rPr>
              <a:t>en</a:t>
            </a:r>
            <a:r>
              <a:rPr lang="en-US" sz="2000" spc="33" dirty="0">
                <a:solidFill>
                  <a:srgbClr val="1F6D66"/>
                </a:solidFill>
                <a:latin typeface="Now 1 Bold"/>
              </a:rPr>
              <a:t> la que </a:t>
            </a:r>
            <a:r>
              <a:rPr lang="en-US" sz="2000" spc="33" dirty="0" err="1">
                <a:solidFill>
                  <a:srgbClr val="1F6D66"/>
                </a:solidFill>
                <a:latin typeface="Now 1 Bold"/>
              </a:rPr>
              <a:t>reunimos</a:t>
            </a:r>
            <a:r>
              <a:rPr lang="en-US" sz="2000" spc="33" dirty="0">
                <a:solidFill>
                  <a:srgbClr val="1F6D66"/>
                </a:solidFill>
                <a:latin typeface="Now 1 Bold"/>
              </a:rPr>
              <a:t> a </a:t>
            </a:r>
            <a:r>
              <a:rPr lang="en-US" sz="2000" spc="33" dirty="0" err="1">
                <a:solidFill>
                  <a:srgbClr val="1F6D66"/>
                </a:solidFill>
                <a:latin typeface="Now 1 Bold"/>
              </a:rPr>
              <a:t>los</a:t>
            </a:r>
            <a:r>
              <a:rPr lang="en-US" sz="2000" spc="33" dirty="0">
                <a:solidFill>
                  <a:srgbClr val="1F6D66"/>
                </a:solidFill>
                <a:latin typeface="Now 1 Bold"/>
              </a:rPr>
              <a:t> </a:t>
            </a:r>
            <a:r>
              <a:rPr lang="en-US" sz="2000" spc="33" dirty="0" err="1">
                <a:solidFill>
                  <a:srgbClr val="1F6D66"/>
                </a:solidFill>
                <a:latin typeface="Now 1 Bold"/>
              </a:rPr>
              <a:t>responsables</a:t>
            </a:r>
            <a:r>
              <a:rPr lang="en-US" sz="2000" spc="33" dirty="0">
                <a:solidFill>
                  <a:srgbClr val="1F6D66"/>
                </a:solidFill>
                <a:latin typeface="Now 1 Bold"/>
              </a:rPr>
              <a:t> de RRHH de las </a:t>
            </a:r>
            <a:r>
              <a:rPr lang="en-US" sz="2000" spc="33" dirty="0" err="1">
                <a:solidFill>
                  <a:srgbClr val="1F6D66"/>
                </a:solidFill>
                <a:latin typeface="Now 1 Bold"/>
              </a:rPr>
              <a:t>empresas</a:t>
            </a:r>
            <a:r>
              <a:rPr lang="en-US" sz="2000" spc="33" dirty="0">
                <a:solidFill>
                  <a:srgbClr val="1F6D66"/>
                </a:solidFill>
                <a:latin typeface="Now 1 Bold"/>
              </a:rPr>
              <a:t> del sector para </a:t>
            </a:r>
            <a:r>
              <a:rPr lang="en-US" sz="2000" spc="33" dirty="0" err="1">
                <a:solidFill>
                  <a:srgbClr val="1F6D66"/>
                </a:solidFill>
                <a:latin typeface="Now 1 Bold"/>
              </a:rPr>
              <a:t>estar</a:t>
            </a:r>
            <a:r>
              <a:rPr lang="en-US" sz="2000" spc="33" dirty="0">
                <a:solidFill>
                  <a:srgbClr val="1F6D66"/>
                </a:solidFill>
                <a:latin typeface="Now 1 Bold"/>
              </a:rPr>
              <a:t> </a:t>
            </a:r>
            <a:r>
              <a:rPr lang="en-US" sz="2000" spc="33" dirty="0" err="1">
                <a:solidFill>
                  <a:srgbClr val="1F6D66"/>
                </a:solidFill>
                <a:latin typeface="Now 1 Bold"/>
              </a:rPr>
              <a:t>alineados</a:t>
            </a:r>
            <a:r>
              <a:rPr lang="en-US" sz="2000" spc="33" dirty="0">
                <a:solidFill>
                  <a:srgbClr val="1F6D66"/>
                </a:solidFill>
                <a:latin typeface="Now 1 Bold"/>
              </a:rPr>
              <a:t> con sus </a:t>
            </a:r>
            <a:r>
              <a:rPr lang="en-US" sz="2000" spc="33" dirty="0" err="1">
                <a:solidFill>
                  <a:srgbClr val="1F6D66"/>
                </a:solidFill>
                <a:latin typeface="Now 1 Bold"/>
              </a:rPr>
              <a:t>demandas</a:t>
            </a:r>
            <a:r>
              <a:rPr lang="en-US" sz="2000" spc="33" dirty="0">
                <a:solidFill>
                  <a:srgbClr val="1F6D66"/>
                </a:solidFill>
                <a:latin typeface="Now 1 Bold"/>
              </a:rPr>
              <a:t>.</a:t>
            </a:r>
          </a:p>
          <a:p>
            <a:pPr marL="694690" lvl="2" algn="just">
              <a:lnSpc>
                <a:spcPct val="150000"/>
              </a:lnSpc>
            </a:pPr>
            <a:endParaRPr lang="en-US" sz="2000" spc="33" dirty="0">
              <a:solidFill>
                <a:srgbClr val="1F6D66"/>
              </a:solidFill>
              <a:latin typeface="Now 1 Bold"/>
            </a:endParaRPr>
          </a:p>
          <a:p>
            <a:pPr marL="474981" lvl="1" indent="-237491" algn="just">
              <a:lnSpc>
                <a:spcPct val="150000"/>
              </a:lnSpc>
              <a:buFont typeface="Arial"/>
              <a:buChar char="•"/>
            </a:pPr>
            <a:r>
              <a:rPr lang="en-US" sz="2000" b="1" spc="33" dirty="0">
                <a:solidFill>
                  <a:srgbClr val="1F6D66"/>
                </a:solidFill>
                <a:latin typeface="Now 1 Bold"/>
              </a:rPr>
              <a:t>INCORPORACIÓN AL SECTOR NUCLEAR</a:t>
            </a:r>
          </a:p>
          <a:p>
            <a:pPr marL="694690" lvl="2" algn="just">
              <a:lnSpc>
                <a:spcPct val="150000"/>
              </a:lnSpc>
            </a:pPr>
            <a:r>
              <a:rPr lang="en-US" sz="2000" spc="33" dirty="0">
                <a:solidFill>
                  <a:srgbClr val="1F6D66"/>
                </a:solidFill>
                <a:latin typeface="Now 1 Bold"/>
              </a:rPr>
              <a:t>Portal de </a:t>
            </a:r>
            <a:r>
              <a:rPr lang="en-US" sz="2000" spc="33" dirty="0" err="1">
                <a:solidFill>
                  <a:srgbClr val="1F6D66"/>
                </a:solidFill>
                <a:latin typeface="Now 1 Bold"/>
              </a:rPr>
              <a:t>empleo</a:t>
            </a:r>
            <a:r>
              <a:rPr lang="en-US" sz="2000" spc="33" dirty="0">
                <a:solidFill>
                  <a:srgbClr val="1F6D66"/>
                </a:solidFill>
                <a:latin typeface="Now 1 Bold"/>
              </a:rPr>
              <a:t>.</a:t>
            </a:r>
          </a:p>
          <a:p>
            <a:pPr marL="694690" lvl="2" algn="just">
              <a:lnSpc>
                <a:spcPct val="150000"/>
              </a:lnSpc>
            </a:pPr>
            <a:r>
              <a:rPr lang="en-US" sz="2000" spc="33" dirty="0" err="1">
                <a:solidFill>
                  <a:srgbClr val="1F6D66"/>
                </a:solidFill>
                <a:latin typeface="Now 1 Bold"/>
              </a:rPr>
              <a:t>Programa</a:t>
            </a:r>
            <a:r>
              <a:rPr lang="en-US" sz="2000" spc="33" dirty="0">
                <a:solidFill>
                  <a:srgbClr val="1F6D66"/>
                </a:solidFill>
                <a:latin typeface="Now 1 Bold"/>
              </a:rPr>
              <a:t> de mentoring (</a:t>
            </a:r>
            <a:r>
              <a:rPr lang="en-US" sz="2000" spc="33" dirty="0" err="1">
                <a:solidFill>
                  <a:srgbClr val="1F6D66"/>
                </a:solidFill>
                <a:latin typeface="Now 1 Bold"/>
              </a:rPr>
              <a:t>como</a:t>
            </a:r>
            <a:r>
              <a:rPr lang="en-US" sz="2000" spc="33" dirty="0">
                <a:solidFill>
                  <a:srgbClr val="1F6D66"/>
                </a:solidFill>
                <a:latin typeface="Now 1 Bold"/>
              </a:rPr>
              <a:t> </a:t>
            </a:r>
            <a:r>
              <a:rPr lang="en-US" sz="2000" spc="33" dirty="0" err="1">
                <a:solidFill>
                  <a:srgbClr val="1F6D66"/>
                </a:solidFill>
                <a:latin typeface="Now 1 Bold"/>
              </a:rPr>
              <a:t>premio</a:t>
            </a:r>
            <a:r>
              <a:rPr lang="en-US" sz="2000" spc="33" dirty="0">
                <a:solidFill>
                  <a:srgbClr val="1F6D66"/>
                </a:solidFill>
                <a:latin typeface="Now 1 Bold"/>
              </a:rPr>
              <a:t> de </a:t>
            </a:r>
          </a:p>
          <a:p>
            <a:pPr marL="694690" lvl="2" algn="just">
              <a:lnSpc>
                <a:spcPct val="150000"/>
              </a:lnSpc>
            </a:pPr>
            <a:r>
              <a:rPr lang="en-US" sz="2000" spc="33" dirty="0" err="1">
                <a:solidFill>
                  <a:srgbClr val="1F6D66"/>
                </a:solidFill>
                <a:latin typeface="Now 1 Bold"/>
              </a:rPr>
              <a:t>los</a:t>
            </a:r>
            <a:r>
              <a:rPr lang="en-US" sz="2000" spc="33" dirty="0">
                <a:solidFill>
                  <a:srgbClr val="1F6D66"/>
                </a:solidFill>
                <a:latin typeface="Now 1 Bold"/>
              </a:rPr>
              <a:t> </a:t>
            </a:r>
            <a:r>
              <a:rPr lang="en-US" sz="2000" spc="33" dirty="0" err="1">
                <a:solidFill>
                  <a:srgbClr val="1F6D66"/>
                </a:solidFill>
                <a:latin typeface="Now 1 Bold"/>
              </a:rPr>
              <a:t>certámenes</a:t>
            </a:r>
            <a:r>
              <a:rPr lang="en-US" sz="2000" spc="33" dirty="0">
                <a:solidFill>
                  <a:srgbClr val="1F6D66"/>
                </a:solidFill>
                <a:latin typeface="Now 1 Bold"/>
              </a:rPr>
              <a:t>).</a:t>
            </a:r>
          </a:p>
          <a:p>
            <a:pPr marL="474981" lvl="1" indent="-237491" algn="just">
              <a:lnSpc>
                <a:spcPct val="150000"/>
              </a:lnSpc>
              <a:buFont typeface="Arial"/>
              <a:buChar char="•"/>
            </a:pPr>
            <a:endParaRPr lang="en-US" sz="2000" spc="33" dirty="0">
              <a:solidFill>
                <a:srgbClr val="1F6D66"/>
              </a:solidFill>
              <a:latin typeface="Now 1 Bold"/>
            </a:endParaRPr>
          </a:p>
          <a:p>
            <a:pPr marL="237490" lvl="1" algn="just">
              <a:lnSpc>
                <a:spcPct val="150000"/>
              </a:lnSpc>
            </a:pPr>
            <a:r>
              <a:rPr lang="en-US" sz="2000" spc="33" dirty="0">
                <a:solidFill>
                  <a:srgbClr val="1F6D66"/>
                </a:solidFill>
                <a:latin typeface="Now 1 Bold"/>
              </a:rPr>
              <a:t>	</a:t>
            </a:r>
          </a:p>
          <a:p>
            <a:pPr marL="474981" lvl="1" indent="-237491" algn="just">
              <a:lnSpc>
                <a:spcPct val="150000"/>
              </a:lnSpc>
              <a:buFont typeface="Arial"/>
              <a:buChar char="•"/>
            </a:pPr>
            <a:endParaRPr lang="en-US" sz="2000" spc="33" dirty="0">
              <a:solidFill>
                <a:srgbClr val="1F6D66"/>
              </a:solidFill>
              <a:latin typeface="Now 1 Bold"/>
            </a:endParaRPr>
          </a:p>
          <a:p>
            <a:pPr marL="932181" lvl="2" indent="-237491" algn="just">
              <a:lnSpc>
                <a:spcPts val="3894"/>
              </a:lnSpc>
              <a:buFont typeface="Arial"/>
              <a:buChar char="•"/>
            </a:pPr>
            <a:endParaRPr lang="en-US" sz="2000" spc="30" dirty="0">
              <a:solidFill>
                <a:srgbClr val="4CB113"/>
              </a:solidFill>
              <a:latin typeface="Now 2"/>
            </a:endParaRPr>
          </a:p>
        </p:txBody>
      </p:sp>
      <p:pic>
        <p:nvPicPr>
          <p:cNvPr id="32" name="Imagen 31">
            <a:extLst>
              <a:ext uri="{FF2B5EF4-FFF2-40B4-BE49-F238E27FC236}">
                <a16:creationId xmlns:a16="http://schemas.microsoft.com/office/drawing/2014/main" id="{E62ABEE9-9A68-5DD5-96EC-BC459E551126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803548" y="6126219"/>
            <a:ext cx="2103452" cy="3978161"/>
          </a:xfrm>
          <a:prstGeom prst="rect">
            <a:avLst/>
          </a:prstGeom>
        </p:spPr>
      </p:pic>
      <p:pic>
        <p:nvPicPr>
          <p:cNvPr id="34" name="Imagen 33">
            <a:extLst>
              <a:ext uri="{FF2B5EF4-FFF2-40B4-BE49-F238E27FC236}">
                <a16:creationId xmlns:a16="http://schemas.microsoft.com/office/drawing/2014/main" id="{03B814CF-569C-87B0-2C89-6B7C2D36C4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747403" y="7969424"/>
            <a:ext cx="1952972" cy="187577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3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532" r="-6532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" name="Group 3"/>
          <p:cNvGrpSpPr/>
          <p:nvPr/>
        </p:nvGrpSpPr>
        <p:grpSpPr>
          <a:xfrm>
            <a:off x="1143000" y="1178258"/>
            <a:ext cx="14957753" cy="5032042"/>
            <a:chOff x="0" y="0"/>
            <a:chExt cx="4039836" cy="188110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039836" cy="1881101"/>
            </a:xfrm>
            <a:custGeom>
              <a:avLst/>
              <a:gdLst/>
              <a:ahLst/>
              <a:cxnLst/>
              <a:rect l="l" t="t" r="r" b="b"/>
              <a:pathLst>
                <a:path w="4039836" h="1881101">
                  <a:moveTo>
                    <a:pt x="0" y="0"/>
                  </a:moveTo>
                  <a:lnTo>
                    <a:pt x="4039836" y="0"/>
                  </a:lnTo>
                  <a:lnTo>
                    <a:pt x="4039836" y="1881101"/>
                  </a:lnTo>
                  <a:lnTo>
                    <a:pt x="0" y="1881101"/>
                  </a:lnTo>
                  <a:close/>
                </a:path>
              </a:pathLst>
            </a:custGeom>
            <a:solidFill>
              <a:srgbClr val="FFFFFF">
                <a:alpha val="69804"/>
              </a:srgbClr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9525"/>
              <a:ext cx="4039836" cy="18715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60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3873870" y="1272219"/>
            <a:ext cx="11372804" cy="46801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256"/>
              </a:lnSpc>
            </a:pPr>
            <a:r>
              <a:rPr lang="en-US" sz="2400" b="1" u="sng" spc="33" dirty="0">
                <a:solidFill>
                  <a:srgbClr val="1F6D66"/>
                </a:solidFill>
                <a:latin typeface="Now 1 Bold"/>
              </a:rPr>
              <a:t>CONCURSOS</a:t>
            </a:r>
            <a:r>
              <a:rPr lang="en-US" sz="2400" b="1" spc="33" dirty="0">
                <a:solidFill>
                  <a:srgbClr val="1F6D66"/>
                </a:solidFill>
                <a:latin typeface="Now 1 Bold"/>
              </a:rPr>
              <a:t>: </a:t>
            </a:r>
            <a:r>
              <a:rPr lang="en-US" sz="2400" spc="33" dirty="0" err="1">
                <a:solidFill>
                  <a:srgbClr val="1F6D66"/>
                </a:solidFill>
                <a:latin typeface="Now 1 Bold"/>
              </a:rPr>
              <a:t>Tenemos</a:t>
            </a:r>
            <a:r>
              <a:rPr lang="en-US" sz="2400" spc="33" dirty="0">
                <a:solidFill>
                  <a:srgbClr val="1F6D66"/>
                </a:solidFill>
                <a:latin typeface="Now 1 Bold"/>
              </a:rPr>
              <a:t> </a:t>
            </a:r>
            <a:r>
              <a:rPr lang="en-US" sz="2400" spc="33" dirty="0" err="1">
                <a:solidFill>
                  <a:srgbClr val="1F6D66"/>
                </a:solidFill>
                <a:latin typeface="Now 1 Bold"/>
              </a:rPr>
              <a:t>el</a:t>
            </a:r>
            <a:r>
              <a:rPr lang="en-US" sz="2400" spc="33" dirty="0">
                <a:solidFill>
                  <a:srgbClr val="1F6D66"/>
                </a:solidFill>
                <a:latin typeface="Now 1 Bold"/>
              </a:rPr>
              <a:t> </a:t>
            </a:r>
            <a:r>
              <a:rPr lang="en-US" sz="2400" spc="33" dirty="0" err="1">
                <a:solidFill>
                  <a:srgbClr val="1F6D66"/>
                </a:solidFill>
                <a:latin typeface="Now 1 Bold"/>
              </a:rPr>
              <a:t>compromiso</a:t>
            </a:r>
            <a:r>
              <a:rPr lang="en-US" sz="2400" spc="33" dirty="0">
                <a:solidFill>
                  <a:srgbClr val="1F6D66"/>
                </a:solidFill>
                <a:latin typeface="Now 1 Bold"/>
              </a:rPr>
              <a:t> de </a:t>
            </a:r>
            <a:r>
              <a:rPr lang="en-US" sz="2400" spc="33" dirty="0" err="1">
                <a:solidFill>
                  <a:srgbClr val="1F6D66"/>
                </a:solidFill>
                <a:latin typeface="Now 1 Bold"/>
              </a:rPr>
              <a:t>atraer</a:t>
            </a:r>
            <a:r>
              <a:rPr lang="en-US" sz="2400" spc="33" dirty="0">
                <a:solidFill>
                  <a:srgbClr val="1F6D66"/>
                </a:solidFill>
                <a:latin typeface="Now 1 Bold"/>
              </a:rPr>
              <a:t> y </a:t>
            </a:r>
            <a:r>
              <a:rPr lang="en-US" sz="2400" spc="33" dirty="0" err="1">
                <a:solidFill>
                  <a:srgbClr val="1F6D66"/>
                </a:solidFill>
                <a:latin typeface="Now 1 Bold"/>
              </a:rPr>
              <a:t>retener</a:t>
            </a:r>
            <a:r>
              <a:rPr lang="en-US" sz="2400" spc="33" dirty="0">
                <a:solidFill>
                  <a:srgbClr val="1F6D66"/>
                </a:solidFill>
                <a:latin typeface="Now 1 Bold"/>
              </a:rPr>
              <a:t> </a:t>
            </a:r>
            <a:r>
              <a:rPr lang="en-US" sz="2400" spc="33" dirty="0" err="1">
                <a:solidFill>
                  <a:srgbClr val="1F6D66"/>
                </a:solidFill>
                <a:latin typeface="Now 1 Bold"/>
              </a:rPr>
              <a:t>el</a:t>
            </a:r>
            <a:r>
              <a:rPr lang="en-US" sz="2400" spc="33" dirty="0">
                <a:solidFill>
                  <a:srgbClr val="1F6D66"/>
                </a:solidFill>
                <a:latin typeface="Now 1 Bold"/>
              </a:rPr>
              <a:t> </a:t>
            </a:r>
            <a:r>
              <a:rPr lang="en-US" sz="2400" spc="33" dirty="0" err="1">
                <a:solidFill>
                  <a:srgbClr val="1F6D66"/>
                </a:solidFill>
                <a:latin typeface="Now 1 Bold"/>
              </a:rPr>
              <a:t>talento</a:t>
            </a:r>
            <a:r>
              <a:rPr lang="en-US" sz="2400" spc="33" dirty="0">
                <a:solidFill>
                  <a:srgbClr val="1F6D66"/>
                </a:solidFill>
                <a:latin typeface="Now 1 Bold"/>
              </a:rPr>
              <a:t> </a:t>
            </a:r>
            <a:r>
              <a:rPr lang="en-US" sz="2400" spc="33" dirty="0" err="1">
                <a:solidFill>
                  <a:srgbClr val="1F6D66"/>
                </a:solidFill>
                <a:latin typeface="Now 1 Bold"/>
              </a:rPr>
              <a:t>dentro</a:t>
            </a:r>
            <a:r>
              <a:rPr lang="en-US" sz="2400" spc="33" dirty="0">
                <a:solidFill>
                  <a:srgbClr val="1F6D66"/>
                </a:solidFill>
                <a:latin typeface="Now 1 Bold"/>
              </a:rPr>
              <a:t> del sector, y es </a:t>
            </a:r>
            <a:r>
              <a:rPr lang="en-US" sz="2400" spc="33" dirty="0" err="1">
                <a:solidFill>
                  <a:srgbClr val="1F6D66"/>
                </a:solidFill>
                <a:latin typeface="Now 1 Bold"/>
              </a:rPr>
              <a:t>por</a:t>
            </a:r>
            <a:r>
              <a:rPr lang="en-US" sz="2400" spc="33" dirty="0">
                <a:solidFill>
                  <a:srgbClr val="1F6D66"/>
                </a:solidFill>
                <a:latin typeface="Now 1 Bold"/>
              </a:rPr>
              <a:t> </a:t>
            </a:r>
            <a:r>
              <a:rPr lang="en-US" sz="2400" spc="33" dirty="0" err="1">
                <a:solidFill>
                  <a:srgbClr val="1F6D66"/>
                </a:solidFill>
                <a:latin typeface="Now 1 Bold"/>
              </a:rPr>
              <a:t>esto</a:t>
            </a:r>
            <a:r>
              <a:rPr lang="en-US" sz="2400" spc="33" dirty="0">
                <a:solidFill>
                  <a:srgbClr val="1F6D66"/>
                </a:solidFill>
                <a:latin typeface="Now 1 Bold"/>
              </a:rPr>
              <a:t> </a:t>
            </a:r>
            <a:r>
              <a:rPr lang="en-US" sz="2400" spc="33" dirty="0" err="1">
                <a:solidFill>
                  <a:srgbClr val="1F6D66"/>
                </a:solidFill>
                <a:latin typeface="Now 1 Bold"/>
              </a:rPr>
              <a:t>por</a:t>
            </a:r>
            <a:r>
              <a:rPr lang="en-US" sz="2400" spc="33" dirty="0">
                <a:solidFill>
                  <a:srgbClr val="1F6D66"/>
                </a:solidFill>
                <a:latin typeface="Now 1 Bold"/>
              </a:rPr>
              <a:t> lo que se </a:t>
            </a:r>
            <a:r>
              <a:rPr lang="en-US" sz="2400" spc="33" dirty="0" err="1">
                <a:solidFill>
                  <a:srgbClr val="1F6D66"/>
                </a:solidFill>
                <a:latin typeface="Now 1 Bold"/>
              </a:rPr>
              <a:t>celebran</a:t>
            </a:r>
            <a:r>
              <a:rPr lang="en-US" sz="2400" spc="33" dirty="0">
                <a:solidFill>
                  <a:srgbClr val="1F6D66"/>
                </a:solidFill>
                <a:latin typeface="Now 1 Bold"/>
              </a:rPr>
              <a:t> </a:t>
            </a:r>
            <a:r>
              <a:rPr lang="en-US" sz="2400" spc="33" dirty="0" err="1">
                <a:solidFill>
                  <a:srgbClr val="1F6D66"/>
                </a:solidFill>
                <a:latin typeface="Now 1 Bold"/>
              </a:rPr>
              <a:t>diferentes</a:t>
            </a:r>
            <a:r>
              <a:rPr lang="en-US" sz="2400" spc="33" dirty="0">
                <a:solidFill>
                  <a:srgbClr val="1F6D66"/>
                </a:solidFill>
                <a:latin typeface="Now 1 Bold"/>
              </a:rPr>
              <a:t> </a:t>
            </a:r>
            <a:r>
              <a:rPr lang="en-US" sz="2400" spc="33" dirty="0" err="1">
                <a:solidFill>
                  <a:srgbClr val="1F6D66"/>
                </a:solidFill>
                <a:latin typeface="Now 1 Bold"/>
              </a:rPr>
              <a:t>certámenes</a:t>
            </a:r>
            <a:r>
              <a:rPr lang="en-US" sz="2400" spc="33" dirty="0">
                <a:solidFill>
                  <a:srgbClr val="1F6D66"/>
                </a:solidFill>
                <a:latin typeface="Now 1 Bold"/>
              </a:rPr>
              <a:t> para </a:t>
            </a:r>
            <a:r>
              <a:rPr lang="en-US" sz="2400" spc="33" dirty="0" err="1">
                <a:solidFill>
                  <a:srgbClr val="1F6D66"/>
                </a:solidFill>
                <a:latin typeface="Now 1 Bold"/>
              </a:rPr>
              <a:t>detectarlo</a:t>
            </a:r>
            <a:r>
              <a:rPr lang="en-US" sz="2400" spc="33" dirty="0">
                <a:solidFill>
                  <a:srgbClr val="1F6D66"/>
                </a:solidFill>
                <a:latin typeface="Now 1 Bold"/>
              </a:rPr>
              <a:t>: </a:t>
            </a:r>
          </a:p>
          <a:p>
            <a:pPr marL="518160" lvl="1" indent="-259080" algn="just">
              <a:lnSpc>
                <a:spcPts val="5256"/>
              </a:lnSpc>
              <a:buFont typeface="Arial"/>
              <a:buChar char="•"/>
            </a:pPr>
            <a:r>
              <a:rPr lang="en-US" sz="2400" spc="33" dirty="0" err="1">
                <a:solidFill>
                  <a:srgbClr val="1F6D66"/>
                </a:solidFill>
                <a:latin typeface="Now 1 Bold"/>
              </a:rPr>
              <a:t>Mejores</a:t>
            </a:r>
            <a:r>
              <a:rPr lang="en-US" sz="2400" spc="33" dirty="0">
                <a:solidFill>
                  <a:srgbClr val="1F6D66"/>
                </a:solidFill>
                <a:latin typeface="Now 1 Bold"/>
              </a:rPr>
              <a:t> </a:t>
            </a:r>
            <a:r>
              <a:rPr lang="en-US" sz="2400" spc="33" dirty="0" err="1">
                <a:solidFill>
                  <a:srgbClr val="1F6D66"/>
                </a:solidFill>
                <a:latin typeface="Now 1 Bold"/>
              </a:rPr>
              <a:t>expedientes</a:t>
            </a:r>
            <a:r>
              <a:rPr lang="en-US" sz="2400" spc="33" dirty="0">
                <a:solidFill>
                  <a:srgbClr val="1F6D66"/>
                </a:solidFill>
                <a:latin typeface="Now 1 Bold"/>
              </a:rPr>
              <a:t> de </a:t>
            </a:r>
            <a:r>
              <a:rPr lang="en-US" sz="2400" spc="33" dirty="0" err="1">
                <a:solidFill>
                  <a:srgbClr val="1F6D66"/>
                </a:solidFill>
                <a:latin typeface="Now 1 Bold"/>
              </a:rPr>
              <a:t>los</a:t>
            </a:r>
            <a:r>
              <a:rPr lang="en-US" sz="2400" spc="33" dirty="0">
                <a:solidFill>
                  <a:srgbClr val="1F6D66"/>
                </a:solidFill>
                <a:latin typeface="Now 1 Bold"/>
              </a:rPr>
              <a:t> </a:t>
            </a:r>
            <a:r>
              <a:rPr lang="en-US" sz="2400" spc="33" dirty="0" err="1">
                <a:solidFill>
                  <a:srgbClr val="1F6D66"/>
                </a:solidFill>
                <a:latin typeface="Now 1 Bold"/>
              </a:rPr>
              <a:t>másteres</a:t>
            </a:r>
            <a:r>
              <a:rPr lang="en-US" sz="2400" spc="33" dirty="0">
                <a:solidFill>
                  <a:srgbClr val="1F6D66"/>
                </a:solidFill>
                <a:latin typeface="Now 1 Bold"/>
              </a:rPr>
              <a:t> </a:t>
            </a:r>
            <a:r>
              <a:rPr lang="en-US" sz="2400" spc="33" dirty="0" err="1">
                <a:solidFill>
                  <a:srgbClr val="1F6D66"/>
                </a:solidFill>
                <a:latin typeface="Now 1 Bold"/>
              </a:rPr>
              <a:t>nucleares</a:t>
            </a:r>
            <a:r>
              <a:rPr lang="en-US" sz="2400" spc="33" dirty="0">
                <a:solidFill>
                  <a:srgbClr val="1F6D66"/>
                </a:solidFill>
                <a:latin typeface="Now 1 Bold"/>
              </a:rPr>
              <a:t> del </a:t>
            </a:r>
            <a:r>
              <a:rPr lang="en-US" sz="2400" spc="33" dirty="0" err="1">
                <a:solidFill>
                  <a:srgbClr val="1F6D66"/>
                </a:solidFill>
                <a:latin typeface="Now 1 Bold"/>
              </a:rPr>
              <a:t>país</a:t>
            </a:r>
            <a:r>
              <a:rPr lang="en-US" sz="2400" spc="33" dirty="0">
                <a:solidFill>
                  <a:srgbClr val="1F6D66"/>
                </a:solidFill>
                <a:latin typeface="Now 1 Bold"/>
              </a:rPr>
              <a:t>. </a:t>
            </a:r>
          </a:p>
          <a:p>
            <a:pPr marL="518160" lvl="1" indent="-259080" algn="just">
              <a:lnSpc>
                <a:spcPts val="5256"/>
              </a:lnSpc>
              <a:buFont typeface="Arial"/>
              <a:buChar char="•"/>
            </a:pPr>
            <a:r>
              <a:rPr lang="en-US" sz="2400" spc="33" dirty="0" err="1">
                <a:solidFill>
                  <a:srgbClr val="1F6D66"/>
                </a:solidFill>
                <a:latin typeface="Now 1 Bold"/>
              </a:rPr>
              <a:t>Mejores</a:t>
            </a:r>
            <a:r>
              <a:rPr lang="en-US" sz="2400" spc="33" dirty="0">
                <a:solidFill>
                  <a:srgbClr val="1F6D66"/>
                </a:solidFill>
                <a:latin typeface="Now 1 Bold"/>
              </a:rPr>
              <a:t> </a:t>
            </a:r>
            <a:r>
              <a:rPr lang="en-US" sz="2400" spc="33" dirty="0" err="1">
                <a:solidFill>
                  <a:srgbClr val="1F6D66"/>
                </a:solidFill>
                <a:latin typeface="Now 1 Bold"/>
              </a:rPr>
              <a:t>Trabajos</a:t>
            </a:r>
            <a:r>
              <a:rPr lang="en-US" sz="2400" spc="33" dirty="0">
                <a:solidFill>
                  <a:srgbClr val="1F6D66"/>
                </a:solidFill>
                <a:latin typeface="Now 1 Bold"/>
              </a:rPr>
              <a:t> de Fin de </a:t>
            </a:r>
            <a:r>
              <a:rPr lang="en-US" sz="2400" spc="33" dirty="0" err="1">
                <a:solidFill>
                  <a:srgbClr val="1F6D66"/>
                </a:solidFill>
                <a:latin typeface="Now 1 Bold"/>
              </a:rPr>
              <a:t>Máster</a:t>
            </a:r>
            <a:r>
              <a:rPr lang="en-US" sz="2400" spc="33" dirty="0">
                <a:solidFill>
                  <a:srgbClr val="1F6D66"/>
                </a:solidFill>
                <a:latin typeface="Now 1 Bold"/>
              </a:rPr>
              <a:t>. </a:t>
            </a:r>
          </a:p>
          <a:p>
            <a:pPr marL="518160" lvl="1" indent="-259080" algn="just">
              <a:lnSpc>
                <a:spcPts val="5256"/>
              </a:lnSpc>
              <a:buFont typeface="Arial"/>
              <a:buChar char="•"/>
            </a:pPr>
            <a:r>
              <a:rPr lang="en-US" sz="2400" spc="33" dirty="0" err="1">
                <a:solidFill>
                  <a:srgbClr val="1F6D66"/>
                </a:solidFill>
                <a:latin typeface="Now 1 Bold"/>
              </a:rPr>
              <a:t>Concurso</a:t>
            </a:r>
            <a:r>
              <a:rPr lang="en-US" sz="2400" spc="33" dirty="0">
                <a:solidFill>
                  <a:srgbClr val="1F6D66"/>
                </a:solidFill>
                <a:latin typeface="Now 1 Bold"/>
              </a:rPr>
              <a:t> de </a:t>
            </a:r>
            <a:r>
              <a:rPr lang="en-US" sz="2400" spc="33" dirty="0" err="1">
                <a:solidFill>
                  <a:srgbClr val="1F6D66"/>
                </a:solidFill>
                <a:latin typeface="Now 1 Bold"/>
              </a:rPr>
              <a:t>Atracción</a:t>
            </a:r>
            <a:r>
              <a:rPr lang="en-US" sz="2400" spc="33" dirty="0">
                <a:solidFill>
                  <a:srgbClr val="1F6D66"/>
                </a:solidFill>
                <a:latin typeface="Now 1 Bold"/>
              </a:rPr>
              <a:t> de </a:t>
            </a:r>
            <a:r>
              <a:rPr lang="en-US" sz="2400" spc="33" dirty="0" err="1">
                <a:solidFill>
                  <a:srgbClr val="1F6D66"/>
                </a:solidFill>
                <a:latin typeface="Now 1 Bold"/>
              </a:rPr>
              <a:t>Talento</a:t>
            </a:r>
            <a:r>
              <a:rPr lang="en-US" sz="2400" spc="33" dirty="0">
                <a:solidFill>
                  <a:srgbClr val="1F6D66"/>
                </a:solidFill>
                <a:latin typeface="Now 1 Bold"/>
              </a:rPr>
              <a:t>. </a:t>
            </a:r>
          </a:p>
          <a:p>
            <a:pPr marL="518160" lvl="1" indent="-259080" algn="just">
              <a:lnSpc>
                <a:spcPts val="5256"/>
              </a:lnSpc>
              <a:buFont typeface="Arial"/>
              <a:buChar char="•"/>
            </a:pPr>
            <a:r>
              <a:rPr lang="en-US" sz="2400" spc="33" dirty="0">
                <a:solidFill>
                  <a:srgbClr val="1F6D66"/>
                </a:solidFill>
                <a:latin typeface="Now 1 Bold"/>
              </a:rPr>
              <a:t>INNOVATOM - Concurso </a:t>
            </a:r>
            <a:r>
              <a:rPr lang="en-US" sz="2400" spc="33" dirty="0" err="1">
                <a:solidFill>
                  <a:srgbClr val="1F6D66"/>
                </a:solidFill>
                <a:latin typeface="Now 1 Bold"/>
              </a:rPr>
              <a:t>internacional</a:t>
            </a:r>
            <a:r>
              <a:rPr lang="en-US" sz="2400" spc="33" dirty="0">
                <a:solidFill>
                  <a:srgbClr val="1F6D66"/>
                </a:solidFill>
                <a:latin typeface="Now 1 Bold"/>
              </a:rPr>
              <a:t>.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1515433" y="1755783"/>
            <a:ext cx="2048552" cy="2048552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F6D66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76200" y="85725"/>
              <a:ext cx="660400" cy="6508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60"/>
                </a:lnSpc>
              </a:pPr>
              <a:endParaRPr/>
            </a:p>
          </p:txBody>
        </p:sp>
      </p:grpSp>
      <p:pic>
        <p:nvPicPr>
          <p:cNvPr id="14" name="Gráfico 13" descr="Trofeo contorno">
            <a:extLst>
              <a:ext uri="{FF2B5EF4-FFF2-40B4-BE49-F238E27FC236}">
                <a16:creationId xmlns:a16="http://schemas.microsoft.com/office/drawing/2014/main" id="{1A9A0CFE-45D5-7536-52A9-B68401081F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52363" y="1971841"/>
            <a:ext cx="1515756" cy="1515756"/>
          </a:xfrm>
          <a:prstGeom prst="rect">
            <a:avLst/>
          </a:prstGeom>
        </p:spPr>
      </p:pic>
      <p:sp>
        <p:nvSpPr>
          <p:cNvPr id="19" name="TextBox 12">
            <a:extLst>
              <a:ext uri="{FF2B5EF4-FFF2-40B4-BE49-F238E27FC236}">
                <a16:creationId xmlns:a16="http://schemas.microsoft.com/office/drawing/2014/main" id="{CD75D076-98FE-4D15-099D-F205D5A923F6}"/>
              </a:ext>
            </a:extLst>
          </p:cNvPr>
          <p:cNvSpPr txBox="1"/>
          <p:nvPr/>
        </p:nvSpPr>
        <p:spPr>
          <a:xfrm>
            <a:off x="12192000" y="485754"/>
            <a:ext cx="5558971" cy="398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04"/>
              </a:lnSpc>
              <a:spcBef>
                <a:spcPct val="0"/>
              </a:spcBef>
            </a:pPr>
            <a:r>
              <a:rPr lang="en-US" sz="2699" spc="37" dirty="0">
                <a:solidFill>
                  <a:srgbClr val="1F6D66"/>
                </a:solidFill>
                <a:latin typeface="Now Bold Bold"/>
              </a:rPr>
              <a:t>¿CÓMO PUEDES PARTICIPAR?</a:t>
            </a:r>
          </a:p>
        </p:txBody>
      </p:sp>
      <p:grpSp>
        <p:nvGrpSpPr>
          <p:cNvPr id="20" name="Group 3">
            <a:extLst>
              <a:ext uri="{FF2B5EF4-FFF2-40B4-BE49-F238E27FC236}">
                <a16:creationId xmlns:a16="http://schemas.microsoft.com/office/drawing/2014/main" id="{F19BF41F-046C-AF17-3AC1-B0B9FB0A7B29}"/>
              </a:ext>
            </a:extLst>
          </p:cNvPr>
          <p:cNvGrpSpPr/>
          <p:nvPr/>
        </p:nvGrpSpPr>
        <p:grpSpPr>
          <a:xfrm>
            <a:off x="2133600" y="6412188"/>
            <a:ext cx="15310885" cy="3672923"/>
            <a:chOff x="0" y="0"/>
            <a:chExt cx="4039836" cy="1881101"/>
          </a:xfrm>
        </p:grpSpPr>
        <p:sp>
          <p:nvSpPr>
            <p:cNvPr id="21" name="Freeform 4">
              <a:extLst>
                <a:ext uri="{FF2B5EF4-FFF2-40B4-BE49-F238E27FC236}">
                  <a16:creationId xmlns:a16="http://schemas.microsoft.com/office/drawing/2014/main" id="{6FC670CF-059B-8A33-A23F-C6EE61D13BC3}"/>
                </a:ext>
              </a:extLst>
            </p:cNvPr>
            <p:cNvSpPr/>
            <p:nvPr/>
          </p:nvSpPr>
          <p:spPr>
            <a:xfrm>
              <a:off x="0" y="0"/>
              <a:ext cx="4039836" cy="1881101"/>
            </a:xfrm>
            <a:custGeom>
              <a:avLst/>
              <a:gdLst/>
              <a:ahLst/>
              <a:cxnLst/>
              <a:rect l="l" t="t" r="r" b="b"/>
              <a:pathLst>
                <a:path w="4039836" h="1881101">
                  <a:moveTo>
                    <a:pt x="0" y="0"/>
                  </a:moveTo>
                  <a:lnTo>
                    <a:pt x="4039836" y="0"/>
                  </a:lnTo>
                  <a:lnTo>
                    <a:pt x="4039836" y="1881101"/>
                  </a:lnTo>
                  <a:lnTo>
                    <a:pt x="0" y="1881101"/>
                  </a:lnTo>
                  <a:close/>
                </a:path>
              </a:pathLst>
            </a:custGeom>
            <a:solidFill>
              <a:srgbClr val="FFFFFF">
                <a:alpha val="69804"/>
              </a:srgbClr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22" name="TextBox 5">
              <a:extLst>
                <a:ext uri="{FF2B5EF4-FFF2-40B4-BE49-F238E27FC236}">
                  <a16:creationId xmlns:a16="http://schemas.microsoft.com/office/drawing/2014/main" id="{951727C7-22C6-242B-F943-A06690E44F17}"/>
                </a:ext>
              </a:extLst>
            </p:cNvPr>
            <p:cNvSpPr txBox="1"/>
            <p:nvPr/>
          </p:nvSpPr>
          <p:spPr>
            <a:xfrm>
              <a:off x="0" y="9525"/>
              <a:ext cx="4039836" cy="18715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60"/>
                </a:lnSpc>
              </a:pPr>
              <a:endParaRPr/>
            </a:p>
          </p:txBody>
        </p:sp>
      </p:grpSp>
      <p:sp>
        <p:nvSpPr>
          <p:cNvPr id="23" name="TextBox 7">
            <a:extLst>
              <a:ext uri="{FF2B5EF4-FFF2-40B4-BE49-F238E27FC236}">
                <a16:creationId xmlns:a16="http://schemas.microsoft.com/office/drawing/2014/main" id="{352E551B-5ED9-F9D3-2550-E1060DD41520}"/>
              </a:ext>
            </a:extLst>
          </p:cNvPr>
          <p:cNvSpPr txBox="1"/>
          <p:nvPr/>
        </p:nvSpPr>
        <p:spPr>
          <a:xfrm>
            <a:off x="5081512" y="6793537"/>
            <a:ext cx="11372804" cy="6020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256"/>
              </a:lnSpc>
            </a:pPr>
            <a:r>
              <a:rPr lang="en-US" sz="2400" b="1" u="sng" spc="33" dirty="0">
                <a:solidFill>
                  <a:srgbClr val="1F6D66"/>
                </a:solidFill>
                <a:latin typeface="Now 1 Bold"/>
              </a:rPr>
              <a:t>PROGRAMA DE MENTORING: </a:t>
            </a:r>
            <a:endParaRPr lang="en-US" sz="2400" b="1" spc="33" dirty="0">
              <a:solidFill>
                <a:srgbClr val="1F6D66"/>
              </a:solidFill>
              <a:latin typeface="Now 1 Bold"/>
            </a:endParaRPr>
          </a:p>
        </p:txBody>
      </p:sp>
      <p:grpSp>
        <p:nvGrpSpPr>
          <p:cNvPr id="24" name="Group 8">
            <a:extLst>
              <a:ext uri="{FF2B5EF4-FFF2-40B4-BE49-F238E27FC236}">
                <a16:creationId xmlns:a16="http://schemas.microsoft.com/office/drawing/2014/main" id="{9EAB53B2-DD92-94B4-FFCF-B7429C54B103}"/>
              </a:ext>
            </a:extLst>
          </p:cNvPr>
          <p:cNvGrpSpPr/>
          <p:nvPr/>
        </p:nvGrpSpPr>
        <p:grpSpPr>
          <a:xfrm>
            <a:off x="2539710" y="6975588"/>
            <a:ext cx="2048552" cy="2048552"/>
            <a:chOff x="0" y="0"/>
            <a:chExt cx="812800" cy="812800"/>
          </a:xfrm>
        </p:grpSpPr>
        <p:sp>
          <p:nvSpPr>
            <p:cNvPr id="25" name="Freeform 9">
              <a:extLst>
                <a:ext uri="{FF2B5EF4-FFF2-40B4-BE49-F238E27FC236}">
                  <a16:creationId xmlns:a16="http://schemas.microsoft.com/office/drawing/2014/main" id="{9DE92FD4-827B-D3B0-5DC5-0AE8B98A47E7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F6D66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26" name="TextBox 10">
              <a:extLst>
                <a:ext uri="{FF2B5EF4-FFF2-40B4-BE49-F238E27FC236}">
                  <a16:creationId xmlns:a16="http://schemas.microsoft.com/office/drawing/2014/main" id="{F838DC9D-BFBD-1D6B-3FE1-6502E77E13B2}"/>
                </a:ext>
              </a:extLst>
            </p:cNvPr>
            <p:cNvSpPr txBox="1"/>
            <p:nvPr/>
          </p:nvSpPr>
          <p:spPr>
            <a:xfrm>
              <a:off x="76200" y="85725"/>
              <a:ext cx="660400" cy="6508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60"/>
                </a:lnSpc>
              </a:pPr>
              <a:endParaRPr/>
            </a:p>
          </p:txBody>
        </p:sp>
      </p:grpSp>
      <p:sp>
        <p:nvSpPr>
          <p:cNvPr id="27" name="Freeform 11">
            <a:extLst>
              <a:ext uri="{FF2B5EF4-FFF2-40B4-BE49-F238E27FC236}">
                <a16:creationId xmlns:a16="http://schemas.microsoft.com/office/drawing/2014/main" id="{C8219E90-CA40-8765-70BD-39D8C387E898}"/>
              </a:ext>
            </a:extLst>
          </p:cNvPr>
          <p:cNvSpPr/>
          <p:nvPr/>
        </p:nvSpPr>
        <p:spPr>
          <a:xfrm>
            <a:off x="2773562" y="7270699"/>
            <a:ext cx="1580846" cy="1458331"/>
          </a:xfrm>
          <a:custGeom>
            <a:avLst/>
            <a:gdLst/>
            <a:ahLst/>
            <a:cxnLst/>
            <a:rect l="l" t="t" r="r" b="b"/>
            <a:pathLst>
              <a:path w="1580846" h="1458331">
                <a:moveTo>
                  <a:pt x="0" y="0"/>
                </a:moveTo>
                <a:lnTo>
                  <a:pt x="1580847" y="0"/>
                </a:lnTo>
                <a:lnTo>
                  <a:pt x="1580847" y="1458330"/>
                </a:lnTo>
                <a:lnTo>
                  <a:pt x="0" y="14583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dirty="0"/>
          </a:p>
        </p:txBody>
      </p:sp>
      <p:pic>
        <p:nvPicPr>
          <p:cNvPr id="28" name="Imagen 27">
            <a:extLst>
              <a:ext uri="{FF2B5EF4-FFF2-40B4-BE49-F238E27FC236}">
                <a16:creationId xmlns:a16="http://schemas.microsoft.com/office/drawing/2014/main" id="{013DB543-6A3D-E759-1D3E-0232A8AAA090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778610" y="7094581"/>
            <a:ext cx="7450847" cy="2163674"/>
          </a:xfrm>
          <a:prstGeom prst="rect">
            <a:avLst/>
          </a:prstGeom>
        </p:spPr>
      </p:pic>
      <p:sp>
        <p:nvSpPr>
          <p:cNvPr id="30" name="CuadroTexto 29">
            <a:extLst>
              <a:ext uri="{FF2B5EF4-FFF2-40B4-BE49-F238E27FC236}">
                <a16:creationId xmlns:a16="http://schemas.microsoft.com/office/drawing/2014/main" id="{829ED88A-6C0A-9AF2-A7B6-AC9EDD8ABC94}"/>
              </a:ext>
            </a:extLst>
          </p:cNvPr>
          <p:cNvSpPr txBox="1"/>
          <p:nvPr/>
        </p:nvSpPr>
        <p:spPr>
          <a:xfrm>
            <a:off x="4947746" y="7543074"/>
            <a:ext cx="4882054" cy="17054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spc="33" dirty="0">
                <a:solidFill>
                  <a:srgbClr val="1F6D66"/>
                </a:solidFill>
                <a:latin typeface="Now 1 Bold"/>
              </a:rPr>
              <a:t>Con </a:t>
            </a:r>
            <a:r>
              <a:rPr lang="en-US" sz="2400" spc="33" dirty="0" err="1">
                <a:solidFill>
                  <a:srgbClr val="1F6D66"/>
                </a:solidFill>
                <a:latin typeface="Now 1 Bold"/>
              </a:rPr>
              <a:t>el</a:t>
            </a:r>
            <a:r>
              <a:rPr lang="en-US" sz="2400" spc="33" dirty="0">
                <a:solidFill>
                  <a:srgbClr val="1F6D66"/>
                </a:solidFill>
                <a:latin typeface="Now 1 Bold"/>
              </a:rPr>
              <a:t> que </a:t>
            </a:r>
            <a:r>
              <a:rPr lang="en-US" sz="2400" spc="33" dirty="0" err="1">
                <a:solidFill>
                  <a:srgbClr val="1F6D66"/>
                </a:solidFill>
                <a:latin typeface="Now 1 Bold"/>
              </a:rPr>
              <a:t>premiamos</a:t>
            </a:r>
            <a:r>
              <a:rPr lang="en-US" sz="2400" spc="33" dirty="0">
                <a:solidFill>
                  <a:srgbClr val="1F6D66"/>
                </a:solidFill>
                <a:latin typeface="Now 1 Bold"/>
              </a:rPr>
              <a:t> a </a:t>
            </a:r>
            <a:r>
              <a:rPr lang="en-US" sz="2400" spc="33" dirty="0" err="1">
                <a:solidFill>
                  <a:srgbClr val="1F6D66"/>
                </a:solidFill>
                <a:latin typeface="Now 1 Bold"/>
              </a:rPr>
              <a:t>los</a:t>
            </a:r>
            <a:r>
              <a:rPr lang="en-US" sz="2400" spc="33" dirty="0">
                <a:solidFill>
                  <a:srgbClr val="1F6D66"/>
                </a:solidFill>
                <a:latin typeface="Now 1 Bold"/>
              </a:rPr>
              <a:t> </a:t>
            </a:r>
            <a:r>
              <a:rPr lang="en-US" sz="2400" spc="33" dirty="0" err="1">
                <a:solidFill>
                  <a:srgbClr val="1F6D66"/>
                </a:solidFill>
                <a:latin typeface="Now 1 Bold"/>
              </a:rPr>
              <a:t>ganadores</a:t>
            </a:r>
            <a:r>
              <a:rPr lang="en-US" sz="2400" spc="33" dirty="0">
                <a:solidFill>
                  <a:srgbClr val="1F6D66"/>
                </a:solidFill>
                <a:latin typeface="Now 1 Bold"/>
              </a:rPr>
              <a:t> y </a:t>
            </a:r>
            <a:r>
              <a:rPr lang="en-US" sz="2400" spc="33" dirty="0" err="1">
                <a:solidFill>
                  <a:srgbClr val="1F6D66"/>
                </a:solidFill>
                <a:latin typeface="Now 1 Bold"/>
              </a:rPr>
              <a:t>ganadoras</a:t>
            </a:r>
            <a:r>
              <a:rPr lang="en-US" sz="2400" spc="33" dirty="0">
                <a:solidFill>
                  <a:srgbClr val="1F6D66"/>
                </a:solidFill>
                <a:latin typeface="Now 1 Bold"/>
              </a:rPr>
              <a:t> de </a:t>
            </a:r>
            <a:r>
              <a:rPr lang="en-US" sz="2400" spc="33" dirty="0" err="1">
                <a:solidFill>
                  <a:srgbClr val="1F6D66"/>
                </a:solidFill>
                <a:latin typeface="Now 1 Bold"/>
              </a:rPr>
              <a:t>los</a:t>
            </a:r>
            <a:r>
              <a:rPr lang="en-US" sz="2400" spc="33" dirty="0">
                <a:solidFill>
                  <a:srgbClr val="1F6D66"/>
                </a:solidFill>
                <a:latin typeface="Now 1 Bold"/>
              </a:rPr>
              <a:t> </a:t>
            </a:r>
            <a:r>
              <a:rPr lang="en-US" sz="2400" spc="33" dirty="0" err="1">
                <a:solidFill>
                  <a:srgbClr val="1F6D66"/>
                </a:solidFill>
                <a:latin typeface="Now 1 Bold"/>
              </a:rPr>
              <a:t>certámenes</a:t>
            </a:r>
            <a:r>
              <a:rPr lang="en-US" sz="2400" spc="33" dirty="0">
                <a:solidFill>
                  <a:srgbClr val="1F6D66"/>
                </a:solidFill>
                <a:latin typeface="Now 1 Bold"/>
              </a:rPr>
              <a:t>.</a:t>
            </a:r>
            <a:endParaRPr lang="en-GB" sz="24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532" r="-6532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" name="Group 3"/>
          <p:cNvGrpSpPr/>
          <p:nvPr/>
        </p:nvGrpSpPr>
        <p:grpSpPr>
          <a:xfrm>
            <a:off x="1474624" y="1597194"/>
            <a:ext cx="15338753" cy="8204051"/>
            <a:chOff x="0" y="0"/>
            <a:chExt cx="4039836" cy="186801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039836" cy="1868012"/>
            </a:xfrm>
            <a:custGeom>
              <a:avLst/>
              <a:gdLst/>
              <a:ahLst/>
              <a:cxnLst/>
              <a:rect l="l" t="t" r="r" b="b"/>
              <a:pathLst>
                <a:path w="4039836" h="1868012">
                  <a:moveTo>
                    <a:pt x="0" y="0"/>
                  </a:moveTo>
                  <a:lnTo>
                    <a:pt x="4039836" y="0"/>
                  </a:lnTo>
                  <a:lnTo>
                    <a:pt x="4039836" y="1868012"/>
                  </a:lnTo>
                  <a:lnTo>
                    <a:pt x="0" y="1868012"/>
                  </a:lnTo>
                  <a:close/>
                </a:path>
              </a:pathLst>
            </a:custGeom>
            <a:solidFill>
              <a:srgbClr val="FFFFFF">
                <a:alpha val="69804"/>
              </a:srgbClr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9525"/>
              <a:ext cx="4039836" cy="18584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60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4864100" y="2247900"/>
            <a:ext cx="10679042" cy="14324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816"/>
              </a:lnSpc>
            </a:pPr>
            <a:r>
              <a:rPr lang="en-US" sz="2400" b="1" u="sng" spc="33" dirty="0">
                <a:solidFill>
                  <a:srgbClr val="1F6D66"/>
                </a:solidFill>
                <a:latin typeface="Now 1 Bold"/>
              </a:rPr>
              <a:t>PORTAL DE EMPLEO</a:t>
            </a:r>
            <a:r>
              <a:rPr lang="en-US" sz="2400" b="1" spc="33" dirty="0">
                <a:solidFill>
                  <a:srgbClr val="1F6D66"/>
                </a:solidFill>
                <a:latin typeface="Now 1 Bold"/>
              </a:rPr>
              <a:t>: </a:t>
            </a:r>
            <a:r>
              <a:rPr lang="en-US" sz="2400" spc="33" dirty="0" err="1">
                <a:solidFill>
                  <a:srgbClr val="1F6D66"/>
                </a:solidFill>
                <a:latin typeface="Now 1 Bold"/>
              </a:rPr>
              <a:t>Infórmate</a:t>
            </a:r>
            <a:r>
              <a:rPr lang="en-US" sz="2400" spc="33" dirty="0">
                <a:solidFill>
                  <a:srgbClr val="1F6D66"/>
                </a:solidFill>
                <a:latin typeface="Now 1 Bold"/>
              </a:rPr>
              <a:t> de la </a:t>
            </a:r>
            <a:r>
              <a:rPr lang="en-US" sz="2400" spc="33" dirty="0" err="1">
                <a:solidFill>
                  <a:srgbClr val="1F6D66"/>
                </a:solidFill>
                <a:latin typeface="Now 1 Bold"/>
              </a:rPr>
              <a:t>últimas</a:t>
            </a:r>
            <a:r>
              <a:rPr lang="en-US" sz="2400" spc="33" dirty="0">
                <a:solidFill>
                  <a:srgbClr val="1F6D66"/>
                </a:solidFill>
                <a:latin typeface="Now 1 Bold"/>
              </a:rPr>
              <a:t> </a:t>
            </a:r>
            <a:r>
              <a:rPr lang="en-US" sz="2400" spc="33" dirty="0" err="1">
                <a:solidFill>
                  <a:srgbClr val="1F6D66"/>
                </a:solidFill>
                <a:latin typeface="Now 1 Bold"/>
              </a:rPr>
              <a:t>ofertas</a:t>
            </a:r>
            <a:r>
              <a:rPr lang="en-US" sz="2400" spc="33" dirty="0">
                <a:solidFill>
                  <a:srgbClr val="1F6D66"/>
                </a:solidFill>
                <a:latin typeface="Now 1 Bold"/>
              </a:rPr>
              <a:t> de </a:t>
            </a:r>
            <a:r>
              <a:rPr lang="en-US" sz="2400" spc="33" dirty="0" err="1">
                <a:solidFill>
                  <a:srgbClr val="1F6D66"/>
                </a:solidFill>
                <a:latin typeface="Now 1 Bold"/>
              </a:rPr>
              <a:t>empleo</a:t>
            </a:r>
            <a:r>
              <a:rPr lang="en-US" sz="2400" spc="33" dirty="0">
                <a:solidFill>
                  <a:srgbClr val="1F6D66"/>
                </a:solidFill>
                <a:latin typeface="Now 1 Bold"/>
              </a:rPr>
              <a:t> </a:t>
            </a:r>
            <a:r>
              <a:rPr lang="en-US" sz="2400" spc="33" dirty="0" err="1">
                <a:solidFill>
                  <a:srgbClr val="1F6D66"/>
                </a:solidFill>
                <a:latin typeface="Now 1 Bold"/>
              </a:rPr>
              <a:t>dentro</a:t>
            </a:r>
            <a:r>
              <a:rPr lang="en-US" sz="2400" spc="33" dirty="0">
                <a:solidFill>
                  <a:srgbClr val="1F6D66"/>
                </a:solidFill>
                <a:latin typeface="Now 1 Bold"/>
              </a:rPr>
              <a:t> del sector nuclear. </a:t>
            </a:r>
          </a:p>
          <a:p>
            <a:pPr algn="just">
              <a:lnSpc>
                <a:spcPts val="3816"/>
              </a:lnSpc>
            </a:pPr>
            <a:r>
              <a:rPr lang="en-US" sz="2400" spc="33" dirty="0" err="1">
                <a:solidFill>
                  <a:srgbClr val="1F6D66"/>
                </a:solidFill>
                <a:latin typeface="Now 1 Bold"/>
              </a:rPr>
              <a:t>Inscríbete</a:t>
            </a:r>
            <a:r>
              <a:rPr lang="en-US" sz="2400" spc="33" dirty="0">
                <a:solidFill>
                  <a:srgbClr val="1F6D66"/>
                </a:solidFill>
                <a:latin typeface="Now 1 Bold"/>
              </a:rPr>
              <a:t> </a:t>
            </a:r>
            <a:r>
              <a:rPr lang="en-US" sz="2400" spc="33" dirty="0" err="1">
                <a:solidFill>
                  <a:srgbClr val="1F6D66"/>
                </a:solidFill>
                <a:latin typeface="Now 1 Bold"/>
              </a:rPr>
              <a:t>en</a:t>
            </a:r>
            <a:r>
              <a:rPr lang="en-US" sz="2400" spc="33" dirty="0">
                <a:solidFill>
                  <a:srgbClr val="1F6D66"/>
                </a:solidFill>
                <a:latin typeface="Now 1 Bold"/>
              </a:rPr>
              <a:t> </a:t>
            </a:r>
            <a:r>
              <a:rPr lang="en-US" sz="2400" spc="33" dirty="0" err="1">
                <a:solidFill>
                  <a:srgbClr val="1F6D66"/>
                </a:solidFill>
                <a:latin typeface="Now 1 Bold"/>
              </a:rPr>
              <a:t>nuestro</a:t>
            </a:r>
            <a:r>
              <a:rPr lang="en-US" sz="2400" spc="33" dirty="0">
                <a:solidFill>
                  <a:srgbClr val="1F6D66"/>
                </a:solidFill>
                <a:latin typeface="Now 1 Bold"/>
              </a:rPr>
              <a:t> </a:t>
            </a:r>
            <a:r>
              <a:rPr lang="en-US" sz="2400" spc="33" dirty="0" err="1">
                <a:solidFill>
                  <a:srgbClr val="1F6D66"/>
                </a:solidFill>
                <a:latin typeface="Now 1 Bold"/>
              </a:rPr>
              <a:t>boletín</a:t>
            </a:r>
            <a:r>
              <a:rPr lang="en-US" sz="2400" spc="33" dirty="0">
                <a:solidFill>
                  <a:srgbClr val="1F6D66"/>
                </a:solidFill>
                <a:latin typeface="Now 1 Bold"/>
              </a:rPr>
              <a:t> digital de </a:t>
            </a:r>
            <a:r>
              <a:rPr lang="en-US" sz="2400" spc="33" dirty="0" err="1">
                <a:solidFill>
                  <a:srgbClr val="1F6D66"/>
                </a:solidFill>
                <a:latin typeface="Now 1 Bold"/>
              </a:rPr>
              <a:t>empleo</a:t>
            </a:r>
            <a:r>
              <a:rPr lang="en-US" sz="2400" spc="33" dirty="0">
                <a:solidFill>
                  <a:srgbClr val="1F6D66"/>
                </a:solidFill>
                <a:latin typeface="Now 1 Bold"/>
              </a:rPr>
              <a:t>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2192000" y="485754"/>
            <a:ext cx="5558971" cy="398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04"/>
              </a:lnSpc>
              <a:spcBef>
                <a:spcPct val="0"/>
              </a:spcBef>
            </a:pPr>
            <a:r>
              <a:rPr lang="en-US" sz="2699" spc="37" dirty="0">
                <a:solidFill>
                  <a:srgbClr val="1F6D66"/>
                </a:solidFill>
                <a:latin typeface="Now Bold Bold"/>
              </a:rPr>
              <a:t>¿CÓMO PUEDES PARTICIPAR?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A7E7416-3A3F-AF83-4A21-8EE6B4E3AEC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284119" y="3947730"/>
            <a:ext cx="13422598" cy="5782482"/>
          </a:xfrm>
          <a:prstGeom prst="rect">
            <a:avLst/>
          </a:prstGeom>
        </p:spPr>
      </p:pic>
      <p:sp>
        <p:nvSpPr>
          <p:cNvPr id="23" name="Freeform 7">
            <a:extLst>
              <a:ext uri="{FF2B5EF4-FFF2-40B4-BE49-F238E27FC236}">
                <a16:creationId xmlns:a16="http://schemas.microsoft.com/office/drawing/2014/main" id="{59FE5781-B8FC-8CD3-DC90-E198AD391F32}"/>
              </a:ext>
            </a:extLst>
          </p:cNvPr>
          <p:cNvSpPr/>
          <p:nvPr/>
        </p:nvSpPr>
        <p:spPr>
          <a:xfrm>
            <a:off x="0" y="0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6" name="Group 6"/>
          <p:cNvGrpSpPr/>
          <p:nvPr/>
        </p:nvGrpSpPr>
        <p:grpSpPr>
          <a:xfrm>
            <a:off x="2259844" y="2282300"/>
            <a:ext cx="2048552" cy="2048552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F6D66"/>
            </a:solidFill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76200" y="85725"/>
              <a:ext cx="660400" cy="6508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60"/>
                </a:lnSpc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>
            <a:off x="2611890" y="2651153"/>
            <a:ext cx="1344459" cy="1310847"/>
          </a:xfrm>
          <a:custGeom>
            <a:avLst/>
            <a:gdLst/>
            <a:ahLst/>
            <a:cxnLst/>
            <a:rect l="l" t="t" r="r" b="b"/>
            <a:pathLst>
              <a:path w="1344459" h="1310847">
                <a:moveTo>
                  <a:pt x="0" y="0"/>
                </a:moveTo>
                <a:lnTo>
                  <a:pt x="1344459" y="0"/>
                </a:lnTo>
                <a:lnTo>
                  <a:pt x="1344459" y="1310847"/>
                </a:lnTo>
                <a:lnTo>
                  <a:pt x="0" y="131084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86940F0-F94F-2BD9-73D4-D40148C02B3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29800" y="5753100"/>
            <a:ext cx="3599468" cy="2209800"/>
          </a:xfrm>
          <a:prstGeom prst="rect">
            <a:avLst/>
          </a:prstGeom>
        </p:spPr>
      </p:pic>
      <p:pic>
        <p:nvPicPr>
          <p:cNvPr id="26" name="Imagen 13">
            <a:extLst>
              <a:ext uri="{FF2B5EF4-FFF2-40B4-BE49-F238E27FC236}">
                <a16:creationId xmlns:a16="http://schemas.microsoft.com/office/drawing/2014/main" id="{F0293486-761A-46DC-8C41-5AAD7534714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19233" y="7496195"/>
            <a:ext cx="2324100" cy="230505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5555" b="-25555"/>
            </a:stretch>
          </a:blipFill>
        </p:spPr>
        <p:txBody>
          <a:bodyPr/>
          <a:lstStyle/>
          <a:p>
            <a:endParaRPr lang="es-ES"/>
          </a:p>
        </p:txBody>
      </p:sp>
      <p:grpSp>
        <p:nvGrpSpPr>
          <p:cNvPr id="3" name="Group 3"/>
          <p:cNvGrpSpPr/>
          <p:nvPr/>
        </p:nvGrpSpPr>
        <p:grpSpPr>
          <a:xfrm>
            <a:off x="3589782" y="3731514"/>
            <a:ext cx="11108436" cy="3316986"/>
            <a:chOff x="0" y="0"/>
            <a:chExt cx="2925679" cy="150638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925679" cy="1506389"/>
            </a:xfrm>
            <a:custGeom>
              <a:avLst/>
              <a:gdLst/>
              <a:ahLst/>
              <a:cxnLst/>
              <a:rect l="l" t="t" r="r" b="b"/>
              <a:pathLst>
                <a:path w="2925679" h="1506389">
                  <a:moveTo>
                    <a:pt x="0" y="0"/>
                  </a:moveTo>
                  <a:lnTo>
                    <a:pt x="2925679" y="0"/>
                  </a:lnTo>
                  <a:lnTo>
                    <a:pt x="2925679" y="1506389"/>
                  </a:lnTo>
                  <a:lnTo>
                    <a:pt x="0" y="1506389"/>
                  </a:lnTo>
                  <a:close/>
                </a:path>
              </a:pathLst>
            </a:custGeom>
            <a:solidFill>
              <a:srgbClr val="FFFFFF">
                <a:alpha val="69804"/>
              </a:srgbClr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9525"/>
              <a:ext cx="2925679" cy="14968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6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4922787" y="4016692"/>
            <a:ext cx="8442424" cy="2579314"/>
            <a:chOff x="-1" y="2980361"/>
            <a:chExt cx="11256566" cy="3439086"/>
          </a:xfrm>
        </p:grpSpPr>
        <p:sp>
          <p:nvSpPr>
            <p:cNvPr id="7" name="TextBox 7"/>
            <p:cNvSpPr txBox="1"/>
            <p:nvPr/>
          </p:nvSpPr>
          <p:spPr>
            <a:xfrm>
              <a:off x="-1" y="2980361"/>
              <a:ext cx="11256566" cy="29426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568"/>
                </a:lnSpc>
              </a:pPr>
              <a:r>
                <a:rPr lang="en-US" sz="7200" dirty="0">
                  <a:solidFill>
                    <a:srgbClr val="4CB113"/>
                  </a:solidFill>
                  <a:latin typeface="Now Bold"/>
                </a:rPr>
                <a:t>JÓVENES NUCLEARES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343746" y="6060799"/>
              <a:ext cx="10569074" cy="3586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142"/>
                </a:lnSpc>
              </a:pPr>
              <a:r>
                <a:rPr lang="en-US" sz="1800" spc="640">
                  <a:solidFill>
                    <a:srgbClr val="1F6D66"/>
                  </a:solidFill>
                  <a:latin typeface="Now 1 Bold"/>
                </a:rPr>
                <a:t>SOCIEDAD NUCLEAR ESPAÑOLA</a:t>
              </a:r>
            </a:p>
          </p:txBody>
        </p:sp>
      </p:grpSp>
      <p:sp>
        <p:nvSpPr>
          <p:cNvPr id="9" name="Freeform 9"/>
          <p:cNvSpPr/>
          <p:nvPr/>
        </p:nvSpPr>
        <p:spPr>
          <a:xfrm>
            <a:off x="15615177" y="362748"/>
            <a:ext cx="2081462" cy="1040731"/>
          </a:xfrm>
          <a:custGeom>
            <a:avLst/>
            <a:gdLst/>
            <a:ahLst/>
            <a:cxnLst/>
            <a:rect l="l" t="t" r="r" b="b"/>
            <a:pathLst>
              <a:path w="2081462" h="1040731">
                <a:moveTo>
                  <a:pt x="0" y="0"/>
                </a:moveTo>
                <a:lnTo>
                  <a:pt x="2081462" y="0"/>
                </a:lnTo>
                <a:lnTo>
                  <a:pt x="2081462" y="1040731"/>
                </a:lnTo>
                <a:lnTo>
                  <a:pt x="0" y="104073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726EE820-A0B2-B9B6-65E3-FEABE2D816B8}"/>
              </a:ext>
            </a:extLst>
          </p:cNvPr>
          <p:cNvSpPr/>
          <p:nvPr/>
        </p:nvSpPr>
        <p:spPr>
          <a:xfrm>
            <a:off x="432652" y="482514"/>
            <a:ext cx="1215108" cy="1235298"/>
          </a:xfrm>
          <a:custGeom>
            <a:avLst/>
            <a:gdLst/>
            <a:ahLst/>
            <a:cxnLst/>
            <a:rect l="l" t="t" r="r" b="b"/>
            <a:pathLst>
              <a:path w="1215108" h="1235298">
                <a:moveTo>
                  <a:pt x="0" y="0"/>
                </a:moveTo>
                <a:lnTo>
                  <a:pt x="1215108" y="0"/>
                </a:lnTo>
                <a:lnTo>
                  <a:pt x="1215108" y="1235298"/>
                </a:lnTo>
                <a:lnTo>
                  <a:pt x="0" y="123529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1661"/>
            </a:stretch>
          </a:blipFill>
        </p:spPr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289696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490</Words>
  <Application>Microsoft Office PowerPoint</Application>
  <PresentationFormat>Custom</PresentationFormat>
  <Paragraphs>84</Paragraphs>
  <Slides>15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7" baseType="lpstr">
      <vt:lpstr>Now 2</vt:lpstr>
      <vt:lpstr>Now 1 Bold</vt:lpstr>
      <vt:lpstr>Roboto Bold</vt:lpstr>
      <vt:lpstr>Calibri</vt:lpstr>
      <vt:lpstr>Now Bold Bold</vt:lpstr>
      <vt:lpstr>Arial</vt:lpstr>
      <vt:lpstr>Roboto</vt:lpstr>
      <vt:lpstr>Now 1</vt:lpstr>
      <vt:lpstr>Now Bold</vt:lpstr>
      <vt:lpstr>Now 2 Bold</vt:lpstr>
      <vt:lpstr>Segoe UI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 - Divulgación 2024</dc:title>
  <cp:lastModifiedBy>Martín Huete, Laura</cp:lastModifiedBy>
  <cp:revision>8</cp:revision>
  <dcterms:created xsi:type="dcterms:W3CDTF">2006-08-16T00:00:00Z</dcterms:created>
  <dcterms:modified xsi:type="dcterms:W3CDTF">2024-10-21T16:16:44Z</dcterms:modified>
  <dc:identifier>DAGDJyLBTQk</dc:identifier>
</cp:coreProperties>
</file>