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9" r:id="rId1"/>
  </p:sldMasterIdLst>
  <p:notesMasterIdLst>
    <p:notesMasterId r:id="rId13"/>
  </p:notesMasterIdLst>
  <p:handoutMasterIdLst>
    <p:handoutMasterId r:id="rId14"/>
  </p:handoutMasterIdLst>
  <p:sldIdLst>
    <p:sldId id="256" r:id="rId2"/>
    <p:sldId id="369" r:id="rId3"/>
    <p:sldId id="370" r:id="rId4"/>
    <p:sldId id="371" r:id="rId5"/>
    <p:sldId id="372" r:id="rId6"/>
    <p:sldId id="373" r:id="rId7"/>
    <p:sldId id="378" r:id="rId8"/>
    <p:sldId id="374" r:id="rId9"/>
    <p:sldId id="375" r:id="rId10"/>
    <p:sldId id="376" r:id="rId11"/>
    <p:sldId id="377" r:id="rId12"/>
  </p:sldIdLst>
  <p:sldSz cx="9144000" cy="6858000" type="screen4x3"/>
  <p:notesSz cx="6858000" cy="9144000"/>
  <p:defaultTextStyle>
    <a:defPPr>
      <a:defRPr lang="es-ES"/>
    </a:defPPr>
    <a:lvl1pPr algn="just" rtl="0" eaLnBrk="0" fontAlgn="base" hangingPunct="0">
      <a:lnSpc>
        <a:spcPct val="125000"/>
      </a:lnSpc>
      <a:spcBef>
        <a:spcPct val="10000"/>
      </a:spcBef>
      <a:spcAft>
        <a:spcPct val="10000"/>
      </a:spcAft>
      <a:buSzPct val="65000"/>
      <a:buChar char="n"/>
      <a:defRPr sz="1400" kern="1200">
        <a:solidFill>
          <a:schemeClr val="bg1"/>
        </a:solidFill>
        <a:latin typeface="Arial" charset="0"/>
        <a:ea typeface="MS Mincho" pitchFamily="49" charset="-128"/>
        <a:cs typeface="+mn-cs"/>
      </a:defRPr>
    </a:lvl1pPr>
    <a:lvl2pPr marL="457200" algn="just" rtl="0" eaLnBrk="0" fontAlgn="base" hangingPunct="0">
      <a:lnSpc>
        <a:spcPct val="125000"/>
      </a:lnSpc>
      <a:spcBef>
        <a:spcPct val="10000"/>
      </a:spcBef>
      <a:spcAft>
        <a:spcPct val="10000"/>
      </a:spcAft>
      <a:buSzPct val="65000"/>
      <a:buChar char="n"/>
      <a:defRPr sz="1400" kern="1200">
        <a:solidFill>
          <a:schemeClr val="bg1"/>
        </a:solidFill>
        <a:latin typeface="Arial" charset="0"/>
        <a:ea typeface="MS Mincho" pitchFamily="49" charset="-128"/>
        <a:cs typeface="+mn-cs"/>
      </a:defRPr>
    </a:lvl2pPr>
    <a:lvl3pPr marL="914400" algn="just" rtl="0" eaLnBrk="0" fontAlgn="base" hangingPunct="0">
      <a:lnSpc>
        <a:spcPct val="125000"/>
      </a:lnSpc>
      <a:spcBef>
        <a:spcPct val="10000"/>
      </a:spcBef>
      <a:spcAft>
        <a:spcPct val="10000"/>
      </a:spcAft>
      <a:buSzPct val="65000"/>
      <a:buChar char="n"/>
      <a:defRPr sz="1400" kern="1200">
        <a:solidFill>
          <a:schemeClr val="bg1"/>
        </a:solidFill>
        <a:latin typeface="Arial" charset="0"/>
        <a:ea typeface="MS Mincho" pitchFamily="49" charset="-128"/>
        <a:cs typeface="+mn-cs"/>
      </a:defRPr>
    </a:lvl3pPr>
    <a:lvl4pPr marL="1371600" algn="just" rtl="0" eaLnBrk="0" fontAlgn="base" hangingPunct="0">
      <a:lnSpc>
        <a:spcPct val="125000"/>
      </a:lnSpc>
      <a:spcBef>
        <a:spcPct val="10000"/>
      </a:spcBef>
      <a:spcAft>
        <a:spcPct val="10000"/>
      </a:spcAft>
      <a:buSzPct val="65000"/>
      <a:buChar char="n"/>
      <a:defRPr sz="1400" kern="1200">
        <a:solidFill>
          <a:schemeClr val="bg1"/>
        </a:solidFill>
        <a:latin typeface="Arial" charset="0"/>
        <a:ea typeface="MS Mincho" pitchFamily="49" charset="-128"/>
        <a:cs typeface="+mn-cs"/>
      </a:defRPr>
    </a:lvl4pPr>
    <a:lvl5pPr marL="1828800" algn="just" rtl="0" eaLnBrk="0" fontAlgn="base" hangingPunct="0">
      <a:lnSpc>
        <a:spcPct val="125000"/>
      </a:lnSpc>
      <a:spcBef>
        <a:spcPct val="10000"/>
      </a:spcBef>
      <a:spcAft>
        <a:spcPct val="10000"/>
      </a:spcAft>
      <a:buSzPct val="65000"/>
      <a:buChar char="n"/>
      <a:defRPr sz="1400" kern="1200">
        <a:solidFill>
          <a:schemeClr val="bg1"/>
        </a:solidFill>
        <a:latin typeface="Arial" charset="0"/>
        <a:ea typeface="MS Mincho" pitchFamily="49" charset="-128"/>
        <a:cs typeface="+mn-cs"/>
      </a:defRPr>
    </a:lvl5pPr>
    <a:lvl6pPr marL="2286000" algn="l" defTabSz="914400" rtl="0" eaLnBrk="1" latinLnBrk="0" hangingPunct="1">
      <a:defRPr sz="1400" kern="1200">
        <a:solidFill>
          <a:schemeClr val="bg1"/>
        </a:solidFill>
        <a:latin typeface="Arial" charset="0"/>
        <a:ea typeface="MS Mincho" pitchFamily="49" charset="-128"/>
        <a:cs typeface="+mn-cs"/>
      </a:defRPr>
    </a:lvl6pPr>
    <a:lvl7pPr marL="2743200" algn="l" defTabSz="914400" rtl="0" eaLnBrk="1" latinLnBrk="0" hangingPunct="1">
      <a:defRPr sz="1400" kern="1200">
        <a:solidFill>
          <a:schemeClr val="bg1"/>
        </a:solidFill>
        <a:latin typeface="Arial" charset="0"/>
        <a:ea typeface="MS Mincho" pitchFamily="49" charset="-128"/>
        <a:cs typeface="+mn-cs"/>
      </a:defRPr>
    </a:lvl7pPr>
    <a:lvl8pPr marL="3200400" algn="l" defTabSz="914400" rtl="0" eaLnBrk="1" latinLnBrk="0" hangingPunct="1">
      <a:defRPr sz="1400" kern="1200">
        <a:solidFill>
          <a:schemeClr val="bg1"/>
        </a:solidFill>
        <a:latin typeface="Arial" charset="0"/>
        <a:ea typeface="MS Mincho" pitchFamily="49" charset="-128"/>
        <a:cs typeface="+mn-cs"/>
      </a:defRPr>
    </a:lvl8pPr>
    <a:lvl9pPr marL="3657600" algn="l" defTabSz="914400" rtl="0" eaLnBrk="1" latinLnBrk="0" hangingPunct="1">
      <a:defRPr sz="1400" kern="1200">
        <a:solidFill>
          <a:schemeClr val="bg1"/>
        </a:solidFill>
        <a:latin typeface="Arial" charset="0"/>
        <a:ea typeface="MS Mincho" pitchFamily="49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74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FF"/>
    <a:srgbClr val="FF9900"/>
    <a:srgbClr val="CCFFFF"/>
    <a:srgbClr val="FFFFCC"/>
    <a:srgbClr val="FF0000"/>
    <a:srgbClr val="2D2DB9"/>
    <a:srgbClr val="0066FF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Estilo medio 3 - 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46F890A9-2807-4EBB-B81D-B2AA78EC7F39}" styleName="Estilo oscuro 2 - Énfasis 5/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Estilo medio 3 - 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623" autoAdjust="0"/>
    <p:restoredTop sz="97336" autoAdjust="0"/>
  </p:normalViewPr>
  <p:slideViewPr>
    <p:cSldViewPr showGuides="1">
      <p:cViewPr varScale="1">
        <p:scale>
          <a:sx n="108" d="100"/>
          <a:sy n="108" d="100"/>
        </p:scale>
        <p:origin x="1224" y="102"/>
      </p:cViewPr>
      <p:guideLst>
        <p:guide orient="horz" pos="3974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84" d="100"/>
          <a:sy n="84" d="100"/>
        </p:scale>
        <p:origin x="3828" y="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16949D-120D-49EB-96E6-22CC0F9D9F22}" type="datetimeFigureOut">
              <a:rPr lang="es-ES" smtClean="0"/>
              <a:pPr/>
              <a:t>22/10/2024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73E184-1011-42CF-AC2F-DC4362D9B36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37187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C1018A9-E8EE-4994-B6E6-A01FB2A7C6D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07029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1018A9-E8EE-4994-B6E6-A01FB2A7C6D6}" type="slidenum">
              <a:rPr lang="es-ES" smtClean="0"/>
              <a:pPr>
                <a:defRPr/>
              </a:pPr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44045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1018A9-E8EE-4994-B6E6-A01FB2A7C6D6}" type="slidenum">
              <a:rPr lang="es-ES" smtClean="0"/>
              <a:pPr>
                <a:defRPr/>
              </a:pPr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71287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1018A9-E8EE-4994-B6E6-A01FB2A7C6D6}" type="slidenum">
              <a:rPr lang="es-ES" smtClean="0"/>
              <a:pPr>
                <a:defRPr/>
              </a:pPr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76445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1018A9-E8EE-4994-B6E6-A01FB2A7C6D6}" type="slidenum">
              <a:rPr lang="es-ES" smtClean="0"/>
              <a:pPr>
                <a:defRPr/>
              </a:pPr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851760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1018A9-E8EE-4994-B6E6-A01FB2A7C6D6}" type="slidenum">
              <a:rPr lang="es-ES" smtClean="0"/>
              <a:pPr>
                <a:defRPr/>
              </a:pPr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46035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1018A9-E8EE-4994-B6E6-A01FB2A7C6D6}" type="slidenum">
              <a:rPr lang="es-ES" smtClean="0"/>
              <a:pPr>
                <a:defRPr/>
              </a:pPr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373110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1018A9-E8EE-4994-B6E6-A01FB2A7C6D6}" type="slidenum">
              <a:rPr lang="es-ES" smtClean="0"/>
              <a:pPr>
                <a:defRPr/>
              </a:pPr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177514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1018A9-E8EE-4994-B6E6-A01FB2A7C6D6}" type="slidenum">
              <a:rPr lang="es-ES" smtClean="0"/>
              <a:pPr>
                <a:defRPr/>
              </a:pPr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90276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1018A9-E8EE-4994-B6E6-A01FB2A7C6D6}" type="slidenum">
              <a:rPr lang="es-ES" smtClean="0"/>
              <a:pPr>
                <a:defRPr/>
              </a:pPr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25565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1018A9-E8EE-4994-B6E6-A01FB2A7C6D6}" type="slidenum">
              <a:rPr lang="es-ES" smtClean="0"/>
              <a:pPr>
                <a:defRPr/>
              </a:pPr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5989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1018A9-E8EE-4994-B6E6-A01FB2A7C6D6}" type="slidenum">
              <a:rPr lang="es-ES" smtClean="0"/>
              <a:pPr>
                <a:defRPr/>
              </a:pPr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9746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dirty="0"/>
              <a:t>Haga clic para modificar el estilo de subtítulo del patrón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0600" y="6524625"/>
            <a:ext cx="533400" cy="304800"/>
          </a:xfrm>
          <a:ln/>
        </p:spPr>
        <p:txBody>
          <a:bodyPr/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05A355F-7FCC-43B2-B4AF-553A95AABA83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  <p:sp>
        <p:nvSpPr>
          <p:cNvPr id="5" name="5 Rectángulo"/>
          <p:cNvSpPr>
            <a:spLocks noChangeArrowheads="1"/>
          </p:cNvSpPr>
          <p:nvPr userDrawn="1"/>
        </p:nvSpPr>
        <p:spPr bwMode="auto">
          <a:xfrm>
            <a:off x="0" y="6524625"/>
            <a:ext cx="9144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sz="1200" b="1" i="1" noProof="0" dirty="0">
                <a:solidFill>
                  <a:schemeClr val="tx1"/>
                </a:solidFill>
                <a:cs typeface="Times New Roman" pitchFamily="18" charset="0"/>
              </a:rPr>
              <a:t>CEIDEN/KEEP+, 22 de octubre de 2024</a:t>
            </a:r>
          </a:p>
        </p:txBody>
      </p:sp>
    </p:spTree>
    <p:extLst>
      <p:ext uri="{BB962C8B-B14F-4D97-AF65-F5344CB8AC3E}">
        <p14:creationId xmlns:p14="http://schemas.microsoft.com/office/powerpoint/2010/main" val="15977204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19400" y="228600"/>
            <a:ext cx="6019800" cy="762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446AF-AB65-4679-9D00-1548402EA84E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3353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00850" y="228600"/>
            <a:ext cx="2038350" cy="6019800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962650" cy="601980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2ED12A-0D39-451C-808B-BD20EDB30B90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35172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19400" y="228600"/>
            <a:ext cx="6019800" cy="762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685800" y="1371600"/>
            <a:ext cx="3810000" cy="48768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3810000" cy="48768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0F4A17-6CD8-4F94-A050-D1B8306327D0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05091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19400" y="228600"/>
            <a:ext cx="6019800" cy="762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685800" y="1371600"/>
            <a:ext cx="7772400" cy="4876800"/>
          </a:xfrm>
        </p:spPr>
        <p:txBody>
          <a:bodyPr/>
          <a:lstStyle/>
          <a:p>
            <a:pPr lvl="0"/>
            <a:endParaRPr lang="es-ES" noProof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043813-9C0F-4B86-87A4-9FF7D60B990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1778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0600" y="6524625"/>
            <a:ext cx="533400" cy="304800"/>
          </a:xfrm>
          <a:ln/>
        </p:spPr>
        <p:txBody>
          <a:bodyPr/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147AB2E-21EE-4A4D-BBC5-4E25934C89B2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  <p:sp>
        <p:nvSpPr>
          <p:cNvPr id="5" name="5 Rectángulo">
            <a:extLst>
              <a:ext uri="{FF2B5EF4-FFF2-40B4-BE49-F238E27FC236}">
                <a16:creationId xmlns:a16="http://schemas.microsoft.com/office/drawing/2014/main" id="{76B10BFB-A37A-42E5-B146-B8FD2C5FBAC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524625"/>
            <a:ext cx="9144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sz="1200" b="1" i="1" noProof="0" dirty="0">
                <a:solidFill>
                  <a:schemeClr val="tx1"/>
                </a:solidFill>
                <a:cs typeface="Times New Roman" pitchFamily="18" charset="0"/>
              </a:rPr>
              <a:t>ETSII/UPM, 10 de diciembre de 2020</a:t>
            </a:r>
          </a:p>
        </p:txBody>
      </p:sp>
      <p:sp>
        <p:nvSpPr>
          <p:cNvPr id="9" name="5 Rectángulo">
            <a:extLst>
              <a:ext uri="{FF2B5EF4-FFF2-40B4-BE49-F238E27FC236}">
                <a16:creationId xmlns:a16="http://schemas.microsoft.com/office/drawing/2014/main" id="{FCB78C3D-6F78-4323-AB18-E62754E855A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599813" y="56376"/>
            <a:ext cx="449654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sz="1200" b="1" i="1" noProof="0" dirty="0">
                <a:solidFill>
                  <a:schemeClr val="tx1"/>
                </a:solidFill>
                <a:cs typeface="Times New Roman" pitchFamily="18" charset="0"/>
              </a:rPr>
              <a:t>Concurso de acceso a cuerpos docentes universitarios</a:t>
            </a:r>
          </a:p>
          <a:p>
            <a:pPr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sz="1200" b="1" i="1" noProof="0" dirty="0">
                <a:solidFill>
                  <a:schemeClr val="tx1"/>
                </a:solidFill>
                <a:cs typeface="Times New Roman" pitchFamily="18" charset="0"/>
              </a:rPr>
              <a:t>Cuerpo: Catedráticos de Universidad</a:t>
            </a:r>
          </a:p>
          <a:p>
            <a:pPr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sz="1200" b="1" i="1" noProof="0" dirty="0">
                <a:solidFill>
                  <a:schemeClr val="tx1"/>
                </a:solidFill>
                <a:cs typeface="Times New Roman" pitchFamily="18" charset="0"/>
              </a:rPr>
              <a:t>Área: Ingeniería Nuclear</a:t>
            </a:r>
          </a:p>
        </p:txBody>
      </p:sp>
    </p:spTree>
    <p:extLst>
      <p:ext uri="{BB962C8B-B14F-4D97-AF65-F5344CB8AC3E}">
        <p14:creationId xmlns:p14="http://schemas.microsoft.com/office/powerpoint/2010/main" val="1123750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93A977-0F1F-4E18-ACCF-CD2A3167464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  <p:sp>
        <p:nvSpPr>
          <p:cNvPr id="5" name="5 Rectángulo">
            <a:extLst>
              <a:ext uri="{FF2B5EF4-FFF2-40B4-BE49-F238E27FC236}">
                <a16:creationId xmlns:a16="http://schemas.microsoft.com/office/drawing/2014/main" id="{F3AD2CAC-2BFD-4F9A-B314-47AF2FD5865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524625"/>
            <a:ext cx="9144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1200" b="1" i="1" dirty="0">
                <a:solidFill>
                  <a:schemeClr val="tx1"/>
                </a:solidFill>
                <a:cs typeface="Times New Roman" pitchFamily="18" charset="0"/>
              </a:rPr>
              <a:t>JEFF Nuclear Data Week. </a:t>
            </a:r>
            <a:r>
              <a:rPr lang="fr-FR" sz="1200" b="1" i="1" dirty="0">
                <a:solidFill>
                  <a:schemeClr val="tx1"/>
                </a:solidFill>
                <a:cs typeface="Times New Roman" pitchFamily="18" charset="0"/>
              </a:rPr>
              <a:t>NEA </a:t>
            </a:r>
            <a:r>
              <a:rPr lang="fr-FR" sz="1200" b="1" i="1" dirty="0" err="1">
                <a:solidFill>
                  <a:schemeClr val="tx1"/>
                </a:solidFill>
                <a:cs typeface="Times New Roman" pitchFamily="18" charset="0"/>
              </a:rPr>
              <a:t>Conference</a:t>
            </a:r>
            <a:r>
              <a:rPr lang="fr-FR" sz="1200" b="1" i="1" dirty="0">
                <a:solidFill>
                  <a:schemeClr val="tx1"/>
                </a:solidFill>
                <a:cs typeface="Times New Roman" pitchFamily="18" charset="0"/>
              </a:rPr>
              <a:t> Centre, Boulogne-Billancourt, France. </a:t>
            </a:r>
            <a:r>
              <a:rPr lang="en-US" sz="1200" b="1" i="1" dirty="0">
                <a:solidFill>
                  <a:schemeClr val="tx1"/>
                </a:solidFill>
                <a:cs typeface="Times New Roman" pitchFamily="18" charset="0"/>
              </a:rPr>
              <a:t>April 24-26, 2019</a:t>
            </a:r>
            <a:endParaRPr lang="es-ES" sz="1200" b="1" i="1" dirty="0">
              <a:solidFill>
                <a:schemeClr val="tx1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738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19400" y="228600"/>
            <a:ext cx="6019800" cy="762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3716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7268B6-C7C7-49E6-B439-EE9B881A93C0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1738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39A132-AB54-489D-B406-E1D0356A6B5A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8712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19400" y="228600"/>
            <a:ext cx="6019800" cy="762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49CBBD-BE70-4727-9B46-A7B833507FD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9718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BEEBAC-93BC-418D-B3C3-5A2553468FE2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974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9FDCE1-8C28-479A-92FD-EE83E9BEB2E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677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D97CC-06FB-4E5C-A7D8-3BE4DB6C4CD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608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553200"/>
            <a:ext cx="53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None/>
              <a:defRPr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BC369124-A69B-4C0F-A931-0E372B67152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71600"/>
            <a:ext cx="7772400" cy="4876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Verdan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Verdan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Verdan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Verdana" pitchFamily="34" charset="0"/>
        </a:defRPr>
      </a:lvl9pPr>
    </p:titleStyle>
    <p:bodyStyle>
      <a:lvl1pPr marL="227013" indent="-227013" algn="l" rtl="0" eaLnBrk="0" fontAlgn="base" hangingPunct="0">
        <a:lnSpc>
          <a:spcPct val="125000"/>
        </a:lnSpc>
        <a:spcBef>
          <a:spcPct val="10000"/>
        </a:spcBef>
        <a:spcAft>
          <a:spcPct val="10000"/>
        </a:spcAft>
        <a:buSzPct val="65000"/>
        <a:buBlip>
          <a:blip r:embed="rId16"/>
        </a:buBlip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25000"/>
        </a:lnSpc>
        <a:spcBef>
          <a:spcPct val="10000"/>
        </a:spcBef>
        <a:spcAft>
          <a:spcPct val="10000"/>
        </a:spcAft>
        <a:buSzPct val="65000"/>
        <a:buBlip>
          <a:blip r:embed="rId17"/>
        </a:buBlip>
        <a:defRPr sz="28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lnSpc>
          <a:spcPct val="125000"/>
        </a:lnSpc>
        <a:spcBef>
          <a:spcPct val="10000"/>
        </a:spcBef>
        <a:spcAft>
          <a:spcPct val="10000"/>
        </a:spcAft>
        <a:buSzPct val="65000"/>
        <a:buBlip>
          <a:blip r:embed="rId18"/>
        </a:buBlip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lnSpc>
          <a:spcPct val="125000"/>
        </a:lnSpc>
        <a:spcBef>
          <a:spcPct val="10000"/>
        </a:spcBef>
        <a:spcAft>
          <a:spcPct val="10000"/>
        </a:spcAft>
        <a:buSzPct val="65000"/>
        <a:buBlip>
          <a:blip r:embed="rId19"/>
        </a:buBlip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lnSpc>
          <a:spcPct val="125000"/>
        </a:lnSpc>
        <a:spcBef>
          <a:spcPct val="10000"/>
        </a:spcBef>
        <a:spcAft>
          <a:spcPct val="10000"/>
        </a:spcAft>
        <a:buSzPct val="65000"/>
        <a:buChar char="•"/>
        <a:defRPr sz="2000">
          <a:solidFill>
            <a:schemeClr val="bg1"/>
          </a:solidFill>
          <a:latin typeface="+mn-lt"/>
        </a:defRPr>
      </a:lvl5pPr>
      <a:lvl6pPr marL="2514600" indent="-228600" algn="l" rtl="0" eaLnBrk="0" fontAlgn="base" hangingPunct="0">
        <a:lnSpc>
          <a:spcPct val="125000"/>
        </a:lnSpc>
        <a:spcBef>
          <a:spcPct val="10000"/>
        </a:spcBef>
        <a:spcAft>
          <a:spcPct val="10000"/>
        </a:spcAft>
        <a:buSzPct val="65000"/>
        <a:buChar char="•"/>
        <a:defRPr>
          <a:solidFill>
            <a:schemeClr val="bg1"/>
          </a:solidFill>
          <a:latin typeface="+mn-lt"/>
        </a:defRPr>
      </a:lvl6pPr>
      <a:lvl7pPr marL="2971800" indent="-228600" algn="l" rtl="0" eaLnBrk="0" fontAlgn="base" hangingPunct="0">
        <a:lnSpc>
          <a:spcPct val="125000"/>
        </a:lnSpc>
        <a:spcBef>
          <a:spcPct val="10000"/>
        </a:spcBef>
        <a:spcAft>
          <a:spcPct val="10000"/>
        </a:spcAft>
        <a:buSzPct val="65000"/>
        <a:buChar char="•"/>
        <a:defRPr>
          <a:solidFill>
            <a:schemeClr val="bg1"/>
          </a:solidFill>
          <a:latin typeface="+mn-lt"/>
        </a:defRPr>
      </a:lvl7pPr>
      <a:lvl8pPr marL="3429000" indent="-228600" algn="l" rtl="0" eaLnBrk="0" fontAlgn="base" hangingPunct="0">
        <a:lnSpc>
          <a:spcPct val="125000"/>
        </a:lnSpc>
        <a:spcBef>
          <a:spcPct val="10000"/>
        </a:spcBef>
        <a:spcAft>
          <a:spcPct val="10000"/>
        </a:spcAft>
        <a:buSzPct val="65000"/>
        <a:buChar char="•"/>
        <a:defRPr>
          <a:solidFill>
            <a:schemeClr val="bg1"/>
          </a:solidFill>
          <a:latin typeface="+mn-lt"/>
        </a:defRPr>
      </a:lvl8pPr>
      <a:lvl9pPr marL="3886200" indent="-228600" algn="l" rtl="0" eaLnBrk="0" fontAlgn="base" hangingPunct="0">
        <a:lnSpc>
          <a:spcPct val="125000"/>
        </a:lnSpc>
        <a:spcBef>
          <a:spcPct val="10000"/>
        </a:spcBef>
        <a:spcAft>
          <a:spcPct val="10000"/>
        </a:spcAft>
        <a:buSzPct val="65000"/>
        <a:buChar char="•"/>
        <a:defRPr>
          <a:solidFill>
            <a:schemeClr val="bg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in.industriales.upm.es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enerdoc.industriales.upm.es/index.php/es/" TargetMode="External"/><Relationship Id="rId4" Type="http://schemas.openxmlformats.org/officeDocument/2006/relationships/hyperlink" Target="https://www.educacion.gob.es/ruct/estudio.action?codigoCiclo=SC&amp;codigoTipo=M&amp;CodigoEstudio=4310273&amp;actual=estudios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84666" y="5034862"/>
            <a:ext cx="6400800" cy="138741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1800" b="1" dirty="0">
                <a:solidFill>
                  <a:schemeClr val="accent2"/>
                </a:solidFill>
              </a:rPr>
              <a:t>O. Cabellos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1600" dirty="0">
                <a:solidFill>
                  <a:schemeClr val="accent2"/>
                </a:solidFill>
                <a:cs typeface="Times New Roman" pitchFamily="18" charset="0"/>
              </a:rPr>
              <a:t>Departamento de Ingeniería Energética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1600" dirty="0">
                <a:solidFill>
                  <a:schemeClr val="accent2"/>
                </a:solidFill>
                <a:cs typeface="Times New Roman" pitchFamily="18" charset="0"/>
              </a:rPr>
              <a:t>Instituto de Fusión Nuclear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1600" dirty="0">
                <a:solidFill>
                  <a:schemeClr val="accent2"/>
                </a:solidFill>
                <a:cs typeface="Times New Roman" pitchFamily="18" charset="0"/>
              </a:rPr>
              <a:t>Universidad Politécnica de Madrid (UPM)</a:t>
            </a:r>
            <a:endParaRPr lang="es-ES" sz="1600" dirty="0">
              <a:solidFill>
                <a:schemeClr val="accent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1600" dirty="0">
                <a:solidFill>
                  <a:schemeClr val="accent2"/>
                </a:solidFill>
              </a:rPr>
              <a:t>E-mail: </a:t>
            </a:r>
            <a:r>
              <a:rPr lang="es-ES" sz="1600" u="sng" dirty="0">
                <a:solidFill>
                  <a:schemeClr val="accent2"/>
                </a:solidFill>
              </a:rPr>
              <a:t>oscar.cabellos@upm.es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5A355F-7FCC-43B2-B4AF-553A95AABA83}" type="slidenum">
              <a:rPr lang="es-ES" smtClean="0"/>
              <a:pPr>
                <a:defRPr/>
              </a:pPr>
              <a:t>1</a:t>
            </a:fld>
            <a:endParaRPr lang="es-ES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D0C23507-5E44-4CAC-B824-AAD82CDBE409}"/>
              </a:ext>
            </a:extLst>
          </p:cNvPr>
          <p:cNvSpPr txBox="1"/>
          <p:nvPr/>
        </p:nvSpPr>
        <p:spPr>
          <a:xfrm>
            <a:off x="192959" y="1320560"/>
            <a:ext cx="8779731" cy="272645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s-ES" sz="3200" b="1" i="1" dirty="0">
                <a:solidFill>
                  <a:schemeClr val="accent2"/>
                </a:solidFill>
              </a:rPr>
              <a:t>Programas de Master y Grado en la UPM con Docencia del Departamento de Ingeniería Energética (Área Nuclear).</a:t>
            </a:r>
          </a:p>
          <a:p>
            <a:pPr algn="ctr">
              <a:buNone/>
            </a:pPr>
            <a:endParaRPr lang="es-ES" sz="600" b="1" i="1" dirty="0">
              <a:solidFill>
                <a:schemeClr val="accent2"/>
              </a:solidFill>
            </a:endParaRPr>
          </a:p>
          <a:p>
            <a:pPr algn="ctr">
              <a:buNone/>
            </a:pPr>
            <a:r>
              <a:rPr lang="es-ES" sz="3200" b="1" i="1" dirty="0">
                <a:solidFill>
                  <a:schemeClr val="accent2"/>
                </a:solidFill>
              </a:rPr>
              <a:t>“El Master en Ciencia y Tecnología Nuclear”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5A355F-7FCC-43B2-B4AF-553A95AABA83}" type="slidenum">
              <a:rPr lang="es-ES" smtClean="0"/>
              <a:pPr>
                <a:defRPr/>
              </a:pPr>
              <a:t>10</a:t>
            </a:fld>
            <a:endParaRPr lang="es-E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EF37C6-AAA0-0886-2A3E-9076A0C2E6A9}"/>
              </a:ext>
            </a:extLst>
          </p:cNvPr>
          <p:cNvSpPr txBox="1"/>
          <p:nvPr/>
        </p:nvSpPr>
        <p:spPr>
          <a:xfrm>
            <a:off x="53462" y="2204864"/>
            <a:ext cx="3635896" cy="6474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s-ES" sz="3200" b="1" kern="0" dirty="0"/>
              <a:t>Muchas gracias!!</a:t>
            </a:r>
            <a:endParaRPr lang="en-GB" sz="3200" b="1" dirty="0"/>
          </a:p>
        </p:txBody>
      </p:sp>
      <p:pic>
        <p:nvPicPr>
          <p:cNvPr id="4" name="Imagen 5" descr="Imagen que contiene exterior, pasto, edificio, lado&#10;&#10;Descripción generada automáticamente">
            <a:extLst>
              <a:ext uri="{FF2B5EF4-FFF2-40B4-BE49-F238E27FC236}">
                <a16:creationId xmlns:a16="http://schemas.microsoft.com/office/drawing/2014/main" id="{EFACE77A-0507-61B0-ECDC-49D1DF84EE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0491" y="2204864"/>
            <a:ext cx="5463510" cy="4096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82666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5A355F-7FCC-43B2-B4AF-553A95AABA83}" type="slidenum">
              <a:rPr lang="es-ES" smtClean="0"/>
              <a:pPr>
                <a:defRPr/>
              </a:pPr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7409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5A355F-7FCC-43B2-B4AF-553A95AABA83}" type="slidenum">
              <a:rPr lang="es-ES" smtClean="0"/>
              <a:pPr>
                <a:defRPr/>
              </a:pPr>
              <a:t>2</a:t>
            </a:fld>
            <a:endParaRPr lang="es-E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05B6A3-BB03-1FB9-A009-3D0C349A87BB}"/>
              </a:ext>
            </a:extLst>
          </p:cNvPr>
          <p:cNvSpPr txBox="1"/>
          <p:nvPr/>
        </p:nvSpPr>
        <p:spPr>
          <a:xfrm>
            <a:off x="4499992" y="188640"/>
            <a:ext cx="4572000" cy="6474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buNone/>
            </a:pPr>
            <a:r>
              <a:rPr lang="es-ES" sz="3200" b="1" dirty="0">
                <a:solidFill>
                  <a:schemeClr val="tx1"/>
                </a:solidFill>
              </a:rPr>
              <a:t>Profesorado</a:t>
            </a:r>
            <a:endParaRPr lang="en-GB" sz="3200" dirty="0">
              <a:solidFill>
                <a:schemeClr val="tx1"/>
              </a:solidFill>
            </a:endParaRPr>
          </a:p>
        </p:txBody>
      </p:sp>
      <p:graphicFrame>
        <p:nvGraphicFramePr>
          <p:cNvPr id="7" name="Tabla 10">
            <a:extLst>
              <a:ext uri="{FF2B5EF4-FFF2-40B4-BE49-F238E27FC236}">
                <a16:creationId xmlns:a16="http://schemas.microsoft.com/office/drawing/2014/main" id="{76146C75-5865-1F9C-5BC7-55380A7494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297645"/>
              </p:ext>
            </p:extLst>
          </p:nvPr>
        </p:nvGraphicFramePr>
        <p:xfrm>
          <a:off x="87936" y="1178996"/>
          <a:ext cx="7643538" cy="3612603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2569845">
                  <a:extLst>
                    <a:ext uri="{9D8B030D-6E8A-4147-A177-3AD203B41FA5}">
                      <a16:colId xmlns:a16="http://schemas.microsoft.com/office/drawing/2014/main" val="1403682766"/>
                    </a:ext>
                  </a:extLst>
                </a:gridCol>
                <a:gridCol w="858520">
                  <a:extLst>
                    <a:ext uri="{9D8B030D-6E8A-4147-A177-3AD203B41FA5}">
                      <a16:colId xmlns:a16="http://schemas.microsoft.com/office/drawing/2014/main" val="2318219922"/>
                    </a:ext>
                  </a:extLst>
                </a:gridCol>
                <a:gridCol w="2703005">
                  <a:extLst>
                    <a:ext uri="{9D8B030D-6E8A-4147-A177-3AD203B41FA5}">
                      <a16:colId xmlns:a16="http://schemas.microsoft.com/office/drawing/2014/main" val="1777249034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657498027"/>
                    </a:ext>
                  </a:extLst>
                </a:gridCol>
              </a:tblGrid>
              <a:tr h="361352">
                <a:tc>
                  <a:txBody>
                    <a:bodyPr/>
                    <a:lstStyle/>
                    <a:p>
                      <a:pPr marR="3810" algn="just" latinLnBrk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100" kern="100" dirty="0">
                          <a:solidFill>
                            <a:schemeClr val="tx1"/>
                          </a:solidFill>
                          <a:effectLst/>
                        </a:rPr>
                        <a:t>Nombre</a:t>
                      </a:r>
                      <a:endParaRPr lang="es-ES" sz="1400" b="1" kern="100" dirty="0">
                        <a:solidFill>
                          <a:schemeClr val="tx1"/>
                        </a:solidFill>
                        <a:effectLst/>
                        <a:latin typeface="Arial Nova" panose="020B050402020202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810" algn="ctr" latinLnBrk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100" kern="100" dirty="0">
                          <a:solidFill>
                            <a:schemeClr val="tx1"/>
                          </a:solidFill>
                          <a:effectLst/>
                        </a:rPr>
                        <a:t>Categoría </a:t>
                      </a:r>
                      <a:endParaRPr lang="es-ES" sz="1400" b="1" kern="100" dirty="0">
                        <a:solidFill>
                          <a:schemeClr val="tx1"/>
                        </a:solidFill>
                        <a:effectLst/>
                        <a:latin typeface="Arial Nova" panose="020B050402020202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810" algn="just" latinLnBrk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100" kern="100" dirty="0">
                          <a:solidFill>
                            <a:schemeClr val="tx1"/>
                          </a:solidFill>
                          <a:effectLst/>
                        </a:rPr>
                        <a:t>Nombre</a:t>
                      </a:r>
                      <a:endParaRPr lang="es-ES" sz="1400" b="1" kern="100" dirty="0">
                        <a:solidFill>
                          <a:schemeClr val="tx1"/>
                        </a:solidFill>
                        <a:effectLst/>
                        <a:latin typeface="Arial Nova" panose="020B050402020202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810" algn="ctr" latinLnBrk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100" kern="100" dirty="0">
                          <a:solidFill>
                            <a:schemeClr val="tx1"/>
                          </a:solidFill>
                          <a:effectLst/>
                        </a:rPr>
                        <a:t>Categoría </a:t>
                      </a:r>
                      <a:endParaRPr lang="es-ES" sz="1400" b="1" kern="100" dirty="0">
                        <a:solidFill>
                          <a:schemeClr val="tx1"/>
                        </a:solidFill>
                        <a:effectLst/>
                        <a:latin typeface="Arial Nova" panose="020B050402020202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7039581"/>
                  </a:ext>
                </a:extLst>
              </a:tr>
              <a:tr h="358728">
                <a:tc>
                  <a:txBody>
                    <a:bodyPr/>
                    <a:lstStyle/>
                    <a:p>
                      <a:pPr marR="3810" algn="l" latinLnBrk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050" kern="100" noProof="0" dirty="0">
                          <a:solidFill>
                            <a:schemeClr val="bg1"/>
                          </a:solidFill>
                          <a:effectLst/>
                        </a:rPr>
                        <a:t>CABELLOS DE FRANCISCO, Oscar L.</a:t>
                      </a:r>
                      <a:endParaRPr lang="es-ES" sz="1050" kern="100" noProof="0" dirty="0">
                        <a:solidFill>
                          <a:schemeClr val="bg1"/>
                        </a:solidFill>
                        <a:effectLst/>
                        <a:latin typeface="+mn-lt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810" algn="ctr" latinLnBrk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050" kern="100" noProof="0" dirty="0">
                          <a:solidFill>
                            <a:schemeClr val="bg1"/>
                          </a:solidFill>
                          <a:effectLst/>
                        </a:rPr>
                        <a:t>CU</a:t>
                      </a:r>
                      <a:endParaRPr lang="es-ES" sz="1200" kern="100" noProof="0" dirty="0">
                        <a:solidFill>
                          <a:schemeClr val="bg1"/>
                        </a:solidFill>
                        <a:effectLst/>
                        <a:latin typeface="+mn-lt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810" algn="l" latinLnBrk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050" b="1" kern="100" noProof="0" dirty="0">
                          <a:solidFill>
                            <a:schemeClr val="bg1"/>
                          </a:solidFill>
                          <a:effectLst/>
                        </a:rPr>
                        <a:t>GONZÁLEZ ARRABAL, Raquel</a:t>
                      </a:r>
                      <a:endParaRPr lang="es-ES" sz="1050" b="1" kern="100" noProof="0" dirty="0">
                        <a:solidFill>
                          <a:schemeClr val="bg1"/>
                        </a:solidFill>
                        <a:effectLst/>
                        <a:latin typeface="+mn-lt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810" algn="ctr" latinLnBrk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050" kern="100" noProof="0" dirty="0">
                          <a:solidFill>
                            <a:schemeClr val="bg1"/>
                          </a:solidFill>
                          <a:effectLst/>
                        </a:rPr>
                        <a:t>CU</a:t>
                      </a:r>
                      <a:endParaRPr lang="es-ES" sz="1200" kern="100" noProof="0" dirty="0">
                        <a:solidFill>
                          <a:schemeClr val="bg1"/>
                        </a:solidFill>
                        <a:effectLst/>
                        <a:latin typeface="+mn-lt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3659316"/>
                  </a:ext>
                </a:extLst>
              </a:tr>
              <a:tr h="321201">
                <a:tc>
                  <a:txBody>
                    <a:bodyPr/>
                    <a:lstStyle/>
                    <a:p>
                      <a:pPr marR="3810" algn="l" latinLnBrk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050" kern="100" noProof="0" dirty="0">
                          <a:solidFill>
                            <a:schemeClr val="bg1"/>
                          </a:solidFill>
                          <a:effectLst/>
                        </a:rPr>
                        <a:t>CASTRO GONZÁLEZ, Emilio</a:t>
                      </a:r>
                      <a:endParaRPr lang="es-ES" sz="1050" kern="100" noProof="0" dirty="0">
                        <a:solidFill>
                          <a:schemeClr val="bg1"/>
                        </a:solidFill>
                        <a:effectLst/>
                        <a:latin typeface="+mn-lt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810" algn="ctr" latinLnBrk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050" kern="100" noProof="0" dirty="0">
                          <a:solidFill>
                            <a:schemeClr val="bg1"/>
                          </a:solidFill>
                          <a:effectLst/>
                        </a:rPr>
                        <a:t>AD</a:t>
                      </a:r>
                      <a:endParaRPr lang="es-ES" sz="1200" kern="100" noProof="0" dirty="0">
                        <a:solidFill>
                          <a:schemeClr val="bg1"/>
                        </a:solidFill>
                        <a:effectLst/>
                        <a:latin typeface="+mn-lt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810" algn="l" latinLnBrk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050" b="1" kern="100" noProof="0" dirty="0">
                          <a:solidFill>
                            <a:schemeClr val="bg1"/>
                          </a:solidFill>
                          <a:effectLst/>
                        </a:rPr>
                        <a:t>JIMÉNEZ VARAS, Gonzalo</a:t>
                      </a:r>
                      <a:endParaRPr lang="es-ES" sz="1050" b="1" kern="100" noProof="0" dirty="0">
                        <a:solidFill>
                          <a:schemeClr val="bg1"/>
                        </a:solidFill>
                        <a:effectLst/>
                        <a:latin typeface="+mn-lt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810" algn="ctr" latinLnBrk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050" kern="100" noProof="0" dirty="0">
                          <a:solidFill>
                            <a:schemeClr val="bg1"/>
                          </a:solidFill>
                          <a:effectLst/>
                        </a:rPr>
                        <a:t>CD</a:t>
                      </a:r>
                      <a:endParaRPr lang="es-ES" sz="1200" kern="100" noProof="0" dirty="0">
                        <a:solidFill>
                          <a:schemeClr val="bg1"/>
                        </a:solidFill>
                        <a:effectLst/>
                        <a:latin typeface="+mn-lt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3326509"/>
                  </a:ext>
                </a:extLst>
              </a:tr>
              <a:tr h="321201">
                <a:tc>
                  <a:txBody>
                    <a:bodyPr/>
                    <a:lstStyle/>
                    <a:p>
                      <a:pPr marR="3810" algn="l" latinLnBrk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050" kern="100" noProof="0" dirty="0">
                          <a:solidFill>
                            <a:schemeClr val="bg1"/>
                          </a:solidFill>
                          <a:effectLst/>
                        </a:rPr>
                        <a:t>COTELO FERREIRO, Manuel</a:t>
                      </a:r>
                      <a:endParaRPr lang="es-ES" sz="1050" kern="100" noProof="0" dirty="0">
                        <a:solidFill>
                          <a:schemeClr val="bg1"/>
                        </a:solidFill>
                        <a:effectLst/>
                        <a:latin typeface="+mn-lt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810" algn="ctr" latinLnBrk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050" kern="100" noProof="0" dirty="0">
                          <a:solidFill>
                            <a:schemeClr val="bg1"/>
                          </a:solidFill>
                          <a:effectLst/>
                        </a:rPr>
                        <a:t>CD</a:t>
                      </a:r>
                      <a:endParaRPr lang="es-ES" sz="1200" kern="100" noProof="0" dirty="0">
                        <a:solidFill>
                          <a:schemeClr val="bg1"/>
                        </a:solidFill>
                        <a:effectLst/>
                        <a:latin typeface="+mn-lt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810" algn="l" latinLnBrk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050" b="1" kern="100" noProof="0" dirty="0">
                          <a:solidFill>
                            <a:schemeClr val="bg1"/>
                          </a:solidFill>
                          <a:effectLst/>
                        </a:rPr>
                        <a:t>KOHANOFF, Jorge</a:t>
                      </a:r>
                      <a:endParaRPr lang="es-ES" sz="1050" b="1" kern="100" noProof="0" dirty="0">
                        <a:solidFill>
                          <a:schemeClr val="bg1"/>
                        </a:solidFill>
                        <a:effectLst/>
                        <a:latin typeface="+mn-lt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810" algn="ctr" latinLnBrk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050" kern="100" noProof="0" dirty="0">
                          <a:solidFill>
                            <a:schemeClr val="bg1"/>
                          </a:solidFill>
                          <a:effectLst/>
                        </a:rPr>
                        <a:t>CBG</a:t>
                      </a:r>
                      <a:endParaRPr lang="es-ES" sz="1200" kern="100" noProof="0" dirty="0">
                        <a:solidFill>
                          <a:schemeClr val="bg1"/>
                        </a:solidFill>
                        <a:effectLst/>
                        <a:latin typeface="+mn-lt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5630331"/>
                  </a:ext>
                </a:extLst>
              </a:tr>
              <a:tr h="321201">
                <a:tc>
                  <a:txBody>
                    <a:bodyPr/>
                    <a:lstStyle/>
                    <a:p>
                      <a:pPr marR="3810" algn="l" latinLnBrk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050" kern="100" noProof="0" dirty="0">
                          <a:solidFill>
                            <a:schemeClr val="bg1"/>
                          </a:solidFill>
                          <a:effectLst/>
                        </a:rPr>
                        <a:t>CUERVO GÓMEZ, Diana</a:t>
                      </a:r>
                      <a:endParaRPr lang="es-ES" sz="1050" kern="100" noProof="0" dirty="0">
                        <a:solidFill>
                          <a:schemeClr val="bg1"/>
                        </a:solidFill>
                        <a:effectLst/>
                        <a:latin typeface="+mn-lt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810" algn="ctr" latinLnBrk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050" kern="100" noProof="0" dirty="0">
                          <a:solidFill>
                            <a:schemeClr val="bg1"/>
                          </a:solidFill>
                          <a:effectLst/>
                        </a:rPr>
                        <a:t>TU</a:t>
                      </a:r>
                      <a:endParaRPr lang="es-ES" sz="1200" kern="100" noProof="0" dirty="0">
                        <a:solidFill>
                          <a:schemeClr val="bg1"/>
                        </a:solidFill>
                        <a:effectLst/>
                        <a:latin typeface="+mn-lt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810" algn="l" latinLnBrk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050" b="1" kern="100" noProof="0" dirty="0">
                          <a:solidFill>
                            <a:schemeClr val="bg1"/>
                          </a:solidFill>
                          <a:effectLst/>
                        </a:rPr>
                        <a:t>OLIVA GONZALO, Eduardo</a:t>
                      </a:r>
                      <a:endParaRPr lang="es-ES" sz="1050" b="1" kern="100" noProof="0" dirty="0">
                        <a:solidFill>
                          <a:schemeClr val="bg1"/>
                        </a:solidFill>
                        <a:effectLst/>
                        <a:latin typeface="+mn-lt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810" algn="ctr" latinLnBrk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050" kern="100" noProof="0" dirty="0">
                          <a:solidFill>
                            <a:schemeClr val="bg1"/>
                          </a:solidFill>
                          <a:effectLst/>
                        </a:rPr>
                        <a:t>CRJ</a:t>
                      </a:r>
                      <a:endParaRPr lang="es-ES" sz="1200" kern="100" noProof="0" dirty="0">
                        <a:solidFill>
                          <a:schemeClr val="bg1"/>
                        </a:solidFill>
                        <a:effectLst/>
                        <a:latin typeface="+mn-lt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9268727"/>
                  </a:ext>
                </a:extLst>
              </a:tr>
              <a:tr h="321201">
                <a:tc>
                  <a:txBody>
                    <a:bodyPr/>
                    <a:lstStyle/>
                    <a:p>
                      <a:pPr marR="3810" algn="l" latinLnBrk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050" kern="100" noProof="0" dirty="0">
                          <a:solidFill>
                            <a:schemeClr val="bg1"/>
                          </a:solidFill>
                          <a:effectLst/>
                        </a:rPr>
                        <a:t>ELORZA TENREIRO, Fco. Javier</a:t>
                      </a:r>
                      <a:endParaRPr lang="es-ES" sz="1050" kern="100" noProof="0" dirty="0">
                        <a:solidFill>
                          <a:schemeClr val="bg1"/>
                        </a:solidFill>
                        <a:effectLst/>
                        <a:latin typeface="+mn-lt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810" algn="ctr" latinLnBrk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050" kern="100" noProof="0" dirty="0">
                          <a:solidFill>
                            <a:schemeClr val="bg1"/>
                          </a:solidFill>
                          <a:effectLst/>
                        </a:rPr>
                        <a:t>CU</a:t>
                      </a:r>
                      <a:endParaRPr lang="es-ES" sz="1200" kern="100" noProof="0" dirty="0">
                        <a:solidFill>
                          <a:schemeClr val="bg1"/>
                        </a:solidFill>
                        <a:effectLst/>
                        <a:latin typeface="+mn-lt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810" algn="l" latinLnBrk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050" b="1" kern="100" noProof="0" dirty="0">
                          <a:solidFill>
                            <a:schemeClr val="bg1"/>
                          </a:solidFill>
                          <a:effectLst/>
                        </a:rPr>
                        <a:t>PEÑA RODRÍGUEZ, Ovidio </a:t>
                      </a:r>
                      <a:r>
                        <a:rPr lang="es-ES" sz="1050" b="1" kern="100" noProof="0" dirty="0" err="1">
                          <a:solidFill>
                            <a:schemeClr val="bg1"/>
                          </a:solidFill>
                          <a:effectLst/>
                        </a:rPr>
                        <a:t>Yordanis</a:t>
                      </a:r>
                      <a:endParaRPr lang="es-ES" sz="1050" b="1" kern="100" noProof="0" dirty="0">
                        <a:solidFill>
                          <a:schemeClr val="bg1"/>
                        </a:solidFill>
                        <a:effectLst/>
                        <a:latin typeface="+mn-lt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810" algn="ctr" latinLnBrk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050" kern="100" noProof="0" dirty="0">
                          <a:solidFill>
                            <a:schemeClr val="bg1"/>
                          </a:solidFill>
                          <a:effectLst/>
                        </a:rPr>
                        <a:t>TU</a:t>
                      </a:r>
                      <a:endParaRPr lang="es-ES" sz="1200" kern="100" noProof="0" dirty="0">
                        <a:solidFill>
                          <a:schemeClr val="bg1"/>
                        </a:solidFill>
                        <a:effectLst/>
                        <a:latin typeface="+mn-lt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3673481"/>
                  </a:ext>
                </a:extLst>
              </a:tr>
              <a:tr h="321201">
                <a:tc>
                  <a:txBody>
                    <a:bodyPr/>
                    <a:lstStyle/>
                    <a:p>
                      <a:pPr marR="3810" algn="l" latinLnBrk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050" kern="100" noProof="0" dirty="0">
                          <a:solidFill>
                            <a:schemeClr val="bg1"/>
                          </a:solidFill>
                          <a:effectLst/>
                        </a:rPr>
                        <a:t>FERNÁNDEZ COSIALS, Kevin</a:t>
                      </a:r>
                      <a:endParaRPr lang="es-ES" sz="1050" kern="100" noProof="0" dirty="0">
                        <a:solidFill>
                          <a:schemeClr val="bg1"/>
                        </a:solidFill>
                        <a:effectLst/>
                        <a:latin typeface="+mn-lt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810" algn="ctr" latinLnBrk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050" kern="100" noProof="0" dirty="0">
                          <a:solidFill>
                            <a:schemeClr val="bg1"/>
                          </a:solidFill>
                          <a:effectLst/>
                        </a:rPr>
                        <a:t>CD</a:t>
                      </a:r>
                      <a:endParaRPr lang="es-ES" sz="1200" kern="100" noProof="0" dirty="0">
                        <a:solidFill>
                          <a:schemeClr val="bg1"/>
                        </a:solidFill>
                        <a:effectLst/>
                        <a:latin typeface="+mn-lt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810" algn="l" latinLnBrk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050" b="1" kern="100" noProof="0" dirty="0">
                          <a:solidFill>
                            <a:schemeClr val="bg1"/>
                          </a:solidFill>
                          <a:effectLst/>
                        </a:rPr>
                        <a:t>QUERAL SALAZAR, José César</a:t>
                      </a:r>
                      <a:endParaRPr lang="es-ES" sz="1050" b="1" kern="100" noProof="0" dirty="0">
                        <a:solidFill>
                          <a:schemeClr val="bg1"/>
                        </a:solidFill>
                        <a:effectLst/>
                        <a:latin typeface="+mn-lt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810" algn="ctr" latinLnBrk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050" kern="100" noProof="0" dirty="0">
                          <a:solidFill>
                            <a:schemeClr val="bg1"/>
                          </a:solidFill>
                          <a:effectLst/>
                        </a:rPr>
                        <a:t>TU</a:t>
                      </a:r>
                      <a:endParaRPr lang="es-ES" sz="1200" kern="100" noProof="0" dirty="0">
                        <a:solidFill>
                          <a:schemeClr val="bg1"/>
                        </a:solidFill>
                        <a:effectLst/>
                        <a:latin typeface="+mn-lt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4574574"/>
                  </a:ext>
                </a:extLst>
              </a:tr>
              <a:tr h="321201">
                <a:tc>
                  <a:txBody>
                    <a:bodyPr/>
                    <a:lstStyle/>
                    <a:p>
                      <a:pPr marR="3810" algn="l" latinLnBrk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050" kern="100" noProof="0" dirty="0">
                          <a:solidFill>
                            <a:schemeClr val="bg1"/>
                          </a:solidFill>
                          <a:effectLst/>
                        </a:rPr>
                        <a:t>GALLEGO DÍAZ, Eduardo F.</a:t>
                      </a:r>
                      <a:endParaRPr lang="es-ES" sz="1050" kern="100" noProof="0" dirty="0">
                        <a:solidFill>
                          <a:schemeClr val="bg1"/>
                        </a:solidFill>
                        <a:effectLst/>
                        <a:latin typeface="+mn-lt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810" algn="ctr" latinLnBrk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050" kern="100" noProof="0" dirty="0">
                          <a:solidFill>
                            <a:schemeClr val="bg1"/>
                          </a:solidFill>
                          <a:effectLst/>
                        </a:rPr>
                        <a:t>CU</a:t>
                      </a:r>
                      <a:endParaRPr lang="es-ES" sz="1200" kern="100" noProof="0" dirty="0">
                        <a:solidFill>
                          <a:schemeClr val="bg1"/>
                        </a:solidFill>
                        <a:effectLst/>
                        <a:latin typeface="+mn-lt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810" algn="l" latinLnBrk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050" b="1" kern="100" noProof="0" dirty="0">
                          <a:solidFill>
                            <a:schemeClr val="bg1"/>
                          </a:solidFill>
                          <a:effectLst/>
                        </a:rPr>
                        <a:t>RIO REDONDO, Emma del</a:t>
                      </a:r>
                      <a:endParaRPr lang="es-ES" sz="1050" b="1" kern="100" noProof="0" dirty="0">
                        <a:solidFill>
                          <a:schemeClr val="bg1"/>
                        </a:solidFill>
                        <a:effectLst/>
                        <a:latin typeface="+mn-lt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810" algn="ctr" latinLnBrk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050" kern="100" noProof="0" dirty="0">
                          <a:solidFill>
                            <a:schemeClr val="bg1"/>
                          </a:solidFill>
                          <a:effectLst/>
                        </a:rPr>
                        <a:t>CD</a:t>
                      </a:r>
                      <a:endParaRPr lang="es-ES" sz="1200" kern="100" noProof="0" dirty="0">
                        <a:solidFill>
                          <a:schemeClr val="bg1"/>
                        </a:solidFill>
                        <a:effectLst/>
                        <a:latin typeface="+mn-lt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6098963"/>
                  </a:ext>
                </a:extLst>
              </a:tr>
              <a:tr h="321201">
                <a:tc>
                  <a:txBody>
                    <a:bodyPr/>
                    <a:lstStyle/>
                    <a:p>
                      <a:pPr marR="3810" algn="l" latinLnBrk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050" kern="100" noProof="0" dirty="0">
                          <a:solidFill>
                            <a:schemeClr val="bg1"/>
                          </a:solidFill>
                          <a:effectLst/>
                        </a:rPr>
                        <a:t>GARCÍA FERNÁNDEZ, Gonzalo F.</a:t>
                      </a:r>
                      <a:endParaRPr lang="es-ES" sz="1050" kern="100" noProof="0" dirty="0">
                        <a:solidFill>
                          <a:schemeClr val="bg1"/>
                        </a:solidFill>
                        <a:effectLst/>
                        <a:latin typeface="+mn-lt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810" algn="ctr" latinLnBrk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050" kern="100" noProof="0" dirty="0">
                          <a:solidFill>
                            <a:schemeClr val="bg1"/>
                          </a:solidFill>
                          <a:effectLst/>
                        </a:rPr>
                        <a:t>AD</a:t>
                      </a:r>
                      <a:endParaRPr lang="es-ES" sz="1200" kern="100" noProof="0" dirty="0">
                        <a:solidFill>
                          <a:schemeClr val="bg1"/>
                        </a:solidFill>
                        <a:effectLst/>
                        <a:latin typeface="+mn-lt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810" algn="l" latinLnBrk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050" b="1" kern="100" noProof="0" dirty="0">
                          <a:solidFill>
                            <a:schemeClr val="bg1"/>
                          </a:solidFill>
                          <a:effectLst/>
                        </a:rPr>
                        <a:t>RIVERA DE MENA, Antonio</a:t>
                      </a:r>
                      <a:endParaRPr lang="es-ES" sz="1050" b="1" kern="100" noProof="0" dirty="0">
                        <a:solidFill>
                          <a:schemeClr val="bg1"/>
                        </a:solidFill>
                        <a:effectLst/>
                        <a:latin typeface="+mn-lt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810" algn="ctr" latinLnBrk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050" kern="100" noProof="0" dirty="0">
                          <a:solidFill>
                            <a:schemeClr val="bg1"/>
                          </a:solidFill>
                          <a:effectLst/>
                        </a:rPr>
                        <a:t>CD</a:t>
                      </a:r>
                      <a:endParaRPr lang="es-ES" sz="1200" kern="100" noProof="0" dirty="0">
                        <a:solidFill>
                          <a:schemeClr val="bg1"/>
                        </a:solidFill>
                        <a:effectLst/>
                        <a:latin typeface="+mn-lt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8684960"/>
                  </a:ext>
                </a:extLst>
              </a:tr>
              <a:tr h="321201">
                <a:tc>
                  <a:txBody>
                    <a:bodyPr/>
                    <a:lstStyle/>
                    <a:p>
                      <a:pPr marR="3810" algn="l" latinLnBrk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050" kern="100" noProof="0" dirty="0">
                          <a:solidFill>
                            <a:schemeClr val="bg1"/>
                          </a:solidFill>
                          <a:effectLst/>
                        </a:rPr>
                        <a:t>GARCÍA HERRANZ, Nuria</a:t>
                      </a:r>
                      <a:endParaRPr lang="es-ES" sz="1050" kern="100" noProof="0" dirty="0">
                        <a:solidFill>
                          <a:schemeClr val="bg1"/>
                        </a:solidFill>
                        <a:effectLst/>
                        <a:latin typeface="+mn-lt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810" algn="ctr" latinLnBrk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050" kern="100" noProof="0" dirty="0">
                          <a:solidFill>
                            <a:schemeClr val="bg1"/>
                          </a:solidFill>
                          <a:effectLst/>
                        </a:rPr>
                        <a:t>TU</a:t>
                      </a:r>
                      <a:endParaRPr lang="es-ES" sz="1200" kern="100" noProof="0" dirty="0">
                        <a:solidFill>
                          <a:schemeClr val="bg1"/>
                        </a:solidFill>
                        <a:effectLst/>
                        <a:latin typeface="+mn-lt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810" algn="l" latinLnBrk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050" b="1" kern="100" noProof="0" dirty="0">
                          <a:solidFill>
                            <a:schemeClr val="bg1"/>
                          </a:solidFill>
                          <a:effectLst/>
                        </a:rPr>
                        <a:t>VÁZQUEZ FERNÁNDEZ-TELLO, Elisa A.</a:t>
                      </a:r>
                      <a:endParaRPr lang="es-ES" sz="1050" b="1" kern="100" noProof="0" dirty="0">
                        <a:solidFill>
                          <a:schemeClr val="bg1"/>
                        </a:solidFill>
                        <a:effectLst/>
                        <a:latin typeface="+mn-lt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810" algn="ctr" latinLnBrk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050" kern="100" noProof="0" dirty="0">
                          <a:solidFill>
                            <a:schemeClr val="bg1"/>
                          </a:solidFill>
                          <a:effectLst/>
                        </a:rPr>
                        <a:t>A</a:t>
                      </a:r>
                      <a:endParaRPr lang="es-ES" sz="1200" kern="100" noProof="0" dirty="0">
                        <a:solidFill>
                          <a:schemeClr val="bg1"/>
                        </a:solidFill>
                        <a:effectLst/>
                        <a:latin typeface="+mn-lt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2089303"/>
                  </a:ext>
                </a:extLst>
              </a:tr>
              <a:tr h="322915">
                <a:tc>
                  <a:txBody>
                    <a:bodyPr/>
                    <a:lstStyle/>
                    <a:p>
                      <a:pPr marR="3810" algn="l" latinLnBrk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050" kern="100" noProof="0" dirty="0">
                          <a:solidFill>
                            <a:schemeClr val="bg1"/>
                          </a:solidFill>
                          <a:effectLst/>
                        </a:rPr>
                        <a:t>GAROZ GÓMEZ, David</a:t>
                      </a:r>
                      <a:endParaRPr lang="es-ES" sz="1050" kern="100" noProof="0" dirty="0">
                        <a:solidFill>
                          <a:schemeClr val="bg1"/>
                        </a:solidFill>
                        <a:effectLst/>
                        <a:latin typeface="+mn-lt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810" algn="ctr" latinLnBrk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050" kern="100" noProof="0" dirty="0">
                          <a:solidFill>
                            <a:schemeClr val="bg1"/>
                          </a:solidFill>
                          <a:effectLst/>
                        </a:rPr>
                        <a:t>CD</a:t>
                      </a:r>
                      <a:endParaRPr lang="es-ES" sz="1200" kern="100" noProof="0" dirty="0">
                        <a:solidFill>
                          <a:schemeClr val="bg1"/>
                        </a:solidFill>
                        <a:effectLst/>
                        <a:latin typeface="+mn-lt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810" algn="l" latinLnBrk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050" b="1" kern="100" noProof="0" dirty="0">
                          <a:solidFill>
                            <a:schemeClr val="bg1"/>
                          </a:solidFill>
                          <a:effectLst/>
                        </a:rPr>
                        <a:t>VELARDE MAYOL, Pedro</a:t>
                      </a:r>
                      <a:endParaRPr lang="es-ES" sz="1050" b="1" kern="100" noProof="0" dirty="0">
                        <a:solidFill>
                          <a:schemeClr val="bg1"/>
                        </a:solidFill>
                        <a:effectLst/>
                        <a:latin typeface="+mn-lt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810" algn="ctr" latinLnBrk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050" kern="100" noProof="0" dirty="0">
                          <a:solidFill>
                            <a:schemeClr val="bg1"/>
                          </a:solidFill>
                          <a:effectLst/>
                        </a:rPr>
                        <a:t>CU</a:t>
                      </a:r>
                      <a:endParaRPr lang="es-ES" sz="1200" kern="100" noProof="0" dirty="0">
                        <a:solidFill>
                          <a:schemeClr val="bg1"/>
                        </a:solidFill>
                        <a:effectLst/>
                        <a:latin typeface="+mn-lt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1380181"/>
                  </a:ext>
                </a:extLst>
              </a:tr>
            </a:tbl>
          </a:graphicData>
        </a:graphic>
      </p:graphicFrame>
      <p:graphicFrame>
        <p:nvGraphicFramePr>
          <p:cNvPr id="8" name="Tabla 11">
            <a:extLst>
              <a:ext uri="{FF2B5EF4-FFF2-40B4-BE49-F238E27FC236}">
                <a16:creationId xmlns:a16="http://schemas.microsoft.com/office/drawing/2014/main" id="{02369553-578A-5588-7773-AC05B32806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7769354"/>
              </p:ext>
            </p:extLst>
          </p:nvPr>
        </p:nvGraphicFramePr>
        <p:xfrm>
          <a:off x="79886" y="4823786"/>
          <a:ext cx="5231200" cy="20116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35343">
                  <a:extLst>
                    <a:ext uri="{9D8B030D-6E8A-4147-A177-3AD203B41FA5}">
                      <a16:colId xmlns:a16="http://schemas.microsoft.com/office/drawing/2014/main" val="1339901287"/>
                    </a:ext>
                  </a:extLst>
                </a:gridCol>
                <a:gridCol w="2172018">
                  <a:extLst>
                    <a:ext uri="{9D8B030D-6E8A-4147-A177-3AD203B41FA5}">
                      <a16:colId xmlns:a16="http://schemas.microsoft.com/office/drawing/2014/main" val="3217663191"/>
                    </a:ext>
                  </a:extLst>
                </a:gridCol>
                <a:gridCol w="2223839">
                  <a:extLst>
                    <a:ext uri="{9D8B030D-6E8A-4147-A177-3AD203B41FA5}">
                      <a16:colId xmlns:a16="http://schemas.microsoft.com/office/drawing/2014/main" val="975358112"/>
                    </a:ext>
                  </a:extLst>
                </a:gridCol>
              </a:tblGrid>
              <a:tr h="243868">
                <a:tc>
                  <a:txBody>
                    <a:bodyPr/>
                    <a:lstStyle/>
                    <a:p>
                      <a:r>
                        <a:rPr lang="en-GB" sz="1050" dirty="0" err="1">
                          <a:solidFill>
                            <a:schemeClr val="tx1"/>
                          </a:solidFill>
                        </a:rPr>
                        <a:t>Categoría</a:t>
                      </a:r>
                      <a:endParaRPr lang="en-GB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err="1">
                          <a:solidFill>
                            <a:schemeClr val="tx1"/>
                          </a:solidFill>
                        </a:rPr>
                        <a:t>Número</a:t>
                      </a:r>
                      <a:r>
                        <a:rPr lang="en-GB" sz="1050" dirty="0">
                          <a:solidFill>
                            <a:schemeClr val="tx1"/>
                          </a:solidFill>
                        </a:rPr>
                        <a:t> de </a:t>
                      </a:r>
                      <a:r>
                        <a:rPr lang="en-GB" sz="1050" dirty="0" err="1">
                          <a:solidFill>
                            <a:schemeClr val="tx1"/>
                          </a:solidFill>
                        </a:rPr>
                        <a:t>profesores</a:t>
                      </a:r>
                      <a:endParaRPr lang="en-GB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9441675"/>
                  </a:ext>
                </a:extLst>
              </a:tr>
              <a:tr h="243868">
                <a:tc>
                  <a:txBody>
                    <a:bodyPr/>
                    <a:lstStyle/>
                    <a:p>
                      <a:r>
                        <a:rPr lang="en-GB" sz="1050" dirty="0">
                          <a:solidFill>
                            <a:schemeClr val="bg1"/>
                          </a:solidFill>
                        </a:rPr>
                        <a:t>CU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 err="1">
                          <a:solidFill>
                            <a:schemeClr val="bg1"/>
                          </a:solidFill>
                        </a:rPr>
                        <a:t>Catedrático</a:t>
                      </a:r>
                      <a:r>
                        <a:rPr lang="en-GB" sz="1050" dirty="0">
                          <a:solidFill>
                            <a:schemeClr val="bg1"/>
                          </a:solidFill>
                        </a:rPr>
                        <a:t> de Universidad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>
                          <a:solidFill>
                            <a:schemeClr val="bg1"/>
                          </a:solidFill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6464512"/>
                  </a:ext>
                </a:extLst>
              </a:tr>
              <a:tr h="243868">
                <a:tc>
                  <a:txBody>
                    <a:bodyPr/>
                    <a:lstStyle/>
                    <a:p>
                      <a:r>
                        <a:rPr lang="en-GB" sz="1050" dirty="0">
                          <a:solidFill>
                            <a:schemeClr val="bg1"/>
                          </a:solidFill>
                        </a:rPr>
                        <a:t>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 err="1">
                          <a:solidFill>
                            <a:schemeClr val="bg1"/>
                          </a:solidFill>
                        </a:rPr>
                        <a:t>Profesor</a:t>
                      </a:r>
                      <a:r>
                        <a:rPr lang="en-GB" sz="1050" dirty="0">
                          <a:solidFill>
                            <a:schemeClr val="bg1"/>
                          </a:solidFill>
                        </a:rPr>
                        <a:t> Titular de Universidad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6589314"/>
                  </a:ext>
                </a:extLst>
              </a:tr>
              <a:tr h="243868">
                <a:tc>
                  <a:txBody>
                    <a:bodyPr/>
                    <a:lstStyle/>
                    <a:p>
                      <a:r>
                        <a:rPr lang="en-GB" sz="1050" dirty="0">
                          <a:solidFill>
                            <a:schemeClr val="bg1"/>
                          </a:solidFill>
                        </a:rPr>
                        <a:t>CD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 err="1">
                          <a:solidFill>
                            <a:schemeClr val="bg1"/>
                          </a:solidFill>
                        </a:rPr>
                        <a:t>Profesor</a:t>
                      </a:r>
                      <a:r>
                        <a:rPr lang="en-GB" sz="105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sz="1050" dirty="0" err="1">
                          <a:solidFill>
                            <a:schemeClr val="bg1"/>
                          </a:solidFill>
                        </a:rPr>
                        <a:t>Contratado</a:t>
                      </a:r>
                      <a:r>
                        <a:rPr lang="en-GB" sz="1050" dirty="0">
                          <a:solidFill>
                            <a:schemeClr val="bg1"/>
                          </a:solidFill>
                        </a:rPr>
                        <a:t> Doctor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>
                          <a:solidFill>
                            <a:schemeClr val="bg1"/>
                          </a:solidFill>
                        </a:rPr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708072"/>
                  </a:ext>
                </a:extLst>
              </a:tr>
              <a:tr h="243868">
                <a:tc>
                  <a:txBody>
                    <a:bodyPr/>
                    <a:lstStyle/>
                    <a:p>
                      <a:r>
                        <a:rPr lang="en-GB" sz="1050" dirty="0">
                          <a:solidFill>
                            <a:schemeClr val="bg1"/>
                          </a:solidFill>
                        </a:rPr>
                        <a:t>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 err="1">
                          <a:solidFill>
                            <a:schemeClr val="bg1"/>
                          </a:solidFill>
                        </a:rPr>
                        <a:t>Profesor</a:t>
                      </a:r>
                      <a:r>
                        <a:rPr lang="en-GB" sz="105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sz="1050" dirty="0" err="1">
                          <a:solidFill>
                            <a:schemeClr val="bg1"/>
                          </a:solidFill>
                        </a:rPr>
                        <a:t>Ayudante</a:t>
                      </a:r>
                      <a:r>
                        <a:rPr lang="en-GB" sz="1050" dirty="0">
                          <a:solidFill>
                            <a:schemeClr val="bg1"/>
                          </a:solidFill>
                        </a:rPr>
                        <a:t> Doctor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387694"/>
                  </a:ext>
                </a:extLst>
              </a:tr>
              <a:tr h="243868">
                <a:tc>
                  <a:txBody>
                    <a:bodyPr/>
                    <a:lstStyle/>
                    <a:p>
                      <a:r>
                        <a:rPr lang="en-GB" sz="1050" dirty="0">
                          <a:solidFill>
                            <a:schemeClr val="bg1"/>
                          </a:solidFill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 err="1">
                          <a:solidFill>
                            <a:schemeClr val="bg1"/>
                          </a:solidFill>
                        </a:rPr>
                        <a:t>Profesor</a:t>
                      </a:r>
                      <a:r>
                        <a:rPr lang="en-GB" sz="105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sz="1050" dirty="0" err="1">
                          <a:solidFill>
                            <a:schemeClr val="bg1"/>
                          </a:solidFill>
                        </a:rPr>
                        <a:t>Ayudante</a:t>
                      </a:r>
                      <a:endParaRPr lang="en-GB" sz="105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4843638"/>
                  </a:ext>
                </a:extLst>
              </a:tr>
              <a:tr h="243868">
                <a:tc>
                  <a:txBody>
                    <a:bodyPr/>
                    <a:lstStyle/>
                    <a:p>
                      <a:r>
                        <a:rPr lang="en-GB" sz="1050" dirty="0">
                          <a:solidFill>
                            <a:schemeClr val="bg1"/>
                          </a:solidFill>
                        </a:rPr>
                        <a:t>CBG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>
                          <a:solidFill>
                            <a:schemeClr val="bg1"/>
                          </a:solidFill>
                        </a:rPr>
                        <a:t>Inv. </a:t>
                      </a:r>
                      <a:r>
                        <a:rPr lang="en-GB" sz="1050" dirty="0" err="1">
                          <a:solidFill>
                            <a:schemeClr val="bg1"/>
                          </a:solidFill>
                        </a:rPr>
                        <a:t>Contratado</a:t>
                      </a:r>
                      <a:r>
                        <a:rPr lang="en-GB" sz="1050" dirty="0">
                          <a:solidFill>
                            <a:schemeClr val="bg1"/>
                          </a:solidFill>
                        </a:rPr>
                        <a:t> “Beatriz Galindo”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0025279"/>
                  </a:ext>
                </a:extLst>
              </a:tr>
              <a:tr h="243868">
                <a:tc>
                  <a:txBody>
                    <a:bodyPr/>
                    <a:lstStyle/>
                    <a:p>
                      <a:r>
                        <a:rPr lang="en-GB" sz="1050" dirty="0">
                          <a:solidFill>
                            <a:schemeClr val="bg1"/>
                          </a:solidFill>
                        </a:rPr>
                        <a:t>CRJ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>
                          <a:solidFill>
                            <a:schemeClr val="bg1"/>
                          </a:solidFill>
                        </a:rPr>
                        <a:t>Inv. </a:t>
                      </a:r>
                      <a:r>
                        <a:rPr lang="en-GB" sz="1050" dirty="0" err="1">
                          <a:solidFill>
                            <a:schemeClr val="bg1"/>
                          </a:solidFill>
                        </a:rPr>
                        <a:t>Contratado</a:t>
                      </a:r>
                      <a:r>
                        <a:rPr lang="en-GB" sz="1050" dirty="0">
                          <a:solidFill>
                            <a:schemeClr val="bg1"/>
                          </a:solidFill>
                        </a:rPr>
                        <a:t> “Ramón y </a:t>
                      </a:r>
                      <a:r>
                        <a:rPr lang="en-GB" sz="1050" dirty="0" err="1">
                          <a:solidFill>
                            <a:schemeClr val="bg1"/>
                          </a:solidFill>
                        </a:rPr>
                        <a:t>Cajal</a:t>
                      </a:r>
                      <a:r>
                        <a:rPr lang="en-GB" sz="1050" dirty="0">
                          <a:solidFill>
                            <a:schemeClr val="bg1"/>
                          </a:solidFill>
                        </a:rPr>
                        <a:t>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9698370"/>
                  </a:ext>
                </a:extLst>
              </a:tr>
            </a:tbl>
          </a:graphicData>
        </a:graphic>
      </p:graphicFrame>
      <p:sp>
        <p:nvSpPr>
          <p:cNvPr id="9" name="Rectángulo 15">
            <a:extLst>
              <a:ext uri="{FF2B5EF4-FFF2-40B4-BE49-F238E27FC236}">
                <a16:creationId xmlns:a16="http://schemas.microsoft.com/office/drawing/2014/main" id="{9398C6D4-65F5-D254-33ED-2EAC444AB350}"/>
              </a:ext>
            </a:extLst>
          </p:cNvPr>
          <p:cNvSpPr/>
          <p:nvPr/>
        </p:nvSpPr>
        <p:spPr>
          <a:xfrm>
            <a:off x="5380468" y="5108268"/>
            <a:ext cx="3528407" cy="1200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3810" indent="-285750" algn="l" latinLnBrk="0">
              <a:lnSpc>
                <a:spcPct val="115000"/>
              </a:lnSpc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s-ES_tradnl" sz="1600" kern="100" dirty="0"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Profesores de la UPM, Escuelas Técnicas Superiores de “Ingenieros Industriales”, “Navales” y “Minas y Energía”. </a:t>
            </a:r>
          </a:p>
        </p:txBody>
      </p:sp>
    </p:spTree>
    <p:extLst>
      <p:ext uri="{BB962C8B-B14F-4D97-AF65-F5344CB8AC3E}">
        <p14:creationId xmlns:p14="http://schemas.microsoft.com/office/powerpoint/2010/main" val="2708661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5A355F-7FCC-43B2-B4AF-553A95AABA83}" type="slidenum">
              <a:rPr lang="es-ES" smtClean="0"/>
              <a:pPr>
                <a:defRPr/>
              </a:pPr>
              <a:t>3</a:t>
            </a:fld>
            <a:endParaRPr lang="es-ES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BC08819-2D18-911F-6754-16DE1B6C8A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4365297"/>
              </p:ext>
            </p:extLst>
          </p:nvPr>
        </p:nvGraphicFramePr>
        <p:xfrm>
          <a:off x="107504" y="1176432"/>
          <a:ext cx="8945734" cy="5255270"/>
        </p:xfrm>
        <a:graphic>
          <a:graphicData uri="http://schemas.openxmlformats.org/drawingml/2006/table">
            <a:tbl>
              <a:tblPr firstRow="1">
                <a:tableStyleId>{21E4AEA4-8DFA-4A89-87EB-49C32662AFE0}</a:tableStyleId>
              </a:tblPr>
              <a:tblGrid>
                <a:gridCol w="3771105">
                  <a:extLst>
                    <a:ext uri="{9D8B030D-6E8A-4147-A177-3AD203B41FA5}">
                      <a16:colId xmlns:a16="http://schemas.microsoft.com/office/drawing/2014/main" val="2486052259"/>
                    </a:ext>
                  </a:extLst>
                </a:gridCol>
                <a:gridCol w="1504453">
                  <a:extLst>
                    <a:ext uri="{9D8B030D-6E8A-4147-A177-3AD203B41FA5}">
                      <a16:colId xmlns:a16="http://schemas.microsoft.com/office/drawing/2014/main" val="3326118849"/>
                    </a:ext>
                  </a:extLst>
                </a:gridCol>
                <a:gridCol w="1729035">
                  <a:extLst>
                    <a:ext uri="{9D8B030D-6E8A-4147-A177-3AD203B41FA5}">
                      <a16:colId xmlns:a16="http://schemas.microsoft.com/office/drawing/2014/main" val="582427360"/>
                    </a:ext>
                  </a:extLst>
                </a:gridCol>
                <a:gridCol w="961083">
                  <a:extLst>
                    <a:ext uri="{9D8B030D-6E8A-4147-A177-3AD203B41FA5}">
                      <a16:colId xmlns:a16="http://schemas.microsoft.com/office/drawing/2014/main" val="3352709064"/>
                    </a:ext>
                  </a:extLst>
                </a:gridCol>
                <a:gridCol w="980058">
                  <a:extLst>
                    <a:ext uri="{9D8B030D-6E8A-4147-A177-3AD203B41FA5}">
                      <a16:colId xmlns:a16="http://schemas.microsoft.com/office/drawing/2014/main" val="491409807"/>
                    </a:ext>
                  </a:extLst>
                </a:gridCol>
              </a:tblGrid>
              <a:tr h="42337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 dirty="0">
                          <a:effectLst/>
                        </a:rPr>
                        <a:t>Estudios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1" marR="8061" marT="806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 dirty="0">
                          <a:effectLst/>
                        </a:rPr>
                        <a:t>ECTSs </a:t>
                      </a:r>
                    </a:p>
                    <a:p>
                      <a:pPr algn="ctr" fontAlgn="ctr"/>
                      <a:r>
                        <a:rPr lang="en-GB" sz="1400" u="none" strike="noStrike" dirty="0">
                          <a:effectLst/>
                        </a:rPr>
                        <a:t>(</a:t>
                      </a:r>
                      <a:r>
                        <a:rPr lang="en-GB" sz="1400" u="none" strike="noStrike" dirty="0" err="1">
                          <a:effectLst/>
                        </a:rPr>
                        <a:t>nucleares</a:t>
                      </a:r>
                      <a:r>
                        <a:rPr lang="en-GB" sz="1400" u="none" strike="noStrike" dirty="0">
                          <a:effectLst/>
                        </a:rPr>
                        <a:t>)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1" marR="8061" marT="806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 dirty="0" err="1">
                          <a:effectLst/>
                        </a:rPr>
                        <a:t>Instituciones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1" marR="8061" marT="806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 dirty="0">
                          <a:effectLst/>
                        </a:rPr>
                        <a:t>TIPO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1" marR="8061" marT="806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 dirty="0" err="1">
                          <a:effectLst/>
                        </a:rPr>
                        <a:t>Alumnos</a:t>
                      </a:r>
                      <a:r>
                        <a:rPr lang="en-GB" sz="1400" u="none" strike="noStrike" dirty="0">
                          <a:effectLst/>
                        </a:rPr>
                        <a:t> </a:t>
                      </a:r>
                    </a:p>
                    <a:p>
                      <a:pPr algn="ctr" fontAlgn="ctr"/>
                      <a:r>
                        <a:rPr lang="en-GB" sz="1400" u="none" strike="noStrike" dirty="0">
                          <a:effectLst/>
                        </a:rPr>
                        <a:t>2024-2025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1" marR="8061" marT="806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3554459"/>
                  </a:ext>
                </a:extLst>
              </a:tr>
              <a:tr h="87127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Erasmus Mundus Joint Master Degree in Safe and Reliable Nuclear Applications (</a:t>
                      </a:r>
                      <a:r>
                        <a:rPr lang="en-GB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SARENA</a:t>
                      </a:r>
                      <a:r>
                        <a:rPr lang="en-GB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en-GB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1" marR="8061" marT="806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120</a:t>
                      </a:r>
                      <a:endParaRPr lang="en-GB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1" marR="8061" marT="806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1079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GB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IMT-</a:t>
                      </a:r>
                      <a:r>
                        <a:rPr lang="en-GB" sz="14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Atlantique</a:t>
                      </a:r>
                      <a:endParaRPr lang="en-GB" sz="1400" u="none" strike="noStrike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285750" indent="-1079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GB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UPM</a:t>
                      </a:r>
                    </a:p>
                    <a:p>
                      <a:pPr marL="285750" indent="-1079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GB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Lappeenranta UT</a:t>
                      </a:r>
                    </a:p>
                    <a:p>
                      <a:pPr marL="285750" indent="-1079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GB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U. </a:t>
                      </a:r>
                      <a:r>
                        <a:rPr lang="en-GB" sz="14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Ljubljani</a:t>
                      </a:r>
                      <a:endParaRPr lang="en-GB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1" marR="8061" marT="806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Presencial</a:t>
                      </a:r>
                      <a:endParaRPr lang="en-GB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1" marR="8061" marT="806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9</a:t>
                      </a:r>
                      <a:endParaRPr lang="en-GB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1" marR="8061" marT="806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7635198"/>
                  </a:ext>
                </a:extLst>
              </a:tr>
              <a:tr h="42337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Máster Universitario en Ciencia y Tecnología Nuclear (</a:t>
                      </a:r>
                      <a:r>
                        <a:rPr lang="es-E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MUCTN</a:t>
                      </a:r>
                      <a:r>
                        <a:rPr lang="es-ES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es-ES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1" marR="8061" marT="806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60</a:t>
                      </a:r>
                      <a:endParaRPr lang="en-GB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1" marR="8061" marT="806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UPM</a:t>
                      </a:r>
                      <a:endParaRPr lang="en-GB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1" marR="8061" marT="806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Presencial</a:t>
                      </a:r>
                      <a:endParaRPr lang="en-GB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1" marR="8061" marT="806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21</a:t>
                      </a:r>
                      <a:endParaRPr lang="en-GB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1" marR="8061" marT="806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1354180"/>
                  </a:ext>
                </a:extLst>
              </a:tr>
              <a:tr h="631137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Máster Universitario en Ingeniería Industrial (Especialidad Técnicas Energéticas): </a:t>
                      </a:r>
                      <a:r>
                        <a:rPr lang="es-E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MII</a:t>
                      </a:r>
                      <a:r>
                        <a:rPr lang="es-ES" sz="1400" u="none" strike="noStrike" baseline="0" dirty="0">
                          <a:solidFill>
                            <a:srgbClr val="0000FF"/>
                          </a:solidFill>
                          <a:effectLst/>
                        </a:rPr>
                        <a:t>*</a:t>
                      </a:r>
                      <a:endParaRPr lang="es-E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1" marR="8061" marT="806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6  (</a:t>
                      </a:r>
                      <a:r>
                        <a:rPr lang="en-GB" sz="14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obligatorios</a:t>
                      </a:r>
                      <a:r>
                        <a:rPr lang="en-GB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) </a:t>
                      </a:r>
                    </a:p>
                    <a:p>
                      <a:pPr algn="ctr" fontAlgn="ctr"/>
                      <a:r>
                        <a:rPr lang="en-GB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+ 18 (</a:t>
                      </a:r>
                      <a:r>
                        <a:rPr lang="en-GB" sz="14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optativos</a:t>
                      </a:r>
                      <a:r>
                        <a:rPr lang="en-GB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) </a:t>
                      </a:r>
                    </a:p>
                    <a:p>
                      <a:pPr algn="ctr" fontAlgn="ctr"/>
                      <a:r>
                        <a:rPr lang="en-GB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+ 12 INGENIA</a:t>
                      </a:r>
                      <a:endParaRPr lang="en-GB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1" marR="8061" marT="806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UPM</a:t>
                      </a:r>
                      <a:endParaRPr lang="en-GB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1" marR="8061" marT="806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Presencial</a:t>
                      </a:r>
                      <a:endParaRPr lang="en-GB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1" marR="8061" marT="806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19</a:t>
                      </a:r>
                      <a:endParaRPr lang="en-GB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1" marR="8061" marT="806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0688415"/>
                  </a:ext>
                </a:extLst>
              </a:tr>
              <a:tr h="631137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“Doble Título de Máster Universitario en Ingeniería Industrial y Ciencia y Tecnología Nuclear: </a:t>
                      </a:r>
                      <a:r>
                        <a:rPr lang="es-E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MUCTN+MII</a:t>
                      </a:r>
                      <a:endParaRPr lang="es-E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1" marR="8061" marT="806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60</a:t>
                      </a:r>
                      <a:endParaRPr lang="en-GB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1" marR="8061" marT="806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UPM</a:t>
                      </a:r>
                      <a:endParaRPr lang="en-GB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1" marR="8061" marT="806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Presencial</a:t>
                      </a:r>
                      <a:endParaRPr lang="en-GB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1" marR="8061" marT="806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</a:p>
                    <a:p>
                      <a:pPr algn="ctr" fontAlgn="ctr"/>
                      <a:r>
                        <a:rPr lang="en-GB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GB" sz="14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máx</a:t>
                      </a:r>
                      <a:r>
                        <a:rPr lang="en-GB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. 10)</a:t>
                      </a:r>
                    </a:p>
                  </a:txBody>
                  <a:tcPr marL="8061" marR="8061" marT="806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1915372"/>
                  </a:ext>
                </a:extLst>
              </a:tr>
              <a:tr h="470962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Máster Universitario de Ingeniería de la Energía (Especialidad Nuclear) - </a:t>
                      </a:r>
                      <a:r>
                        <a:rPr lang="es-E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MUIEN</a:t>
                      </a:r>
                      <a:endParaRPr lang="es-E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1" marR="8061" marT="806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30 (</a:t>
                      </a:r>
                      <a:r>
                        <a:rPr lang="en-GB" sz="14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obligatorios</a:t>
                      </a:r>
                      <a:r>
                        <a:rPr lang="en-GB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) </a:t>
                      </a:r>
                    </a:p>
                    <a:p>
                      <a:pPr algn="ctr" fontAlgn="ctr"/>
                      <a:r>
                        <a:rPr lang="en-GB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+ 30 (</a:t>
                      </a:r>
                      <a:r>
                        <a:rPr lang="en-GB" sz="14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optativos</a:t>
                      </a:r>
                      <a:r>
                        <a:rPr lang="en-GB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en-GB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1" marR="8061" marT="806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UPM</a:t>
                      </a:r>
                      <a:endParaRPr lang="en-GB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1" marR="8061" marT="806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Presencial</a:t>
                      </a:r>
                      <a:endParaRPr lang="en-GB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1" marR="8061" marT="806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5 </a:t>
                      </a:r>
                    </a:p>
                    <a:p>
                      <a:pPr algn="ctr" fontAlgn="ctr"/>
                      <a:r>
                        <a:rPr lang="en-GB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+ 40 </a:t>
                      </a:r>
                      <a:r>
                        <a:rPr lang="en-GB" sz="14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otros</a:t>
                      </a:r>
                      <a:endParaRPr lang="en-GB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1" marR="8061" marT="806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8415903"/>
                  </a:ext>
                </a:extLst>
              </a:tr>
              <a:tr h="215612">
                <a:tc gridSpan="5">
                  <a:txBody>
                    <a:bodyPr/>
                    <a:lstStyle/>
                    <a:p>
                      <a:pPr algn="l" fontAlgn="ctr"/>
                      <a:endParaRPr lang="en-GB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1" marR="8061" marT="806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GB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1" marR="8061" marT="806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GB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1" marR="8061" marT="806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GB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1" marR="8061" marT="806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GB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1" marR="8061" marT="806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4037414"/>
                  </a:ext>
                </a:extLst>
              </a:tr>
              <a:tr h="42337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Grado en Tecnologías Industriales (</a:t>
                      </a:r>
                      <a:r>
                        <a:rPr lang="es-E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GITI</a:t>
                      </a:r>
                      <a:r>
                        <a:rPr lang="es-ES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r>
                        <a:rPr lang="es-ES" sz="1400" u="none" strike="noStrike" baseline="0" dirty="0">
                          <a:solidFill>
                            <a:srgbClr val="0000FF"/>
                          </a:solidFill>
                          <a:effectLst/>
                        </a:rPr>
                        <a:t>*</a:t>
                      </a:r>
                      <a:r>
                        <a:rPr lang="es-ES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– Especialidad Técnicas Energéticas</a:t>
                      </a:r>
                      <a:endParaRPr lang="es-ES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1" marR="8061" marT="806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16.5</a:t>
                      </a:r>
                      <a:endParaRPr lang="en-GB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1" marR="8061" marT="806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UPM</a:t>
                      </a:r>
                      <a:endParaRPr lang="en-GB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1" marR="8061" marT="806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Presencial</a:t>
                      </a:r>
                      <a:endParaRPr lang="en-GB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1" marR="8061" marT="806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solidFill>
                            <a:schemeClr val="bg1"/>
                          </a:solidFill>
                          <a:effectLst/>
                        </a:rPr>
                        <a:t>56</a:t>
                      </a:r>
                      <a:endParaRPr lang="en-GB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1" marR="8061" marT="806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6113430"/>
                  </a:ext>
                </a:extLst>
              </a:tr>
              <a:tr h="42337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Grado en Ingeniería de la Energía(</a:t>
                      </a:r>
                      <a:r>
                        <a:rPr lang="es-E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GIEN</a:t>
                      </a:r>
                      <a:r>
                        <a:rPr lang="es-ES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) –Especialidad Nuclear</a:t>
                      </a:r>
                      <a:endParaRPr lang="es-ES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1" marR="8061" marT="806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25.5</a:t>
                      </a:r>
                      <a:endParaRPr lang="en-GB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1" marR="8061" marT="806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UPM</a:t>
                      </a:r>
                      <a:endParaRPr lang="en-GB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1" marR="8061" marT="806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Presencial</a:t>
                      </a:r>
                      <a:endParaRPr lang="en-GB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1" marR="8061" marT="806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88</a:t>
                      </a:r>
                      <a:endParaRPr lang="en-GB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1" marR="8061" marT="806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3492436"/>
                  </a:ext>
                </a:extLst>
              </a:tr>
              <a:tr h="215612">
                <a:tc gridSpan="5">
                  <a:txBody>
                    <a:bodyPr/>
                    <a:lstStyle/>
                    <a:p>
                      <a:pPr algn="l" fontAlgn="ctr"/>
                      <a:endParaRPr lang="es-ES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1" marR="8061" marT="806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GB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1" marR="8061" marT="806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GB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1" marR="8061" marT="806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GB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1" marR="8061" marT="806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GB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1" marR="8061" marT="806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8305447"/>
                  </a:ext>
                </a:extLst>
              </a:tr>
              <a:tr h="42337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Programa de </a:t>
                      </a:r>
                      <a:r>
                        <a:rPr lang="es-ES" sz="14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DOCTORADO</a:t>
                      </a:r>
                      <a:r>
                        <a:rPr lang="es-ES" sz="14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“Energía Sostenible, Nuclear y Renovable” </a:t>
                      </a:r>
                      <a:endParaRPr lang="en-GB" sz="140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61" marR="8061" marT="806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endParaRPr lang="en-GB" sz="140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61" marR="8061" marT="806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4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UPM</a:t>
                      </a:r>
                      <a:endParaRPr lang="en-GB" sz="140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61" marR="8061" marT="806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4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Presencial</a:t>
                      </a:r>
                      <a:endParaRPr lang="en-GB" sz="140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61" marR="8061" marT="806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endParaRPr lang="en-GB" sz="140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61" marR="8061" marT="806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517386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15EDFC7-7BEF-199B-BA0C-8D30719CD1F4}"/>
              </a:ext>
            </a:extLst>
          </p:cNvPr>
          <p:cNvSpPr txBox="1"/>
          <p:nvPr/>
        </p:nvSpPr>
        <p:spPr>
          <a:xfrm>
            <a:off x="3478232" y="11220"/>
            <a:ext cx="565212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b="1" dirty="0">
                <a:solidFill>
                  <a:schemeClr val="tx1"/>
                </a:solidFill>
              </a:rPr>
              <a:t>Estudios Nucleares en la UPM</a:t>
            </a:r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6C3FAA-311B-45F7-BDA7-8BD36DCE1C1A}"/>
              </a:ext>
            </a:extLst>
          </p:cNvPr>
          <p:cNvSpPr txBox="1"/>
          <p:nvPr/>
        </p:nvSpPr>
        <p:spPr>
          <a:xfrm>
            <a:off x="6084168" y="6462604"/>
            <a:ext cx="4701652" cy="3351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s-ES" sz="1400" u="none" strike="noStrike" dirty="0">
                <a:solidFill>
                  <a:schemeClr val="tx1"/>
                </a:solidFill>
                <a:effectLst/>
              </a:rPr>
              <a:t>*Acreditaciones ABET, EURACE 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6993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18">
            <a:extLst>
              <a:ext uri="{FF2B5EF4-FFF2-40B4-BE49-F238E27FC236}">
                <a16:creationId xmlns:a16="http://schemas.microsoft.com/office/drawing/2014/main" id="{CF0815EE-4488-C20D-2E4F-EF9E98771B1D}"/>
              </a:ext>
            </a:extLst>
          </p:cNvPr>
          <p:cNvSpPr>
            <a:spLocks/>
          </p:cNvSpPr>
          <p:nvPr/>
        </p:nvSpPr>
        <p:spPr bwMode="auto">
          <a:xfrm>
            <a:off x="4455206" y="2546165"/>
            <a:ext cx="684000" cy="684000"/>
          </a:xfrm>
          <a:prstGeom prst="ellipse">
            <a:avLst/>
          </a:prstGeom>
          <a:solidFill>
            <a:srgbClr val="FFFF00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t" anchorCtr="0" compatLnSpc="1">
            <a:prstTxWarp prst="textNoShape">
              <a:avLst/>
            </a:prstTxWarp>
          </a:bodyPr>
          <a:lstStyle/>
          <a:p>
            <a:pPr marL="1257300" marR="0" indent="-228600" algn="just" defTabSz="969963" rtl="0" eaLnBrk="0" fontAlgn="base" latinLnBrk="0" hangingPunct="0">
              <a:lnSpc>
                <a:spcPct val="125000"/>
              </a:lnSpc>
              <a:spcBef>
                <a:spcPct val="10000"/>
              </a:spcBef>
              <a:spcAft>
                <a:spcPct val="10000"/>
              </a:spcAft>
              <a:buClrTx/>
              <a:buSzPct val="65000"/>
              <a:buFontTx/>
              <a:buBlip>
                <a:blip r:embed="rId3"/>
              </a:buBlip>
              <a:tabLst/>
            </a:pPr>
            <a:endParaRPr kumimoji="0" lang="en-GB" sz="1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S Mincho" pitchFamily="49" charset="-128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C88BCD3-3D6F-1739-388E-FE874E87B2DA}"/>
              </a:ext>
            </a:extLst>
          </p:cNvPr>
          <p:cNvSpPr>
            <a:spLocks/>
          </p:cNvSpPr>
          <p:nvPr/>
        </p:nvSpPr>
        <p:spPr bwMode="auto">
          <a:xfrm>
            <a:off x="4196360" y="3058430"/>
            <a:ext cx="756000" cy="756000"/>
          </a:xfrm>
          <a:prstGeom prst="ellipse">
            <a:avLst/>
          </a:prstGeom>
          <a:solidFill>
            <a:srgbClr val="00B0F0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t" anchorCtr="0" compatLnSpc="1">
            <a:prstTxWarp prst="textNoShape">
              <a:avLst/>
            </a:prstTxWarp>
          </a:bodyPr>
          <a:lstStyle/>
          <a:p>
            <a:pPr marL="1257300" marR="0" indent="-228600" algn="just" defTabSz="969963" rtl="0" eaLnBrk="0" fontAlgn="base" latinLnBrk="0" hangingPunct="0">
              <a:lnSpc>
                <a:spcPct val="125000"/>
              </a:lnSpc>
              <a:spcBef>
                <a:spcPct val="10000"/>
              </a:spcBef>
              <a:spcAft>
                <a:spcPct val="10000"/>
              </a:spcAft>
              <a:buClrTx/>
              <a:buSzPct val="65000"/>
              <a:buFontTx/>
              <a:buBlip>
                <a:blip r:embed="rId3"/>
              </a:buBlip>
              <a:tabLst/>
            </a:pPr>
            <a:endParaRPr kumimoji="0" lang="en-GB" sz="1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S Mincho" pitchFamily="49" charset="-128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95FC1D1-D0B7-218C-D750-2112C7DCB361}"/>
              </a:ext>
            </a:extLst>
          </p:cNvPr>
          <p:cNvSpPr>
            <a:spLocks/>
          </p:cNvSpPr>
          <p:nvPr/>
        </p:nvSpPr>
        <p:spPr bwMode="auto">
          <a:xfrm>
            <a:off x="778112" y="4352808"/>
            <a:ext cx="1620000" cy="1620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accent6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t" anchorCtr="0" compatLnSpc="1">
            <a:prstTxWarp prst="textNoShape">
              <a:avLst/>
            </a:prstTxWarp>
          </a:bodyPr>
          <a:lstStyle/>
          <a:p>
            <a:pPr marL="1257300" marR="0" indent="-228600" algn="just" defTabSz="969963" rtl="0" eaLnBrk="0" fontAlgn="base" latinLnBrk="0" hangingPunct="0">
              <a:lnSpc>
                <a:spcPct val="125000"/>
              </a:lnSpc>
              <a:spcBef>
                <a:spcPct val="10000"/>
              </a:spcBef>
              <a:spcAft>
                <a:spcPct val="10000"/>
              </a:spcAft>
              <a:buClrTx/>
              <a:buSzPct val="65000"/>
              <a:buFontTx/>
              <a:buBlip>
                <a:blip r:embed="rId3"/>
              </a:buBlip>
              <a:tabLst/>
            </a:pPr>
            <a:endParaRPr kumimoji="0" lang="en-GB" sz="1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S Mincho" pitchFamily="49" charset="-128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6664A36-2805-4148-A778-8ADE4BC92B83}"/>
              </a:ext>
            </a:extLst>
          </p:cNvPr>
          <p:cNvSpPr>
            <a:spLocks/>
          </p:cNvSpPr>
          <p:nvPr/>
        </p:nvSpPr>
        <p:spPr bwMode="auto">
          <a:xfrm>
            <a:off x="6749589" y="511259"/>
            <a:ext cx="2016000" cy="2016000"/>
          </a:xfrm>
          <a:prstGeom prst="ellipse">
            <a:avLst/>
          </a:prstGeom>
          <a:solidFill>
            <a:srgbClr val="FFC000"/>
          </a:solidFill>
          <a:ln w="12700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t" anchorCtr="0" compatLnSpc="1">
            <a:prstTxWarp prst="textNoShape">
              <a:avLst/>
            </a:prstTxWarp>
          </a:bodyPr>
          <a:lstStyle/>
          <a:p>
            <a:pPr marL="1257300" marR="0" indent="-228600" algn="just" defTabSz="969963" rtl="0" eaLnBrk="0" fontAlgn="base" latinLnBrk="0" hangingPunct="0">
              <a:lnSpc>
                <a:spcPct val="125000"/>
              </a:lnSpc>
              <a:spcBef>
                <a:spcPct val="10000"/>
              </a:spcBef>
              <a:spcAft>
                <a:spcPct val="10000"/>
              </a:spcAft>
              <a:buClrTx/>
              <a:buSzPct val="65000"/>
              <a:buFontTx/>
              <a:buBlip>
                <a:blip r:embed="rId3"/>
              </a:buBlip>
              <a:tabLst/>
            </a:pPr>
            <a:endParaRPr kumimoji="0" lang="en-GB" sz="1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S Mincho" pitchFamily="49" charset="-128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BD17A65-ECCD-899A-5C65-2C4F8C0795B2}"/>
              </a:ext>
            </a:extLst>
          </p:cNvPr>
          <p:cNvSpPr>
            <a:spLocks/>
          </p:cNvSpPr>
          <p:nvPr/>
        </p:nvSpPr>
        <p:spPr bwMode="auto">
          <a:xfrm>
            <a:off x="15528" y="12350"/>
            <a:ext cx="3168000" cy="3168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t" anchorCtr="0" compatLnSpc="1">
            <a:prstTxWarp prst="textNoShape">
              <a:avLst/>
            </a:prstTxWarp>
          </a:bodyPr>
          <a:lstStyle/>
          <a:p>
            <a:pPr marL="1257300" marR="0" indent="-228600" algn="just" defTabSz="969963" rtl="0" eaLnBrk="0" fontAlgn="base" latinLnBrk="0" hangingPunct="0">
              <a:lnSpc>
                <a:spcPct val="125000"/>
              </a:lnSpc>
              <a:spcBef>
                <a:spcPct val="10000"/>
              </a:spcBef>
              <a:spcAft>
                <a:spcPct val="10000"/>
              </a:spcAft>
              <a:buClrTx/>
              <a:buSzPct val="65000"/>
              <a:buFontTx/>
              <a:buBlip>
                <a:blip r:embed="rId3"/>
              </a:buBlip>
              <a:tabLst/>
            </a:pPr>
            <a:endParaRPr kumimoji="0" lang="en-GB" sz="1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S Mincho" pitchFamily="49" charset="-128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5A355F-7FCC-43B2-B4AF-553A95AABA83}" type="slidenum">
              <a:rPr lang="es-ES" smtClean="0"/>
              <a:pPr>
                <a:defRPr/>
              </a:pPr>
              <a:t>4</a:t>
            </a:fld>
            <a:endParaRPr lang="es-E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7FC130-ABBD-F1D8-30FA-029B4577FDDA}"/>
              </a:ext>
            </a:extLst>
          </p:cNvPr>
          <p:cNvSpPr txBox="1"/>
          <p:nvPr/>
        </p:nvSpPr>
        <p:spPr>
          <a:xfrm>
            <a:off x="1015352" y="1230237"/>
            <a:ext cx="1061509" cy="5780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s-ES" sz="2800" b="1" dirty="0"/>
              <a:t>GIEN</a:t>
            </a:r>
            <a:endParaRPr lang="en-GB" sz="28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801A60-F640-5822-7435-1C8F2A6810DE}"/>
              </a:ext>
            </a:extLst>
          </p:cNvPr>
          <p:cNvSpPr txBox="1"/>
          <p:nvPr/>
        </p:nvSpPr>
        <p:spPr>
          <a:xfrm>
            <a:off x="6802068" y="1012675"/>
            <a:ext cx="1937518" cy="976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es-ES" sz="2800" b="1" dirty="0"/>
              <a:t>GITI</a:t>
            </a:r>
          </a:p>
          <a:p>
            <a:pPr algn="ctr">
              <a:buNone/>
            </a:pPr>
            <a:r>
              <a:rPr lang="es-ES" sz="1600" b="1" dirty="0"/>
              <a:t>(</a:t>
            </a:r>
            <a:r>
              <a:rPr lang="es-ES" sz="1600" b="1" dirty="0" err="1"/>
              <a:t>Tec</a:t>
            </a:r>
            <a:r>
              <a:rPr lang="es-ES" sz="1600" b="1" dirty="0"/>
              <a:t>. Energéticas)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68CC04-D02C-7FF7-DB0C-2C4506F88C77}"/>
              </a:ext>
            </a:extLst>
          </p:cNvPr>
          <p:cNvSpPr txBox="1"/>
          <p:nvPr/>
        </p:nvSpPr>
        <p:spPr>
          <a:xfrm>
            <a:off x="2933684" y="4162782"/>
            <a:ext cx="10807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Otras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titulaciones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8A7498-4F45-D2E2-2BF0-91576CD0EBC2}"/>
              </a:ext>
            </a:extLst>
          </p:cNvPr>
          <p:cNvSpPr txBox="1"/>
          <p:nvPr/>
        </p:nvSpPr>
        <p:spPr>
          <a:xfrm>
            <a:off x="4177997" y="3261422"/>
            <a:ext cx="832279" cy="3351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s-ES" b="1" dirty="0"/>
              <a:t>MUCTN</a:t>
            </a:r>
            <a:endParaRPr lang="en-GB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F9DAF1-EC50-F7C0-F23F-4963CE5544AE}"/>
              </a:ext>
            </a:extLst>
          </p:cNvPr>
          <p:cNvSpPr txBox="1"/>
          <p:nvPr/>
        </p:nvSpPr>
        <p:spPr>
          <a:xfrm>
            <a:off x="965988" y="4817041"/>
            <a:ext cx="1244251" cy="772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es-ES" sz="2000" b="1" dirty="0"/>
              <a:t>MUIEN</a:t>
            </a:r>
          </a:p>
          <a:p>
            <a:pPr algn="ctr">
              <a:buNone/>
            </a:pPr>
            <a:r>
              <a:rPr lang="es-ES" b="1" dirty="0"/>
              <a:t>(</a:t>
            </a:r>
            <a:r>
              <a:rPr lang="es-ES" b="1" dirty="0" err="1"/>
              <a:t>NUC+otros</a:t>
            </a:r>
            <a:r>
              <a:rPr lang="es-ES" b="1" dirty="0"/>
              <a:t>)</a:t>
            </a:r>
            <a:endParaRPr lang="en-GB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2D52D01-3DAD-47C0-833C-BA7449BBDABC}"/>
              </a:ext>
            </a:extLst>
          </p:cNvPr>
          <p:cNvSpPr txBox="1"/>
          <p:nvPr/>
        </p:nvSpPr>
        <p:spPr>
          <a:xfrm>
            <a:off x="4535277" y="2585945"/>
            <a:ext cx="505267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 dirty="0"/>
              <a:t>MII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100" b="1" dirty="0"/>
              <a:t>(TE)</a:t>
            </a:r>
            <a:endParaRPr lang="en-GB" sz="10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657AFF-3EB7-B773-67C3-689BFD4DA521}"/>
              </a:ext>
            </a:extLst>
          </p:cNvPr>
          <p:cNvSpPr txBox="1"/>
          <p:nvPr/>
        </p:nvSpPr>
        <p:spPr>
          <a:xfrm>
            <a:off x="3474056" y="5641892"/>
            <a:ext cx="2197268" cy="5086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s-ES" sz="2400" b="1" dirty="0"/>
              <a:t>DOCTORADO</a:t>
            </a:r>
            <a:endParaRPr lang="en-GB" sz="24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7439AB7-267E-BD34-22BB-A73A8B86D8BA}"/>
              </a:ext>
            </a:extLst>
          </p:cNvPr>
          <p:cNvSpPr txBox="1"/>
          <p:nvPr/>
        </p:nvSpPr>
        <p:spPr>
          <a:xfrm>
            <a:off x="5050018" y="3791442"/>
            <a:ext cx="944489" cy="3351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s-ES" b="1" dirty="0"/>
              <a:t>SARENA</a:t>
            </a:r>
            <a:endParaRPr lang="en-GB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5D9FCB-F1FB-8F1B-C836-DBA2B0D6C480}"/>
              </a:ext>
            </a:extLst>
          </p:cNvPr>
          <p:cNvSpPr txBox="1"/>
          <p:nvPr/>
        </p:nvSpPr>
        <p:spPr>
          <a:xfrm>
            <a:off x="5263931" y="3014046"/>
            <a:ext cx="1328539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s-ES" sz="1100" b="1" dirty="0"/>
              <a:t>Doble Título MII+MUCTN</a:t>
            </a:r>
            <a:endParaRPr lang="en-GB" sz="1100" b="1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9D00AD4-2AAE-F3FB-559E-D2CB3C3D31B0}"/>
              </a:ext>
            </a:extLst>
          </p:cNvPr>
          <p:cNvSpPr>
            <a:spLocks/>
          </p:cNvSpPr>
          <p:nvPr/>
        </p:nvSpPr>
        <p:spPr bwMode="auto">
          <a:xfrm>
            <a:off x="4811248" y="3655972"/>
            <a:ext cx="324000" cy="324000"/>
          </a:xfrm>
          <a:prstGeom prst="ellipse">
            <a:avLst/>
          </a:prstGeom>
          <a:solidFill>
            <a:srgbClr val="FF00FF"/>
          </a:solidFill>
          <a:ln w="1270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t" anchorCtr="0" compatLnSpc="1">
            <a:prstTxWarp prst="textNoShape">
              <a:avLst/>
            </a:prstTxWarp>
          </a:bodyPr>
          <a:lstStyle/>
          <a:p>
            <a:pPr marL="1257300" marR="0" indent="-228600" algn="just" defTabSz="969963" rtl="0" eaLnBrk="0" fontAlgn="base" latinLnBrk="0" hangingPunct="0">
              <a:lnSpc>
                <a:spcPct val="125000"/>
              </a:lnSpc>
              <a:spcBef>
                <a:spcPct val="10000"/>
              </a:spcBef>
              <a:spcAft>
                <a:spcPct val="10000"/>
              </a:spcAft>
              <a:buClrTx/>
              <a:buSzPct val="65000"/>
              <a:buFontTx/>
              <a:buBlip>
                <a:blip r:embed="rId3"/>
              </a:buBlip>
              <a:tabLst/>
            </a:pPr>
            <a:endParaRPr kumimoji="0" lang="en-GB" sz="1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S Mincho" pitchFamily="49" charset="-128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E42C4FA3-91B3-DB9D-C65E-36B8BA6B5B23}"/>
              </a:ext>
            </a:extLst>
          </p:cNvPr>
          <p:cNvSpPr/>
          <p:nvPr/>
        </p:nvSpPr>
        <p:spPr bwMode="auto">
          <a:xfrm>
            <a:off x="4495800" y="3059657"/>
            <a:ext cx="392907" cy="169317"/>
          </a:xfrm>
          <a:custGeom>
            <a:avLst/>
            <a:gdLst>
              <a:gd name="connsiteX0" fmla="*/ 0 w 376238"/>
              <a:gd name="connsiteY0" fmla="*/ 4762 h 157162"/>
              <a:gd name="connsiteX1" fmla="*/ 195263 w 376238"/>
              <a:gd name="connsiteY1" fmla="*/ 0 h 157162"/>
              <a:gd name="connsiteX2" fmla="*/ 257175 w 376238"/>
              <a:gd name="connsiteY2" fmla="*/ 28575 h 157162"/>
              <a:gd name="connsiteX3" fmla="*/ 328613 w 376238"/>
              <a:gd name="connsiteY3" fmla="*/ 90487 h 157162"/>
              <a:gd name="connsiteX4" fmla="*/ 376238 w 376238"/>
              <a:gd name="connsiteY4" fmla="*/ 138112 h 157162"/>
              <a:gd name="connsiteX5" fmla="*/ 242888 w 376238"/>
              <a:gd name="connsiteY5" fmla="*/ 157162 h 157162"/>
              <a:gd name="connsiteX6" fmla="*/ 138113 w 376238"/>
              <a:gd name="connsiteY6" fmla="*/ 119062 h 157162"/>
              <a:gd name="connsiteX7" fmla="*/ 66675 w 376238"/>
              <a:gd name="connsiteY7" fmla="*/ 61912 h 157162"/>
              <a:gd name="connsiteX8" fmla="*/ 0 w 376238"/>
              <a:gd name="connsiteY8" fmla="*/ 4762 h 157162"/>
              <a:gd name="connsiteX0" fmla="*/ 0 w 376238"/>
              <a:gd name="connsiteY0" fmla="*/ 14287 h 166687"/>
              <a:gd name="connsiteX1" fmla="*/ 92869 w 376238"/>
              <a:gd name="connsiteY1" fmla="*/ 0 h 166687"/>
              <a:gd name="connsiteX2" fmla="*/ 257175 w 376238"/>
              <a:gd name="connsiteY2" fmla="*/ 38100 h 166687"/>
              <a:gd name="connsiteX3" fmla="*/ 328613 w 376238"/>
              <a:gd name="connsiteY3" fmla="*/ 100012 h 166687"/>
              <a:gd name="connsiteX4" fmla="*/ 376238 w 376238"/>
              <a:gd name="connsiteY4" fmla="*/ 147637 h 166687"/>
              <a:gd name="connsiteX5" fmla="*/ 242888 w 376238"/>
              <a:gd name="connsiteY5" fmla="*/ 166687 h 166687"/>
              <a:gd name="connsiteX6" fmla="*/ 138113 w 376238"/>
              <a:gd name="connsiteY6" fmla="*/ 128587 h 166687"/>
              <a:gd name="connsiteX7" fmla="*/ 66675 w 376238"/>
              <a:gd name="connsiteY7" fmla="*/ 71437 h 166687"/>
              <a:gd name="connsiteX8" fmla="*/ 0 w 376238"/>
              <a:gd name="connsiteY8" fmla="*/ 14287 h 166687"/>
              <a:gd name="connsiteX0" fmla="*/ 0 w 376238"/>
              <a:gd name="connsiteY0" fmla="*/ 14287 h 166687"/>
              <a:gd name="connsiteX1" fmla="*/ 92869 w 376238"/>
              <a:gd name="connsiteY1" fmla="*/ 0 h 166687"/>
              <a:gd name="connsiteX2" fmla="*/ 257175 w 376238"/>
              <a:gd name="connsiteY2" fmla="*/ 38100 h 166687"/>
              <a:gd name="connsiteX3" fmla="*/ 328613 w 376238"/>
              <a:gd name="connsiteY3" fmla="*/ 100012 h 166687"/>
              <a:gd name="connsiteX4" fmla="*/ 376238 w 376238"/>
              <a:gd name="connsiteY4" fmla="*/ 147637 h 166687"/>
              <a:gd name="connsiteX5" fmla="*/ 242888 w 376238"/>
              <a:gd name="connsiteY5" fmla="*/ 166687 h 166687"/>
              <a:gd name="connsiteX6" fmla="*/ 138113 w 376238"/>
              <a:gd name="connsiteY6" fmla="*/ 128587 h 166687"/>
              <a:gd name="connsiteX7" fmla="*/ 66675 w 376238"/>
              <a:gd name="connsiteY7" fmla="*/ 71437 h 166687"/>
              <a:gd name="connsiteX8" fmla="*/ 0 w 376238"/>
              <a:gd name="connsiteY8" fmla="*/ 14287 h 166687"/>
              <a:gd name="connsiteX0" fmla="*/ 0 w 376238"/>
              <a:gd name="connsiteY0" fmla="*/ 16917 h 169317"/>
              <a:gd name="connsiteX1" fmla="*/ 92869 w 376238"/>
              <a:gd name="connsiteY1" fmla="*/ 2630 h 169317"/>
              <a:gd name="connsiteX2" fmla="*/ 257175 w 376238"/>
              <a:gd name="connsiteY2" fmla="*/ 40730 h 169317"/>
              <a:gd name="connsiteX3" fmla="*/ 328613 w 376238"/>
              <a:gd name="connsiteY3" fmla="*/ 102642 h 169317"/>
              <a:gd name="connsiteX4" fmla="*/ 376238 w 376238"/>
              <a:gd name="connsiteY4" fmla="*/ 150267 h 169317"/>
              <a:gd name="connsiteX5" fmla="*/ 242888 w 376238"/>
              <a:gd name="connsiteY5" fmla="*/ 169317 h 169317"/>
              <a:gd name="connsiteX6" fmla="*/ 138113 w 376238"/>
              <a:gd name="connsiteY6" fmla="*/ 131217 h 169317"/>
              <a:gd name="connsiteX7" fmla="*/ 66675 w 376238"/>
              <a:gd name="connsiteY7" fmla="*/ 74067 h 169317"/>
              <a:gd name="connsiteX8" fmla="*/ 0 w 376238"/>
              <a:gd name="connsiteY8" fmla="*/ 16917 h 169317"/>
              <a:gd name="connsiteX0" fmla="*/ 0 w 376238"/>
              <a:gd name="connsiteY0" fmla="*/ 16917 h 169317"/>
              <a:gd name="connsiteX1" fmla="*/ 92869 w 376238"/>
              <a:gd name="connsiteY1" fmla="*/ 2630 h 169317"/>
              <a:gd name="connsiteX2" fmla="*/ 257175 w 376238"/>
              <a:gd name="connsiteY2" fmla="*/ 40730 h 169317"/>
              <a:gd name="connsiteX3" fmla="*/ 338138 w 376238"/>
              <a:gd name="connsiteY3" fmla="*/ 95498 h 169317"/>
              <a:gd name="connsiteX4" fmla="*/ 376238 w 376238"/>
              <a:gd name="connsiteY4" fmla="*/ 150267 h 169317"/>
              <a:gd name="connsiteX5" fmla="*/ 242888 w 376238"/>
              <a:gd name="connsiteY5" fmla="*/ 169317 h 169317"/>
              <a:gd name="connsiteX6" fmla="*/ 138113 w 376238"/>
              <a:gd name="connsiteY6" fmla="*/ 131217 h 169317"/>
              <a:gd name="connsiteX7" fmla="*/ 66675 w 376238"/>
              <a:gd name="connsiteY7" fmla="*/ 74067 h 169317"/>
              <a:gd name="connsiteX8" fmla="*/ 0 w 376238"/>
              <a:gd name="connsiteY8" fmla="*/ 16917 h 169317"/>
              <a:gd name="connsiteX0" fmla="*/ 0 w 392907"/>
              <a:gd name="connsiteY0" fmla="*/ 16917 h 169317"/>
              <a:gd name="connsiteX1" fmla="*/ 92869 w 392907"/>
              <a:gd name="connsiteY1" fmla="*/ 2630 h 169317"/>
              <a:gd name="connsiteX2" fmla="*/ 257175 w 392907"/>
              <a:gd name="connsiteY2" fmla="*/ 40730 h 169317"/>
              <a:gd name="connsiteX3" fmla="*/ 338138 w 392907"/>
              <a:gd name="connsiteY3" fmla="*/ 95498 h 169317"/>
              <a:gd name="connsiteX4" fmla="*/ 392907 w 392907"/>
              <a:gd name="connsiteY4" fmla="*/ 155029 h 169317"/>
              <a:gd name="connsiteX5" fmla="*/ 242888 w 392907"/>
              <a:gd name="connsiteY5" fmla="*/ 169317 h 169317"/>
              <a:gd name="connsiteX6" fmla="*/ 138113 w 392907"/>
              <a:gd name="connsiteY6" fmla="*/ 131217 h 169317"/>
              <a:gd name="connsiteX7" fmla="*/ 66675 w 392907"/>
              <a:gd name="connsiteY7" fmla="*/ 74067 h 169317"/>
              <a:gd name="connsiteX8" fmla="*/ 0 w 392907"/>
              <a:gd name="connsiteY8" fmla="*/ 16917 h 169317"/>
              <a:gd name="connsiteX0" fmla="*/ 0 w 392907"/>
              <a:gd name="connsiteY0" fmla="*/ 16917 h 169317"/>
              <a:gd name="connsiteX1" fmla="*/ 92869 w 392907"/>
              <a:gd name="connsiteY1" fmla="*/ 2630 h 169317"/>
              <a:gd name="connsiteX2" fmla="*/ 257175 w 392907"/>
              <a:gd name="connsiteY2" fmla="*/ 40730 h 169317"/>
              <a:gd name="connsiteX3" fmla="*/ 338138 w 392907"/>
              <a:gd name="connsiteY3" fmla="*/ 95498 h 169317"/>
              <a:gd name="connsiteX4" fmla="*/ 392907 w 392907"/>
              <a:gd name="connsiteY4" fmla="*/ 155029 h 169317"/>
              <a:gd name="connsiteX5" fmla="*/ 242888 w 392907"/>
              <a:gd name="connsiteY5" fmla="*/ 169317 h 169317"/>
              <a:gd name="connsiteX6" fmla="*/ 138113 w 392907"/>
              <a:gd name="connsiteY6" fmla="*/ 131217 h 169317"/>
              <a:gd name="connsiteX7" fmla="*/ 66675 w 392907"/>
              <a:gd name="connsiteY7" fmla="*/ 74067 h 169317"/>
              <a:gd name="connsiteX8" fmla="*/ 0 w 392907"/>
              <a:gd name="connsiteY8" fmla="*/ 16917 h 169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2907" h="169317">
                <a:moveTo>
                  <a:pt x="0" y="16917"/>
                </a:moveTo>
                <a:cubicBezTo>
                  <a:pt x="30956" y="12155"/>
                  <a:pt x="61913" y="-6895"/>
                  <a:pt x="92869" y="2630"/>
                </a:cubicBezTo>
                <a:cubicBezTo>
                  <a:pt x="157163" y="3424"/>
                  <a:pt x="202406" y="28030"/>
                  <a:pt x="257175" y="40730"/>
                </a:cubicBezTo>
                <a:lnTo>
                  <a:pt x="338138" y="95498"/>
                </a:lnTo>
                <a:lnTo>
                  <a:pt x="392907" y="155029"/>
                </a:lnTo>
                <a:cubicBezTo>
                  <a:pt x="347663" y="166936"/>
                  <a:pt x="292894" y="164554"/>
                  <a:pt x="242888" y="169317"/>
                </a:cubicBezTo>
                <a:lnTo>
                  <a:pt x="138113" y="131217"/>
                </a:lnTo>
                <a:lnTo>
                  <a:pt x="66675" y="74067"/>
                </a:lnTo>
                <a:lnTo>
                  <a:pt x="0" y="16917"/>
                </a:lnTo>
                <a:close/>
              </a:path>
            </a:pathLst>
          </a:custGeom>
          <a:solidFill>
            <a:srgbClr val="00B050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t" anchorCtr="0" compatLnSpc="1">
            <a:prstTxWarp prst="textNoShape">
              <a:avLst/>
            </a:prstTxWarp>
          </a:bodyPr>
          <a:lstStyle/>
          <a:p>
            <a:pPr marL="1257300" marR="0" indent="-228600" algn="just" defTabSz="969963" rtl="0" eaLnBrk="0" fontAlgn="base" latinLnBrk="0" hangingPunct="0">
              <a:lnSpc>
                <a:spcPct val="125000"/>
              </a:lnSpc>
              <a:spcBef>
                <a:spcPct val="10000"/>
              </a:spcBef>
              <a:spcAft>
                <a:spcPct val="10000"/>
              </a:spcAft>
              <a:buClrTx/>
              <a:buSzPct val="65000"/>
              <a:buFontTx/>
              <a:buBlip>
                <a:blip r:embed="rId3"/>
              </a:buBlip>
              <a:tabLst/>
            </a:pPr>
            <a:endParaRPr kumimoji="0" lang="en-GB" sz="1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S Mincho" pitchFamily="49" charset="-128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6661EB7-7A3A-E32B-AD94-2A3A2BCCB6C1}"/>
              </a:ext>
            </a:extLst>
          </p:cNvPr>
          <p:cNvSpPr/>
          <p:nvPr/>
        </p:nvSpPr>
        <p:spPr bwMode="auto">
          <a:xfrm>
            <a:off x="3237328" y="5409942"/>
            <a:ext cx="2684616" cy="1007393"/>
          </a:xfrm>
          <a:prstGeom prst="rect">
            <a:avLst/>
          </a:prstGeom>
          <a:noFill/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t" anchorCtr="0" compatLnSpc="1">
            <a:prstTxWarp prst="textNoShape">
              <a:avLst/>
            </a:prstTxWarp>
          </a:bodyPr>
          <a:lstStyle/>
          <a:p>
            <a:pPr marL="1257300" marR="0" indent="-228600" algn="just" defTabSz="969963" rtl="0" eaLnBrk="0" fontAlgn="base" latinLnBrk="0" hangingPunct="0">
              <a:lnSpc>
                <a:spcPct val="125000"/>
              </a:lnSpc>
              <a:spcBef>
                <a:spcPct val="10000"/>
              </a:spcBef>
              <a:spcAft>
                <a:spcPct val="10000"/>
              </a:spcAft>
              <a:buClrTx/>
              <a:buSzPct val="65000"/>
              <a:buFontTx/>
              <a:buBlip>
                <a:blip r:embed="rId3"/>
              </a:buBlip>
              <a:tabLst/>
            </a:pPr>
            <a:endParaRPr kumimoji="0" lang="en-GB" sz="1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S Mincho" pitchFamily="49" charset="-128"/>
            </a:endParaRPr>
          </a:p>
        </p:txBody>
      </p:sp>
      <p:sp>
        <p:nvSpPr>
          <p:cNvPr id="24" name="Arrow: Striped Right 23">
            <a:extLst>
              <a:ext uri="{FF2B5EF4-FFF2-40B4-BE49-F238E27FC236}">
                <a16:creationId xmlns:a16="http://schemas.microsoft.com/office/drawing/2014/main" id="{E24C17F3-ECF6-9619-8E95-547B3A9C5998}"/>
              </a:ext>
            </a:extLst>
          </p:cNvPr>
          <p:cNvSpPr/>
          <p:nvPr/>
        </p:nvSpPr>
        <p:spPr bwMode="auto">
          <a:xfrm rot="16200000" flipH="1">
            <a:off x="1003599" y="3470835"/>
            <a:ext cx="1085015" cy="622565"/>
          </a:xfrm>
          <a:prstGeom prst="stripedRightArrow">
            <a:avLst/>
          </a:prstGeom>
          <a:noFill/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t" anchorCtr="0" compatLnSpc="1">
            <a:prstTxWarp prst="textNoShape">
              <a:avLst/>
            </a:prstTxWarp>
          </a:bodyPr>
          <a:lstStyle/>
          <a:p>
            <a:pPr marL="1257300" marR="0" indent="-228600" algn="just" defTabSz="969963" rtl="0" eaLnBrk="0" fontAlgn="base" latinLnBrk="0" hangingPunct="0">
              <a:lnSpc>
                <a:spcPct val="125000"/>
              </a:lnSpc>
              <a:spcBef>
                <a:spcPct val="10000"/>
              </a:spcBef>
              <a:spcAft>
                <a:spcPct val="10000"/>
              </a:spcAft>
              <a:buClrTx/>
              <a:buSzPct val="65000"/>
              <a:buFontTx/>
              <a:buBlip>
                <a:blip r:embed="rId3"/>
              </a:buBlip>
              <a:tabLst/>
            </a:pPr>
            <a:endParaRPr kumimoji="0" lang="en-GB" sz="1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S Mincho" pitchFamily="49" charset="-128"/>
            </a:endParaRPr>
          </a:p>
        </p:txBody>
      </p:sp>
      <p:sp>
        <p:nvSpPr>
          <p:cNvPr id="25" name="Arrow: Striped Right 24">
            <a:extLst>
              <a:ext uri="{FF2B5EF4-FFF2-40B4-BE49-F238E27FC236}">
                <a16:creationId xmlns:a16="http://schemas.microsoft.com/office/drawing/2014/main" id="{62EDA0F3-2100-5BA2-6042-34919E743EBD}"/>
              </a:ext>
            </a:extLst>
          </p:cNvPr>
          <p:cNvSpPr/>
          <p:nvPr/>
        </p:nvSpPr>
        <p:spPr bwMode="auto">
          <a:xfrm rot="20135877" flipH="1">
            <a:off x="5045788" y="1968042"/>
            <a:ext cx="1773261" cy="622565"/>
          </a:xfrm>
          <a:prstGeom prst="stripedRightArrow">
            <a:avLst/>
          </a:prstGeom>
          <a:noFill/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t" anchorCtr="0" compatLnSpc="1">
            <a:prstTxWarp prst="textNoShape">
              <a:avLst/>
            </a:prstTxWarp>
          </a:bodyPr>
          <a:lstStyle/>
          <a:p>
            <a:pPr marL="1257300" marR="0" indent="-228600" algn="just" defTabSz="969963" rtl="0" eaLnBrk="0" fontAlgn="base" latinLnBrk="0" hangingPunct="0">
              <a:lnSpc>
                <a:spcPct val="125000"/>
              </a:lnSpc>
              <a:spcBef>
                <a:spcPct val="10000"/>
              </a:spcBef>
              <a:spcAft>
                <a:spcPct val="10000"/>
              </a:spcAft>
              <a:buClrTx/>
              <a:buSzPct val="65000"/>
              <a:buFontTx/>
              <a:buBlip>
                <a:blip r:embed="rId3"/>
              </a:buBlip>
              <a:tabLst/>
            </a:pPr>
            <a:endParaRPr kumimoji="0" lang="en-GB" sz="1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S Mincho" pitchFamily="49" charset="-128"/>
            </a:endParaRPr>
          </a:p>
        </p:txBody>
      </p:sp>
      <p:sp>
        <p:nvSpPr>
          <p:cNvPr id="27" name="Arrow: Left 26">
            <a:extLst>
              <a:ext uri="{FF2B5EF4-FFF2-40B4-BE49-F238E27FC236}">
                <a16:creationId xmlns:a16="http://schemas.microsoft.com/office/drawing/2014/main" id="{5944DC68-C2AA-F491-59A3-A93C882D72D9}"/>
              </a:ext>
            </a:extLst>
          </p:cNvPr>
          <p:cNvSpPr/>
          <p:nvPr/>
        </p:nvSpPr>
        <p:spPr bwMode="auto">
          <a:xfrm>
            <a:off x="5928663" y="3838625"/>
            <a:ext cx="1236867" cy="240789"/>
          </a:xfrm>
          <a:prstGeom prst="leftArrow">
            <a:avLst/>
          </a:prstGeom>
          <a:noFill/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t" anchorCtr="0" compatLnSpc="1">
            <a:prstTxWarp prst="textNoShape">
              <a:avLst/>
            </a:prstTxWarp>
          </a:bodyPr>
          <a:lstStyle/>
          <a:p>
            <a:pPr marL="1257300" marR="0" indent="-228600" algn="just" defTabSz="969963" rtl="0" eaLnBrk="0" fontAlgn="base" latinLnBrk="0" hangingPunct="0">
              <a:lnSpc>
                <a:spcPct val="125000"/>
              </a:lnSpc>
              <a:spcBef>
                <a:spcPct val="10000"/>
              </a:spcBef>
              <a:spcAft>
                <a:spcPct val="10000"/>
              </a:spcAft>
              <a:buClrTx/>
              <a:buSzPct val="65000"/>
              <a:buFontTx/>
              <a:buBlip>
                <a:blip r:embed="rId3"/>
              </a:buBlip>
              <a:tabLst/>
            </a:pPr>
            <a:endParaRPr kumimoji="0" lang="en-GB" sz="1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S Mincho" pitchFamily="49" charset="-128"/>
            </a:endParaRPr>
          </a:p>
        </p:txBody>
      </p:sp>
      <p:sp>
        <p:nvSpPr>
          <p:cNvPr id="28" name="Arrow: Left 27">
            <a:extLst>
              <a:ext uri="{FF2B5EF4-FFF2-40B4-BE49-F238E27FC236}">
                <a16:creationId xmlns:a16="http://schemas.microsoft.com/office/drawing/2014/main" id="{4CDEC894-9726-CDAB-C819-69E2A82600AE}"/>
              </a:ext>
            </a:extLst>
          </p:cNvPr>
          <p:cNvSpPr/>
          <p:nvPr/>
        </p:nvSpPr>
        <p:spPr bwMode="auto">
          <a:xfrm rot="7968002">
            <a:off x="3643465" y="3872780"/>
            <a:ext cx="669690" cy="183068"/>
          </a:xfrm>
          <a:prstGeom prst="leftArrow">
            <a:avLst/>
          </a:prstGeom>
          <a:noFill/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t" anchorCtr="0" compatLnSpc="1">
            <a:prstTxWarp prst="textNoShape">
              <a:avLst/>
            </a:prstTxWarp>
          </a:bodyPr>
          <a:lstStyle/>
          <a:p>
            <a:pPr marL="1257300" marR="0" indent="-228600" algn="just" defTabSz="969963" rtl="0" eaLnBrk="0" fontAlgn="base" latinLnBrk="0" hangingPunct="0">
              <a:lnSpc>
                <a:spcPct val="125000"/>
              </a:lnSpc>
              <a:spcBef>
                <a:spcPct val="10000"/>
              </a:spcBef>
              <a:spcAft>
                <a:spcPct val="10000"/>
              </a:spcAft>
              <a:buClrTx/>
              <a:buSzPct val="65000"/>
              <a:buFontTx/>
              <a:buBlip>
                <a:blip r:embed="rId3"/>
              </a:buBlip>
              <a:tabLst/>
            </a:pPr>
            <a:endParaRPr kumimoji="0" lang="en-GB" sz="1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S Mincho" pitchFamily="49" charset="-128"/>
            </a:endParaRPr>
          </a:p>
        </p:txBody>
      </p:sp>
      <p:sp>
        <p:nvSpPr>
          <p:cNvPr id="29" name="Arrow: Striped Right 28">
            <a:extLst>
              <a:ext uri="{FF2B5EF4-FFF2-40B4-BE49-F238E27FC236}">
                <a16:creationId xmlns:a16="http://schemas.microsoft.com/office/drawing/2014/main" id="{9C57075E-A5C5-9102-8767-F4D51ABEA857}"/>
              </a:ext>
            </a:extLst>
          </p:cNvPr>
          <p:cNvSpPr/>
          <p:nvPr/>
        </p:nvSpPr>
        <p:spPr bwMode="auto">
          <a:xfrm rot="16200000" flipH="1">
            <a:off x="3851928" y="4304180"/>
            <a:ext cx="1464667" cy="622565"/>
          </a:xfrm>
          <a:prstGeom prst="stripedRightArrow">
            <a:avLst/>
          </a:prstGeom>
          <a:noFill/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t" anchorCtr="0" compatLnSpc="1">
            <a:prstTxWarp prst="textNoShape">
              <a:avLst/>
            </a:prstTxWarp>
          </a:bodyPr>
          <a:lstStyle/>
          <a:p>
            <a:pPr marL="1257300" marR="0" indent="-228600" algn="just" defTabSz="969963" rtl="0" eaLnBrk="0" fontAlgn="base" latinLnBrk="0" hangingPunct="0">
              <a:lnSpc>
                <a:spcPct val="125000"/>
              </a:lnSpc>
              <a:spcBef>
                <a:spcPct val="10000"/>
              </a:spcBef>
              <a:spcAft>
                <a:spcPct val="10000"/>
              </a:spcAft>
              <a:buClrTx/>
              <a:buSzPct val="65000"/>
              <a:buFontTx/>
              <a:buBlip>
                <a:blip r:embed="rId3"/>
              </a:buBlip>
              <a:tabLst/>
            </a:pPr>
            <a:endParaRPr kumimoji="0" lang="en-GB" sz="1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S Mincho" pitchFamily="49" charset="-128"/>
            </a:endParaRPr>
          </a:p>
        </p:txBody>
      </p:sp>
      <p:sp>
        <p:nvSpPr>
          <p:cNvPr id="30" name="Arrow: Left 29">
            <a:extLst>
              <a:ext uri="{FF2B5EF4-FFF2-40B4-BE49-F238E27FC236}">
                <a16:creationId xmlns:a16="http://schemas.microsoft.com/office/drawing/2014/main" id="{AADCD1E0-8139-761A-774B-74474F2E9D38}"/>
              </a:ext>
            </a:extLst>
          </p:cNvPr>
          <p:cNvSpPr/>
          <p:nvPr/>
        </p:nvSpPr>
        <p:spPr bwMode="auto">
          <a:xfrm rot="12790388">
            <a:off x="2887345" y="2795675"/>
            <a:ext cx="1403151" cy="282290"/>
          </a:xfrm>
          <a:prstGeom prst="leftArrow">
            <a:avLst/>
          </a:prstGeom>
          <a:noFill/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t" anchorCtr="0" compatLnSpc="1">
            <a:prstTxWarp prst="textNoShape">
              <a:avLst/>
            </a:prstTxWarp>
          </a:bodyPr>
          <a:lstStyle/>
          <a:p>
            <a:pPr marL="1257300" marR="0" indent="-228600" algn="just" defTabSz="969963" rtl="0" eaLnBrk="0" fontAlgn="base" latinLnBrk="0" hangingPunct="0">
              <a:lnSpc>
                <a:spcPct val="125000"/>
              </a:lnSpc>
              <a:spcBef>
                <a:spcPct val="10000"/>
              </a:spcBef>
              <a:spcAft>
                <a:spcPct val="10000"/>
              </a:spcAft>
              <a:buClrTx/>
              <a:buSzPct val="65000"/>
              <a:buFontTx/>
              <a:buBlip>
                <a:blip r:embed="rId3"/>
              </a:buBlip>
              <a:tabLst/>
            </a:pPr>
            <a:endParaRPr kumimoji="0" lang="en-GB" sz="1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S Mincho" pitchFamily="49" charset="-128"/>
            </a:endParaRP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D7E2AFA-15E9-3682-956F-08328257971E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4956238" y="3249127"/>
            <a:ext cx="530514" cy="47452"/>
          </a:xfrm>
          <a:prstGeom prst="straightConnector1">
            <a:avLst/>
          </a:prstGeom>
          <a:ln w="50800">
            <a:solidFill>
              <a:srgbClr val="00B050"/>
            </a:solidFill>
            <a:headEnd type="none" w="med" len="me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75F604E2-D1CB-B97E-3211-DBBBDA82A223}"/>
              </a:ext>
            </a:extLst>
          </p:cNvPr>
          <p:cNvSpPr txBox="1"/>
          <p:nvPr/>
        </p:nvSpPr>
        <p:spPr>
          <a:xfrm>
            <a:off x="7131681" y="3772748"/>
            <a:ext cx="1074333" cy="3351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es-ES" dirty="0"/>
              <a:t>ERASMUS</a:t>
            </a:r>
            <a:endParaRPr lang="en-GB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D09E46D-D1B3-B74F-3FC1-C2E9821F8571}"/>
              </a:ext>
            </a:extLst>
          </p:cNvPr>
          <p:cNvSpPr txBox="1"/>
          <p:nvPr/>
        </p:nvSpPr>
        <p:spPr>
          <a:xfrm>
            <a:off x="2239061" y="29770"/>
            <a:ext cx="565212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b="1" dirty="0">
                <a:solidFill>
                  <a:schemeClr val="tx1"/>
                </a:solidFill>
              </a:rPr>
              <a:t>Flujo de alumnos en los Master de la UPM</a:t>
            </a:r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2" name="Arrow: Left 1">
            <a:extLst>
              <a:ext uri="{FF2B5EF4-FFF2-40B4-BE49-F238E27FC236}">
                <a16:creationId xmlns:a16="http://schemas.microsoft.com/office/drawing/2014/main" id="{8DCCF8E3-814B-610D-B518-8DC8B154B4A0}"/>
              </a:ext>
            </a:extLst>
          </p:cNvPr>
          <p:cNvSpPr/>
          <p:nvPr/>
        </p:nvSpPr>
        <p:spPr bwMode="auto">
          <a:xfrm rot="12307114">
            <a:off x="3140748" y="2327156"/>
            <a:ext cx="1390825" cy="57627"/>
          </a:xfrm>
          <a:prstGeom prst="leftArrow">
            <a:avLst/>
          </a:prstGeom>
          <a:noFill/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t" anchorCtr="0" compatLnSpc="1">
            <a:prstTxWarp prst="textNoShape">
              <a:avLst/>
            </a:prstTxWarp>
          </a:bodyPr>
          <a:lstStyle/>
          <a:p>
            <a:pPr marL="1257300" marR="0" indent="-228600" algn="just" defTabSz="969963" rtl="0" eaLnBrk="0" fontAlgn="base" latinLnBrk="0" hangingPunct="0">
              <a:lnSpc>
                <a:spcPct val="125000"/>
              </a:lnSpc>
              <a:spcBef>
                <a:spcPct val="10000"/>
              </a:spcBef>
              <a:spcAft>
                <a:spcPct val="10000"/>
              </a:spcAft>
              <a:buClrTx/>
              <a:buSzPct val="65000"/>
              <a:buFontTx/>
              <a:buBlip>
                <a:blip r:embed="rId3"/>
              </a:buBlip>
              <a:tabLst/>
            </a:pPr>
            <a:endParaRPr kumimoji="0" lang="en-GB" sz="1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S Mincho" pitchFamily="49" charset="-128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4F60889-BE26-DD1D-E641-3BA6D96C9F5A}"/>
              </a:ext>
            </a:extLst>
          </p:cNvPr>
          <p:cNvSpPr txBox="1"/>
          <p:nvPr/>
        </p:nvSpPr>
        <p:spPr>
          <a:xfrm>
            <a:off x="6588145" y="5589240"/>
            <a:ext cx="2551530" cy="4215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buNone/>
            </a:pPr>
            <a:r>
              <a:rPr lang="es-ES" sz="900" b="1" dirty="0"/>
              <a:t>NOTA:</a:t>
            </a:r>
            <a:r>
              <a:rPr lang="es-ES" sz="900" dirty="0"/>
              <a:t> El tamaño de los círculos es proporcional al número de alumnos</a:t>
            </a:r>
            <a:endParaRPr lang="en-GB" sz="900" dirty="0"/>
          </a:p>
        </p:txBody>
      </p:sp>
      <p:sp>
        <p:nvSpPr>
          <p:cNvPr id="33" name="Arrow: Curved Down 32">
            <a:extLst>
              <a:ext uri="{FF2B5EF4-FFF2-40B4-BE49-F238E27FC236}">
                <a16:creationId xmlns:a16="http://schemas.microsoft.com/office/drawing/2014/main" id="{09E95BFF-8A31-0B6F-85BF-9062F08843A4}"/>
              </a:ext>
            </a:extLst>
          </p:cNvPr>
          <p:cNvSpPr/>
          <p:nvPr/>
        </p:nvSpPr>
        <p:spPr bwMode="auto">
          <a:xfrm rot="9680186">
            <a:off x="4866064" y="3003157"/>
            <a:ext cx="3097841" cy="478056"/>
          </a:xfrm>
          <a:prstGeom prst="curvedDownArrow">
            <a:avLst/>
          </a:prstGeom>
          <a:noFill/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t" anchorCtr="0" compatLnSpc="1">
            <a:prstTxWarp prst="textNoShape">
              <a:avLst/>
            </a:prstTxWarp>
          </a:bodyPr>
          <a:lstStyle/>
          <a:p>
            <a:pPr marL="1257300" marR="0" indent="-228600" algn="just" defTabSz="969963" rtl="0" eaLnBrk="0" fontAlgn="base" latinLnBrk="0" hangingPunct="0">
              <a:lnSpc>
                <a:spcPct val="125000"/>
              </a:lnSpc>
              <a:spcBef>
                <a:spcPct val="10000"/>
              </a:spcBef>
              <a:spcAft>
                <a:spcPct val="10000"/>
              </a:spcAft>
              <a:buClrTx/>
              <a:buSzPct val="65000"/>
              <a:buFontTx/>
              <a:buBlip>
                <a:blip r:embed="rId3"/>
              </a:buBlip>
              <a:tabLst/>
            </a:pPr>
            <a:endParaRPr kumimoji="0" lang="en-GB" sz="1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S Mincho" pitchFamily="49" charset="-128"/>
            </a:endParaRPr>
          </a:p>
        </p:txBody>
      </p:sp>
      <p:sp>
        <p:nvSpPr>
          <p:cNvPr id="38" name="Arrow: Left 37">
            <a:extLst>
              <a:ext uri="{FF2B5EF4-FFF2-40B4-BE49-F238E27FC236}">
                <a16:creationId xmlns:a16="http://schemas.microsoft.com/office/drawing/2014/main" id="{DF2C457D-0E82-D8CB-E8C4-BDC0D3A07C9B}"/>
              </a:ext>
            </a:extLst>
          </p:cNvPr>
          <p:cNvSpPr/>
          <p:nvPr/>
        </p:nvSpPr>
        <p:spPr bwMode="auto">
          <a:xfrm rot="18851382">
            <a:off x="6127201" y="2535642"/>
            <a:ext cx="1029645" cy="282290"/>
          </a:xfrm>
          <a:prstGeom prst="leftArrow">
            <a:avLst/>
          </a:prstGeom>
          <a:noFill/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t" anchorCtr="0" compatLnSpc="1">
            <a:prstTxWarp prst="textNoShape">
              <a:avLst/>
            </a:prstTxWarp>
          </a:bodyPr>
          <a:lstStyle/>
          <a:p>
            <a:pPr marL="1257300" marR="0" indent="-228600" algn="just" defTabSz="969963" rtl="0" eaLnBrk="0" fontAlgn="base" latinLnBrk="0" hangingPunct="0">
              <a:lnSpc>
                <a:spcPct val="125000"/>
              </a:lnSpc>
              <a:spcBef>
                <a:spcPct val="10000"/>
              </a:spcBef>
              <a:spcAft>
                <a:spcPct val="10000"/>
              </a:spcAft>
              <a:buClrTx/>
              <a:buSzPct val="65000"/>
              <a:buFontTx/>
              <a:buBlip>
                <a:blip r:embed="rId3"/>
              </a:buBlip>
              <a:tabLst/>
            </a:pPr>
            <a:endParaRPr kumimoji="0" lang="en-GB" sz="1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S Mincho" pitchFamily="49" charset="-128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61F3A25-E6FC-1C59-53FA-3C78D4D6343C}"/>
              </a:ext>
            </a:extLst>
          </p:cNvPr>
          <p:cNvSpPr>
            <a:spLocks/>
          </p:cNvSpPr>
          <p:nvPr/>
        </p:nvSpPr>
        <p:spPr bwMode="auto">
          <a:xfrm>
            <a:off x="7236296" y="6066287"/>
            <a:ext cx="360000" cy="360000"/>
          </a:xfrm>
          <a:prstGeom prst="ellipse">
            <a:avLst/>
          </a:prstGeom>
          <a:solidFill>
            <a:srgbClr val="FF00FF"/>
          </a:solidFill>
          <a:ln w="1270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t" anchorCtr="0" compatLnSpc="1">
            <a:prstTxWarp prst="textNoShape">
              <a:avLst/>
            </a:prstTxWarp>
          </a:bodyPr>
          <a:lstStyle/>
          <a:p>
            <a:pPr marL="1257300" marR="0" indent="-228600" algn="just" defTabSz="969963" rtl="0" eaLnBrk="0" fontAlgn="base" latinLnBrk="0" hangingPunct="0">
              <a:lnSpc>
                <a:spcPct val="125000"/>
              </a:lnSpc>
              <a:spcBef>
                <a:spcPct val="10000"/>
              </a:spcBef>
              <a:spcAft>
                <a:spcPct val="10000"/>
              </a:spcAft>
              <a:buClrTx/>
              <a:buSzPct val="65000"/>
              <a:buFontTx/>
              <a:buBlip>
                <a:blip r:embed="rId3"/>
              </a:buBlip>
              <a:tabLst/>
            </a:pPr>
            <a:endParaRPr kumimoji="0" lang="en-GB" sz="1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S Mincho" pitchFamily="49" charset="-128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0064D38-0A7E-6154-73D7-5AE9CF779FB3}"/>
              </a:ext>
            </a:extLst>
          </p:cNvPr>
          <p:cNvSpPr txBox="1"/>
          <p:nvPr/>
        </p:nvSpPr>
        <p:spPr>
          <a:xfrm>
            <a:off x="7598883" y="6096608"/>
            <a:ext cx="1077573" cy="2484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s-ES" sz="900" b="1" dirty="0"/>
              <a:t>← 10 alumnos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29545987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5A355F-7FCC-43B2-B4AF-553A95AABA83}" type="slidenum">
              <a:rPr lang="es-ES" smtClean="0"/>
              <a:pPr>
                <a:defRPr/>
              </a:pPr>
              <a:t>5</a:t>
            </a:fld>
            <a:endParaRPr lang="es-ES"/>
          </a:p>
        </p:txBody>
      </p:sp>
      <p:sp>
        <p:nvSpPr>
          <p:cNvPr id="2" name="CuadroTexto 6">
            <a:extLst>
              <a:ext uri="{FF2B5EF4-FFF2-40B4-BE49-F238E27FC236}">
                <a16:creationId xmlns:a16="http://schemas.microsoft.com/office/drawing/2014/main" id="{1073227D-BB12-7A09-0A71-E46647DD1F28}"/>
              </a:ext>
            </a:extLst>
          </p:cNvPr>
          <p:cNvSpPr txBox="1"/>
          <p:nvPr/>
        </p:nvSpPr>
        <p:spPr>
          <a:xfrm>
            <a:off x="2627784" y="28575"/>
            <a:ext cx="64087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1" dirty="0">
                <a:solidFill>
                  <a:schemeClr val="tx1"/>
                </a:solidFill>
              </a:rPr>
              <a:t>Máster Universitario en Ciencia y Tecnología Nuclear de la Universidad Politécnica de Madrid (MUCTN-UPM)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3" name="2 Marcador de contenido">
            <a:extLst>
              <a:ext uri="{FF2B5EF4-FFF2-40B4-BE49-F238E27FC236}">
                <a16:creationId xmlns:a16="http://schemas.microsoft.com/office/drawing/2014/main" id="{BC26F5BC-0277-EF00-6AAF-AD281489631B}"/>
              </a:ext>
            </a:extLst>
          </p:cNvPr>
          <p:cNvSpPr txBox="1">
            <a:spLocks/>
          </p:cNvSpPr>
          <p:nvPr/>
        </p:nvSpPr>
        <p:spPr>
          <a:xfrm>
            <a:off x="99467" y="1268413"/>
            <a:ext cx="8568952" cy="5040312"/>
          </a:xfrm>
          <a:prstGeom prst="rect">
            <a:avLst/>
          </a:prstGeom>
        </p:spPr>
        <p:txBody>
          <a:bodyPr vert="horz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ES_tradnl" sz="1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ＭＳ Ｐゴシック"/>
              </a:rPr>
              <a:t>Impartido desde 2006 </a:t>
            </a:r>
            <a:r>
              <a:rPr kumimoji="0" lang="es-ES_tradnl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ＭＳ Ｐゴシック"/>
              </a:rPr>
              <a:t>como adaptación de los cursos del programa de doctorado homónimo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s-ES_tradnl" sz="6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ＭＳ Ｐゴシック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ES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ＭＳ Ｐゴシック"/>
              </a:rPr>
              <a:t>Coordinado por el </a:t>
            </a:r>
            <a:r>
              <a:rPr kumimoji="0" lang="es-ES" sz="1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ＭＳ Ｐゴシック"/>
              </a:rPr>
              <a:t>Departamento de Ingeniería Energética (Área Nuclear)</a:t>
            </a:r>
            <a:r>
              <a:rPr kumimoji="0" lang="es-ES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ＭＳ Ｐゴシック"/>
              </a:rPr>
              <a:t> (</a:t>
            </a:r>
            <a:r>
              <a:rPr kumimoji="0" lang="es-ES" sz="1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ＭＳ Ｐゴシック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https://din.industriales.upm.es/</a:t>
            </a:r>
            <a:r>
              <a:rPr kumimoji="0" lang="es-ES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ＭＳ Ｐゴシック"/>
              </a:rPr>
              <a:t>)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ES_tradnl" sz="1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ＭＳ Ｐゴシック"/>
              </a:rPr>
              <a:t>Carácter oficial </a:t>
            </a:r>
            <a:r>
              <a:rPr kumimoji="0" lang="es-ES_tradnl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ＭＳ Ｐゴシック"/>
              </a:rPr>
              <a:t>[</a:t>
            </a:r>
            <a:r>
              <a:rPr kumimoji="0" lang="es-ES" sz="1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Enlace del título al Registro de Universidades, Centros y Títulos (RUCT)</a:t>
            </a:r>
            <a:r>
              <a:rPr kumimoji="0" lang="es-ES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ＭＳ Ｐゴシック"/>
              </a:rPr>
              <a:t>]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ES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ＭＳ Ｐゴシック"/>
              </a:rPr>
              <a:t>La ETSII-UPM ha establecido un Sistema de Garantía Interna de Calidad (SGIC) acreditado </a:t>
            </a:r>
            <a:r>
              <a:rPr kumimoji="0" lang="es-ES" sz="1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ＭＳ Ｐゴシック"/>
              </a:rPr>
              <a:t>AUDIT</a:t>
            </a:r>
            <a:r>
              <a:rPr kumimoji="0" lang="es-ES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ＭＳ Ｐゴシック"/>
              </a:rPr>
              <a:t> por la Agencia Nacional de Evaluación de la Calidad (ANECA)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s-ES_tradnl" sz="6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ＭＳ Ｐゴシック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ES_tradnl" sz="1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ＭＳ Ｐゴシック"/>
              </a:rPr>
              <a:t>195 egresados hasta septiembre 2024</a:t>
            </a:r>
            <a:endParaRPr kumimoji="0" lang="es-ES" sz="18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/>
              <a:ea typeface="ＭＳ Ｐゴシック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ES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ＭＳ Ｐゴシック"/>
              </a:rPr>
              <a:t>Elevado porcentaje (+70%) de los exalumnos investigan o trabajan en el sector nuclear (y CSN)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ＭＳ Ｐゴシック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ES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ＭＳ Ｐゴシック"/>
              </a:rPr>
              <a:t>Da acceso directo al doctorado. </a:t>
            </a:r>
            <a:r>
              <a:rPr kumimoji="0" lang="es-ES" sz="1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ＭＳ Ｐゴシック"/>
              </a:rPr>
              <a:t>Programa de doctorado </a:t>
            </a:r>
            <a:r>
              <a:rPr kumimoji="0" lang="es-ES" sz="1800" b="1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ＭＳ Ｐゴシック"/>
              </a:rPr>
              <a:t>“Energía Sostenible, Nuclear y Renovable” </a:t>
            </a:r>
            <a:r>
              <a:rPr kumimoji="0" lang="es-ES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ＭＳ Ｐゴシック"/>
              </a:rPr>
              <a:t>(</a:t>
            </a:r>
            <a:r>
              <a:rPr kumimoji="0" lang="es-ES" sz="1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ＭＳ Ｐゴシック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http://enerdoc.industriales.upm.es/index.php/es/</a:t>
            </a:r>
            <a:r>
              <a:rPr kumimoji="0" lang="es-ES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ＭＳ Ｐゴシック"/>
              </a:rPr>
              <a:t>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ＭＳ Ｐゴシック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4018935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5A355F-7FCC-43B2-B4AF-553A95AABA83}" type="slidenum">
              <a:rPr lang="es-ES" smtClean="0"/>
              <a:pPr>
                <a:defRPr/>
              </a:pPr>
              <a:t>6</a:t>
            </a:fld>
            <a:endParaRPr lang="es-ES"/>
          </a:p>
        </p:txBody>
      </p:sp>
      <p:sp>
        <p:nvSpPr>
          <p:cNvPr id="2" name="2 Marcador de contenido">
            <a:extLst>
              <a:ext uri="{FF2B5EF4-FFF2-40B4-BE49-F238E27FC236}">
                <a16:creationId xmlns:a16="http://schemas.microsoft.com/office/drawing/2014/main" id="{2DCCBC4B-9D05-9C73-362C-A015E068BC72}"/>
              </a:ext>
            </a:extLst>
          </p:cNvPr>
          <p:cNvSpPr txBox="1">
            <a:spLocks/>
          </p:cNvSpPr>
          <p:nvPr/>
        </p:nvSpPr>
        <p:spPr bwMode="auto">
          <a:xfrm>
            <a:off x="64865" y="1169478"/>
            <a:ext cx="5673079" cy="456377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lnSpc>
                <a:spcPct val="125000"/>
              </a:lnSpc>
              <a:spcBef>
                <a:spcPct val="10000"/>
              </a:spcBef>
              <a:spcAft>
                <a:spcPct val="10000"/>
              </a:spcAft>
              <a:buSzPct val="65000"/>
              <a:buNone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125000"/>
              </a:lnSpc>
              <a:spcBef>
                <a:spcPct val="10000"/>
              </a:spcBef>
              <a:spcAft>
                <a:spcPct val="10000"/>
              </a:spcAft>
              <a:buSzPct val="65000"/>
              <a:buNone/>
              <a:defRPr sz="2800">
                <a:solidFill>
                  <a:schemeClr val="bg1"/>
                </a:solidFill>
                <a:latin typeface="+mn-lt"/>
              </a:defRPr>
            </a:lvl2pPr>
            <a:lvl3pPr marL="914400" indent="0" algn="ctr" rtl="0" eaLnBrk="0" fontAlgn="base" hangingPunct="0">
              <a:lnSpc>
                <a:spcPct val="125000"/>
              </a:lnSpc>
              <a:spcBef>
                <a:spcPct val="10000"/>
              </a:spcBef>
              <a:spcAft>
                <a:spcPct val="10000"/>
              </a:spcAft>
              <a:buSzPct val="65000"/>
              <a:buNone/>
              <a:defRPr sz="2400">
                <a:solidFill>
                  <a:schemeClr val="bg1"/>
                </a:solidFill>
                <a:latin typeface="+mn-lt"/>
              </a:defRPr>
            </a:lvl3pPr>
            <a:lvl4pPr marL="1371600" indent="0" algn="ctr" rtl="0" eaLnBrk="0" fontAlgn="base" hangingPunct="0">
              <a:lnSpc>
                <a:spcPct val="125000"/>
              </a:lnSpc>
              <a:spcBef>
                <a:spcPct val="10000"/>
              </a:spcBef>
              <a:spcAft>
                <a:spcPct val="10000"/>
              </a:spcAft>
              <a:buSzPct val="65000"/>
              <a:buNone/>
              <a:defRPr sz="2000">
                <a:solidFill>
                  <a:schemeClr val="bg1"/>
                </a:solidFill>
                <a:latin typeface="+mn-lt"/>
              </a:defRPr>
            </a:lvl4pPr>
            <a:lvl5pPr marL="1828800" indent="0" algn="ctr" rtl="0" eaLnBrk="0" fontAlgn="base" hangingPunct="0">
              <a:lnSpc>
                <a:spcPct val="125000"/>
              </a:lnSpc>
              <a:spcBef>
                <a:spcPct val="10000"/>
              </a:spcBef>
              <a:spcAft>
                <a:spcPct val="10000"/>
              </a:spcAft>
              <a:buSzPct val="65000"/>
              <a:buNone/>
              <a:defRPr sz="2000">
                <a:solidFill>
                  <a:schemeClr val="bg1"/>
                </a:solidFill>
                <a:latin typeface="+mn-lt"/>
              </a:defRPr>
            </a:lvl5pPr>
            <a:lvl6pPr marL="2286000" indent="0" algn="ctr" rtl="0" eaLnBrk="0" fontAlgn="base" hangingPunct="0">
              <a:lnSpc>
                <a:spcPct val="125000"/>
              </a:lnSpc>
              <a:spcBef>
                <a:spcPct val="10000"/>
              </a:spcBef>
              <a:spcAft>
                <a:spcPct val="10000"/>
              </a:spcAft>
              <a:buSzPct val="65000"/>
              <a:buNone/>
              <a:defRPr>
                <a:solidFill>
                  <a:schemeClr val="bg1"/>
                </a:solidFill>
                <a:latin typeface="+mn-lt"/>
              </a:defRPr>
            </a:lvl6pPr>
            <a:lvl7pPr marL="2743200" indent="0" algn="ctr" rtl="0" eaLnBrk="0" fontAlgn="base" hangingPunct="0">
              <a:lnSpc>
                <a:spcPct val="125000"/>
              </a:lnSpc>
              <a:spcBef>
                <a:spcPct val="10000"/>
              </a:spcBef>
              <a:spcAft>
                <a:spcPct val="10000"/>
              </a:spcAft>
              <a:buSzPct val="65000"/>
              <a:buNone/>
              <a:defRPr>
                <a:solidFill>
                  <a:schemeClr val="bg1"/>
                </a:solidFill>
                <a:latin typeface="+mn-lt"/>
              </a:defRPr>
            </a:lvl7pPr>
            <a:lvl8pPr marL="3200400" indent="0" algn="ctr" rtl="0" eaLnBrk="0" fontAlgn="base" hangingPunct="0">
              <a:lnSpc>
                <a:spcPct val="125000"/>
              </a:lnSpc>
              <a:spcBef>
                <a:spcPct val="10000"/>
              </a:spcBef>
              <a:spcAft>
                <a:spcPct val="10000"/>
              </a:spcAft>
              <a:buSzPct val="65000"/>
              <a:buNone/>
              <a:defRPr>
                <a:solidFill>
                  <a:schemeClr val="bg1"/>
                </a:solidFill>
                <a:latin typeface="+mn-lt"/>
              </a:defRPr>
            </a:lvl8pPr>
            <a:lvl9pPr marL="3657600" indent="0" algn="ctr" rtl="0" eaLnBrk="0" fontAlgn="base" hangingPunct="0">
              <a:lnSpc>
                <a:spcPct val="125000"/>
              </a:lnSpc>
              <a:spcBef>
                <a:spcPct val="10000"/>
              </a:spcBef>
              <a:spcAft>
                <a:spcPct val="10000"/>
              </a:spcAft>
              <a:buSzPct val="65000"/>
              <a:buNone/>
              <a:defRPr>
                <a:solidFill>
                  <a:schemeClr val="bg1"/>
                </a:solidFill>
                <a:latin typeface="+mn-lt"/>
              </a:defRPr>
            </a:lvl9pPr>
          </a:lstStyle>
          <a:p>
            <a:pPr algn="just">
              <a:lnSpc>
                <a:spcPct val="114000"/>
              </a:lnSpc>
              <a:spcBef>
                <a:spcPts val="1200"/>
              </a:spcBef>
              <a:defRPr/>
            </a:pPr>
            <a:r>
              <a:rPr lang="es-ES" sz="1800" b="1" kern="0" dirty="0"/>
              <a:t>Objetivo del MUCTN-UPM:</a:t>
            </a:r>
          </a:p>
          <a:p>
            <a:pPr marL="285750" indent="-285750" algn="just">
              <a:lnSpc>
                <a:spcPct val="114000"/>
              </a:lnSpc>
              <a:spcBef>
                <a:spcPts val="1200"/>
              </a:spcBef>
              <a:buFont typeface="Wingdings" panose="05000000000000000000" pitchFamily="2" charset="2"/>
              <a:buChar char="§"/>
              <a:defRPr/>
            </a:pPr>
            <a:r>
              <a:rPr lang="es-ES" sz="1600" kern="0" dirty="0"/>
              <a:t>Capacitar para el </a:t>
            </a:r>
            <a:r>
              <a:rPr lang="es-ES" sz="1600" b="1" kern="0" dirty="0"/>
              <a:t>desarrollo profesional </a:t>
            </a:r>
            <a:r>
              <a:rPr lang="es-ES" sz="1600" kern="0" dirty="0"/>
              <a:t>en la </a:t>
            </a:r>
            <a:r>
              <a:rPr lang="es-ES" sz="1600" b="1" kern="0" dirty="0"/>
              <a:t>industria nuclear </a:t>
            </a:r>
            <a:r>
              <a:rPr lang="es-ES" sz="1600" kern="0" dirty="0"/>
              <a:t>o en el </a:t>
            </a:r>
            <a:r>
              <a:rPr lang="es-ES" sz="1600" b="1" kern="0" dirty="0"/>
              <a:t>organismo regulador</a:t>
            </a:r>
            <a:r>
              <a:rPr lang="es-ES" sz="1600" kern="0" dirty="0"/>
              <a:t>, utilizando las metodologías de simulación, diseño y análisis avanzado, necesarios en el </a:t>
            </a:r>
            <a:r>
              <a:rPr lang="es-ES" sz="1600" b="1" kern="0" dirty="0"/>
              <a:t>trabajo profesional</a:t>
            </a:r>
            <a:r>
              <a:rPr lang="es-ES" sz="1600" kern="0" dirty="0"/>
              <a:t> y la </a:t>
            </a:r>
            <a:r>
              <a:rPr lang="es-ES" sz="1600" b="1" kern="0" dirty="0"/>
              <a:t>investigación</a:t>
            </a:r>
            <a:r>
              <a:rPr lang="es-ES" sz="1600" kern="0" dirty="0"/>
              <a:t> en el área de la ciencia y la tecnología nuclear, esto es, de los </a:t>
            </a:r>
            <a:r>
              <a:rPr lang="es-ES" sz="1600" b="1" kern="0" dirty="0">
                <a:solidFill>
                  <a:srgbClr val="0000FF"/>
                </a:solidFill>
              </a:rPr>
              <a:t>reactores de fisión </a:t>
            </a:r>
            <a:r>
              <a:rPr lang="es-ES" sz="1600" kern="0" dirty="0"/>
              <a:t>y de </a:t>
            </a:r>
            <a:r>
              <a:rPr lang="es-ES" sz="1600" b="1" kern="0" dirty="0">
                <a:solidFill>
                  <a:srgbClr val="0000FF"/>
                </a:solidFill>
              </a:rPr>
              <a:t>fusión nuclear</a:t>
            </a:r>
            <a:r>
              <a:rPr lang="es-ES" sz="1600" kern="0" dirty="0"/>
              <a:t>, incluyendo aspectos de sus ciclos de combustible y de seguridad.</a:t>
            </a:r>
          </a:p>
          <a:p>
            <a:pPr marL="285750" indent="-285750" algn="just">
              <a:lnSpc>
                <a:spcPct val="114000"/>
              </a:lnSpc>
              <a:spcBef>
                <a:spcPts val="1200"/>
              </a:spcBef>
              <a:buFont typeface="Wingdings" panose="05000000000000000000" pitchFamily="2" charset="2"/>
              <a:buChar char="§"/>
              <a:defRPr/>
            </a:pPr>
            <a:r>
              <a:rPr lang="es-ES" sz="1600" kern="0" dirty="0"/>
              <a:t>El programa recoge tanto los contenidos básicos disciplinares, como los de desarrollo tecnológico en las diferentes áreas que dicho objetivo comprende.</a:t>
            </a:r>
          </a:p>
          <a:p>
            <a:pPr marL="285750" indent="-285750" algn="just">
              <a:lnSpc>
                <a:spcPct val="114000"/>
              </a:lnSpc>
              <a:spcBef>
                <a:spcPts val="1200"/>
              </a:spcBef>
              <a:buFont typeface="Wingdings" panose="05000000000000000000" pitchFamily="2" charset="2"/>
              <a:buChar char="§"/>
              <a:defRPr/>
            </a:pPr>
            <a:r>
              <a:rPr lang="es-ES" sz="1600" kern="0" dirty="0"/>
              <a:t>Líneas de investigación:</a:t>
            </a:r>
          </a:p>
          <a:p>
            <a:pPr marL="444500" lvl="1" indent="-17780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  <a:defRPr/>
            </a:pPr>
            <a:r>
              <a:rPr lang="es-ES" sz="1400" kern="0" dirty="0"/>
              <a:t>“</a:t>
            </a:r>
            <a:r>
              <a:rPr lang="en-GB" sz="1400" kern="0" dirty="0"/>
              <a:t>Advanced Nuclear Fission Systems Science and Technology</a:t>
            </a:r>
            <a:r>
              <a:rPr lang="es-ES" sz="1400" kern="0" dirty="0"/>
              <a:t>”</a:t>
            </a:r>
          </a:p>
          <a:p>
            <a:pPr marL="444500" lvl="1" indent="-17780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  <a:defRPr/>
            </a:pPr>
            <a:r>
              <a:rPr lang="es-ES" altLang="es-ES" sz="1400" dirty="0"/>
              <a:t>“</a:t>
            </a:r>
            <a:r>
              <a:rPr lang="en-GB" altLang="es-ES" sz="1400" dirty="0"/>
              <a:t>Inertial Nuclear Fusion and Fusion Technology” </a:t>
            </a:r>
            <a:r>
              <a:rPr lang="es-ES" altLang="es-ES" sz="1400" b="1" dirty="0"/>
              <a:t>– Instituto de Fusión Nuclear – “Guillermo Velarde”</a:t>
            </a:r>
            <a:endParaRPr lang="en-GB" sz="1400" b="1" dirty="0">
              <a:solidFill>
                <a:srgbClr val="0070C0"/>
              </a:solidFill>
            </a:endParaRPr>
          </a:p>
          <a:p>
            <a:pPr marL="285750" indent="-285750" algn="just">
              <a:lnSpc>
                <a:spcPct val="114000"/>
              </a:lnSpc>
              <a:spcBef>
                <a:spcPts val="1200"/>
              </a:spcBef>
              <a:buFont typeface="Wingdings" panose="05000000000000000000" pitchFamily="2" charset="2"/>
              <a:buChar char="§"/>
              <a:defRPr/>
            </a:pPr>
            <a:endParaRPr lang="es-ES" sz="1600" kern="0" dirty="0"/>
          </a:p>
          <a:p>
            <a:pPr marL="285750" indent="-285750" algn="just">
              <a:lnSpc>
                <a:spcPct val="114000"/>
              </a:lnSpc>
              <a:spcBef>
                <a:spcPts val="1200"/>
              </a:spcBef>
              <a:buFont typeface="Wingdings" panose="05000000000000000000" pitchFamily="2" charset="2"/>
              <a:buChar char="§"/>
              <a:defRPr/>
            </a:pPr>
            <a:endParaRPr lang="es-ES" sz="1600" kern="0" dirty="0"/>
          </a:p>
          <a:p>
            <a:pPr algn="just">
              <a:lnSpc>
                <a:spcPct val="114000"/>
              </a:lnSpc>
              <a:spcBef>
                <a:spcPts val="1200"/>
              </a:spcBef>
              <a:defRPr/>
            </a:pPr>
            <a:endParaRPr lang="es-ES" sz="1800" kern="0" dirty="0"/>
          </a:p>
        </p:txBody>
      </p:sp>
      <p:sp>
        <p:nvSpPr>
          <p:cNvPr id="3" name="CuadroTexto 6">
            <a:extLst>
              <a:ext uri="{FF2B5EF4-FFF2-40B4-BE49-F238E27FC236}">
                <a16:creationId xmlns:a16="http://schemas.microsoft.com/office/drawing/2014/main" id="{0697CFDD-56F7-1F08-2DCA-DCB3FB9FF34C}"/>
              </a:ext>
            </a:extLst>
          </p:cNvPr>
          <p:cNvSpPr txBox="1"/>
          <p:nvPr/>
        </p:nvSpPr>
        <p:spPr>
          <a:xfrm>
            <a:off x="2627784" y="28575"/>
            <a:ext cx="64087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1" dirty="0">
                <a:solidFill>
                  <a:schemeClr val="tx1"/>
                </a:solidFill>
              </a:rPr>
              <a:t>Máster Universitario en Ciencia y Tecnología Nuclear de la Universidad Politécnica de Madrid (MUCTN-UPM)</a:t>
            </a:r>
            <a:endParaRPr lang="en-GB" sz="2000" b="1" dirty="0">
              <a:solidFill>
                <a:schemeClr val="tx1"/>
              </a:solidFill>
            </a:endParaRPr>
          </a:p>
        </p:txBody>
      </p:sp>
      <p:pic>
        <p:nvPicPr>
          <p:cNvPr id="4" name="3 Imagen">
            <a:extLst>
              <a:ext uri="{FF2B5EF4-FFF2-40B4-BE49-F238E27FC236}">
                <a16:creationId xmlns:a16="http://schemas.microsoft.com/office/drawing/2014/main" id="{17097E25-AC4A-C8D2-CC2A-4D6D75AAE8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8" y="1182859"/>
            <a:ext cx="3024336" cy="1557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8">
            <a:extLst>
              <a:ext uri="{FF2B5EF4-FFF2-40B4-BE49-F238E27FC236}">
                <a16:creationId xmlns:a16="http://schemas.microsoft.com/office/drawing/2014/main" id="{F04A4A22-4731-7037-591B-93D47FB0D8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2160" y="2844425"/>
            <a:ext cx="3024336" cy="1822129"/>
          </a:xfrm>
          <a:prstGeom prst="rect">
            <a:avLst/>
          </a:prstGeom>
        </p:spPr>
      </p:pic>
      <p:pic>
        <p:nvPicPr>
          <p:cNvPr id="7" name="Imagen 16">
            <a:extLst>
              <a:ext uri="{FF2B5EF4-FFF2-40B4-BE49-F238E27FC236}">
                <a16:creationId xmlns:a16="http://schemas.microsoft.com/office/drawing/2014/main" id="{4956E397-1FAE-BF17-70BB-9F9A844E02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4644" y="4718953"/>
            <a:ext cx="2872656" cy="183650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C409E09-BE5A-2192-83C0-3C5E404B09BE}"/>
              </a:ext>
            </a:extLst>
          </p:cNvPr>
          <p:cNvSpPr txBox="1"/>
          <p:nvPr/>
        </p:nvSpPr>
        <p:spPr>
          <a:xfrm>
            <a:off x="7452320" y="2728924"/>
            <a:ext cx="1597945" cy="3005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s-ES" sz="1200" dirty="0"/>
              <a:t>Fusión MAGNÉTICA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3659448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5A355F-7FCC-43B2-B4AF-553A95AABA83}" type="slidenum">
              <a:rPr lang="es-ES" smtClean="0"/>
              <a:pPr>
                <a:defRPr/>
              </a:pPr>
              <a:t>7</a:t>
            </a:fld>
            <a:endParaRPr lang="es-ES"/>
          </a:p>
        </p:txBody>
      </p:sp>
      <p:sp>
        <p:nvSpPr>
          <p:cNvPr id="2" name="2 Marcador de contenido">
            <a:extLst>
              <a:ext uri="{FF2B5EF4-FFF2-40B4-BE49-F238E27FC236}">
                <a16:creationId xmlns:a16="http://schemas.microsoft.com/office/drawing/2014/main" id="{2DCCBC4B-9D05-9C73-362C-A015E068BC72}"/>
              </a:ext>
            </a:extLst>
          </p:cNvPr>
          <p:cNvSpPr txBox="1">
            <a:spLocks/>
          </p:cNvSpPr>
          <p:nvPr/>
        </p:nvSpPr>
        <p:spPr bwMode="auto">
          <a:xfrm>
            <a:off x="64865" y="1169478"/>
            <a:ext cx="5673079" cy="456377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lnSpc>
                <a:spcPct val="125000"/>
              </a:lnSpc>
              <a:spcBef>
                <a:spcPct val="10000"/>
              </a:spcBef>
              <a:spcAft>
                <a:spcPct val="10000"/>
              </a:spcAft>
              <a:buSzPct val="65000"/>
              <a:buNone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125000"/>
              </a:lnSpc>
              <a:spcBef>
                <a:spcPct val="10000"/>
              </a:spcBef>
              <a:spcAft>
                <a:spcPct val="10000"/>
              </a:spcAft>
              <a:buSzPct val="65000"/>
              <a:buNone/>
              <a:defRPr sz="2800">
                <a:solidFill>
                  <a:schemeClr val="bg1"/>
                </a:solidFill>
                <a:latin typeface="+mn-lt"/>
              </a:defRPr>
            </a:lvl2pPr>
            <a:lvl3pPr marL="914400" indent="0" algn="ctr" rtl="0" eaLnBrk="0" fontAlgn="base" hangingPunct="0">
              <a:lnSpc>
                <a:spcPct val="125000"/>
              </a:lnSpc>
              <a:spcBef>
                <a:spcPct val="10000"/>
              </a:spcBef>
              <a:spcAft>
                <a:spcPct val="10000"/>
              </a:spcAft>
              <a:buSzPct val="65000"/>
              <a:buNone/>
              <a:defRPr sz="2400">
                <a:solidFill>
                  <a:schemeClr val="bg1"/>
                </a:solidFill>
                <a:latin typeface="+mn-lt"/>
              </a:defRPr>
            </a:lvl3pPr>
            <a:lvl4pPr marL="1371600" indent="0" algn="ctr" rtl="0" eaLnBrk="0" fontAlgn="base" hangingPunct="0">
              <a:lnSpc>
                <a:spcPct val="125000"/>
              </a:lnSpc>
              <a:spcBef>
                <a:spcPct val="10000"/>
              </a:spcBef>
              <a:spcAft>
                <a:spcPct val="10000"/>
              </a:spcAft>
              <a:buSzPct val="65000"/>
              <a:buNone/>
              <a:defRPr sz="2000">
                <a:solidFill>
                  <a:schemeClr val="bg1"/>
                </a:solidFill>
                <a:latin typeface="+mn-lt"/>
              </a:defRPr>
            </a:lvl4pPr>
            <a:lvl5pPr marL="1828800" indent="0" algn="ctr" rtl="0" eaLnBrk="0" fontAlgn="base" hangingPunct="0">
              <a:lnSpc>
                <a:spcPct val="125000"/>
              </a:lnSpc>
              <a:spcBef>
                <a:spcPct val="10000"/>
              </a:spcBef>
              <a:spcAft>
                <a:spcPct val="10000"/>
              </a:spcAft>
              <a:buSzPct val="65000"/>
              <a:buNone/>
              <a:defRPr sz="2000">
                <a:solidFill>
                  <a:schemeClr val="bg1"/>
                </a:solidFill>
                <a:latin typeface="+mn-lt"/>
              </a:defRPr>
            </a:lvl5pPr>
            <a:lvl6pPr marL="2286000" indent="0" algn="ctr" rtl="0" eaLnBrk="0" fontAlgn="base" hangingPunct="0">
              <a:lnSpc>
                <a:spcPct val="125000"/>
              </a:lnSpc>
              <a:spcBef>
                <a:spcPct val="10000"/>
              </a:spcBef>
              <a:spcAft>
                <a:spcPct val="10000"/>
              </a:spcAft>
              <a:buSzPct val="65000"/>
              <a:buNone/>
              <a:defRPr>
                <a:solidFill>
                  <a:schemeClr val="bg1"/>
                </a:solidFill>
                <a:latin typeface="+mn-lt"/>
              </a:defRPr>
            </a:lvl6pPr>
            <a:lvl7pPr marL="2743200" indent="0" algn="ctr" rtl="0" eaLnBrk="0" fontAlgn="base" hangingPunct="0">
              <a:lnSpc>
                <a:spcPct val="125000"/>
              </a:lnSpc>
              <a:spcBef>
                <a:spcPct val="10000"/>
              </a:spcBef>
              <a:spcAft>
                <a:spcPct val="10000"/>
              </a:spcAft>
              <a:buSzPct val="65000"/>
              <a:buNone/>
              <a:defRPr>
                <a:solidFill>
                  <a:schemeClr val="bg1"/>
                </a:solidFill>
                <a:latin typeface="+mn-lt"/>
              </a:defRPr>
            </a:lvl7pPr>
            <a:lvl8pPr marL="3200400" indent="0" algn="ctr" rtl="0" eaLnBrk="0" fontAlgn="base" hangingPunct="0">
              <a:lnSpc>
                <a:spcPct val="125000"/>
              </a:lnSpc>
              <a:spcBef>
                <a:spcPct val="10000"/>
              </a:spcBef>
              <a:spcAft>
                <a:spcPct val="10000"/>
              </a:spcAft>
              <a:buSzPct val="65000"/>
              <a:buNone/>
              <a:defRPr>
                <a:solidFill>
                  <a:schemeClr val="bg1"/>
                </a:solidFill>
                <a:latin typeface="+mn-lt"/>
              </a:defRPr>
            </a:lvl8pPr>
            <a:lvl9pPr marL="3657600" indent="0" algn="ctr" rtl="0" eaLnBrk="0" fontAlgn="base" hangingPunct="0">
              <a:lnSpc>
                <a:spcPct val="125000"/>
              </a:lnSpc>
              <a:spcBef>
                <a:spcPct val="10000"/>
              </a:spcBef>
              <a:spcAft>
                <a:spcPct val="10000"/>
              </a:spcAft>
              <a:buSzPct val="65000"/>
              <a:buNone/>
              <a:defRPr>
                <a:solidFill>
                  <a:schemeClr val="bg1"/>
                </a:solidFill>
                <a:latin typeface="+mn-lt"/>
              </a:defRPr>
            </a:lvl9pPr>
          </a:lstStyle>
          <a:p>
            <a:pPr algn="just">
              <a:lnSpc>
                <a:spcPct val="114000"/>
              </a:lnSpc>
              <a:spcBef>
                <a:spcPts val="1200"/>
              </a:spcBef>
              <a:defRPr/>
            </a:pPr>
            <a:r>
              <a:rPr lang="es-ES" sz="1800" b="1" kern="0" dirty="0"/>
              <a:t>Objetivo del MUCTN-UPM:</a:t>
            </a:r>
          </a:p>
          <a:p>
            <a:pPr marL="285750" indent="-285750" algn="just">
              <a:lnSpc>
                <a:spcPct val="114000"/>
              </a:lnSpc>
              <a:spcBef>
                <a:spcPts val="1200"/>
              </a:spcBef>
              <a:buFont typeface="Wingdings" panose="05000000000000000000" pitchFamily="2" charset="2"/>
              <a:buChar char="§"/>
              <a:defRPr/>
            </a:pPr>
            <a:r>
              <a:rPr lang="es-ES" sz="1600" kern="0" dirty="0"/>
              <a:t>Capacitar para el </a:t>
            </a:r>
            <a:r>
              <a:rPr lang="es-ES" sz="1600" b="1" kern="0" dirty="0"/>
              <a:t>desarrollo profesional </a:t>
            </a:r>
            <a:r>
              <a:rPr lang="es-ES" sz="1600" kern="0" dirty="0"/>
              <a:t>en la </a:t>
            </a:r>
            <a:r>
              <a:rPr lang="es-ES" sz="1600" b="1" kern="0" dirty="0"/>
              <a:t>industria nuclear </a:t>
            </a:r>
            <a:r>
              <a:rPr lang="es-ES" sz="1600" kern="0" dirty="0"/>
              <a:t>o en el </a:t>
            </a:r>
            <a:r>
              <a:rPr lang="es-ES" sz="1600" b="1" kern="0" dirty="0"/>
              <a:t>organismo regulador</a:t>
            </a:r>
            <a:r>
              <a:rPr lang="es-ES" sz="1600" kern="0" dirty="0"/>
              <a:t>, utilizando las metodologías de simulación, diseño y análisis avanzado, necesarios en el </a:t>
            </a:r>
            <a:r>
              <a:rPr lang="es-ES" sz="1600" b="1" kern="0" dirty="0"/>
              <a:t>trabajo profesional</a:t>
            </a:r>
            <a:r>
              <a:rPr lang="es-ES" sz="1600" kern="0" dirty="0"/>
              <a:t> y la </a:t>
            </a:r>
            <a:r>
              <a:rPr lang="es-ES" sz="1600" b="1" kern="0" dirty="0"/>
              <a:t>investigación</a:t>
            </a:r>
            <a:r>
              <a:rPr lang="es-ES" sz="1600" kern="0" dirty="0"/>
              <a:t> en el área de la ciencia y la tecnología nuclear, esto es, de los </a:t>
            </a:r>
            <a:r>
              <a:rPr lang="es-ES" sz="1600" b="1" kern="0" dirty="0">
                <a:solidFill>
                  <a:srgbClr val="0000FF"/>
                </a:solidFill>
              </a:rPr>
              <a:t>reactores de fisión </a:t>
            </a:r>
            <a:r>
              <a:rPr lang="es-ES" sz="1600" kern="0" dirty="0"/>
              <a:t>y de </a:t>
            </a:r>
            <a:r>
              <a:rPr lang="es-ES" sz="1600" b="1" kern="0" dirty="0">
                <a:solidFill>
                  <a:srgbClr val="0000FF"/>
                </a:solidFill>
              </a:rPr>
              <a:t>fusión nuclear</a:t>
            </a:r>
            <a:r>
              <a:rPr lang="es-ES" sz="1600" kern="0" dirty="0"/>
              <a:t>, incluyendo aspectos de sus ciclos de combustible y de seguridad.</a:t>
            </a:r>
          </a:p>
          <a:p>
            <a:pPr marL="285750" indent="-285750" algn="just">
              <a:lnSpc>
                <a:spcPct val="114000"/>
              </a:lnSpc>
              <a:spcBef>
                <a:spcPts val="1200"/>
              </a:spcBef>
              <a:buFont typeface="Wingdings" panose="05000000000000000000" pitchFamily="2" charset="2"/>
              <a:buChar char="§"/>
              <a:defRPr/>
            </a:pPr>
            <a:r>
              <a:rPr lang="es-ES" sz="1600" kern="0" dirty="0"/>
              <a:t>El programa recoge tanto los contenidos básicos disciplinares, como los de desarrollo tecnológico en las diferentes áreas que dicho objetivo comprende.</a:t>
            </a:r>
          </a:p>
          <a:p>
            <a:pPr marL="285750" indent="-285750" algn="just">
              <a:lnSpc>
                <a:spcPct val="114000"/>
              </a:lnSpc>
              <a:spcBef>
                <a:spcPts val="1200"/>
              </a:spcBef>
              <a:buFont typeface="Wingdings" panose="05000000000000000000" pitchFamily="2" charset="2"/>
              <a:buChar char="§"/>
              <a:defRPr/>
            </a:pPr>
            <a:r>
              <a:rPr lang="es-ES" sz="1600" kern="0" dirty="0"/>
              <a:t>Líneas de investigación:</a:t>
            </a:r>
          </a:p>
          <a:p>
            <a:pPr marL="444500" lvl="1" indent="-17780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  <a:defRPr/>
            </a:pPr>
            <a:r>
              <a:rPr lang="es-ES" sz="1400" kern="0" dirty="0"/>
              <a:t>“</a:t>
            </a:r>
            <a:r>
              <a:rPr lang="en-GB" sz="1400" kern="0" dirty="0"/>
              <a:t>Advanced Nuclear Fission Systems Science and Technology</a:t>
            </a:r>
            <a:r>
              <a:rPr lang="es-ES" sz="1400" kern="0" dirty="0"/>
              <a:t>”</a:t>
            </a:r>
          </a:p>
          <a:p>
            <a:pPr marL="444500" lvl="1" indent="-17780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  <a:defRPr/>
            </a:pPr>
            <a:r>
              <a:rPr lang="es-ES" altLang="es-ES" sz="1400" dirty="0"/>
              <a:t>“</a:t>
            </a:r>
            <a:r>
              <a:rPr lang="en-GB" altLang="es-ES" sz="1400" dirty="0"/>
              <a:t>Inertial Nuclear Fusion and Fusion Technology” </a:t>
            </a:r>
            <a:r>
              <a:rPr lang="es-ES" altLang="es-ES" sz="1400" b="1" dirty="0"/>
              <a:t>– Instituto de Fusión Nuclear – “Guillermo Velarde”</a:t>
            </a:r>
            <a:endParaRPr lang="en-GB" sz="1400" b="1" dirty="0">
              <a:solidFill>
                <a:srgbClr val="0070C0"/>
              </a:solidFill>
            </a:endParaRPr>
          </a:p>
          <a:p>
            <a:pPr marL="285750" indent="-285750" algn="just">
              <a:lnSpc>
                <a:spcPct val="114000"/>
              </a:lnSpc>
              <a:spcBef>
                <a:spcPts val="1200"/>
              </a:spcBef>
              <a:buFont typeface="Wingdings" panose="05000000000000000000" pitchFamily="2" charset="2"/>
              <a:buChar char="§"/>
              <a:defRPr/>
            </a:pPr>
            <a:endParaRPr lang="es-ES" sz="1600" kern="0" dirty="0"/>
          </a:p>
          <a:p>
            <a:pPr marL="285750" indent="-285750" algn="just">
              <a:lnSpc>
                <a:spcPct val="114000"/>
              </a:lnSpc>
              <a:spcBef>
                <a:spcPts val="1200"/>
              </a:spcBef>
              <a:buFont typeface="Wingdings" panose="05000000000000000000" pitchFamily="2" charset="2"/>
              <a:buChar char="§"/>
              <a:defRPr/>
            </a:pPr>
            <a:endParaRPr lang="es-ES" sz="1600" kern="0" dirty="0"/>
          </a:p>
          <a:p>
            <a:pPr algn="just">
              <a:lnSpc>
                <a:spcPct val="114000"/>
              </a:lnSpc>
              <a:spcBef>
                <a:spcPts val="1200"/>
              </a:spcBef>
              <a:defRPr/>
            </a:pPr>
            <a:endParaRPr lang="es-ES" sz="1800" kern="0" dirty="0"/>
          </a:p>
        </p:txBody>
      </p:sp>
      <p:sp>
        <p:nvSpPr>
          <p:cNvPr id="3" name="CuadroTexto 6">
            <a:extLst>
              <a:ext uri="{FF2B5EF4-FFF2-40B4-BE49-F238E27FC236}">
                <a16:creationId xmlns:a16="http://schemas.microsoft.com/office/drawing/2014/main" id="{0697CFDD-56F7-1F08-2DCA-DCB3FB9FF34C}"/>
              </a:ext>
            </a:extLst>
          </p:cNvPr>
          <p:cNvSpPr txBox="1"/>
          <p:nvPr/>
        </p:nvSpPr>
        <p:spPr>
          <a:xfrm>
            <a:off x="2627784" y="28575"/>
            <a:ext cx="64087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1" dirty="0">
                <a:solidFill>
                  <a:schemeClr val="tx1"/>
                </a:solidFill>
              </a:rPr>
              <a:t>Máster Universitario en Ciencia y Tecnología Nuclear de la Universidad Politécnica de Madrid (MUCTN-UPM)</a:t>
            </a:r>
            <a:endParaRPr lang="en-GB" sz="2000" b="1" dirty="0">
              <a:solidFill>
                <a:schemeClr val="tx1"/>
              </a:solidFill>
            </a:endParaRPr>
          </a:p>
        </p:txBody>
      </p:sp>
      <p:pic>
        <p:nvPicPr>
          <p:cNvPr id="4" name="3 Imagen">
            <a:extLst>
              <a:ext uri="{FF2B5EF4-FFF2-40B4-BE49-F238E27FC236}">
                <a16:creationId xmlns:a16="http://schemas.microsoft.com/office/drawing/2014/main" id="{17097E25-AC4A-C8D2-CC2A-4D6D75AAE8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8" y="1182859"/>
            <a:ext cx="3024336" cy="1557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8">
            <a:extLst>
              <a:ext uri="{FF2B5EF4-FFF2-40B4-BE49-F238E27FC236}">
                <a16:creationId xmlns:a16="http://schemas.microsoft.com/office/drawing/2014/main" id="{F04A4A22-4731-7037-591B-93D47FB0D8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2160" y="2844425"/>
            <a:ext cx="3024336" cy="1822129"/>
          </a:xfrm>
          <a:prstGeom prst="rect">
            <a:avLst/>
          </a:prstGeom>
        </p:spPr>
      </p:pic>
      <p:pic>
        <p:nvPicPr>
          <p:cNvPr id="7" name="Imagen 16">
            <a:extLst>
              <a:ext uri="{FF2B5EF4-FFF2-40B4-BE49-F238E27FC236}">
                <a16:creationId xmlns:a16="http://schemas.microsoft.com/office/drawing/2014/main" id="{4956E397-1FAE-BF17-70BB-9F9A844E02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4644" y="4718953"/>
            <a:ext cx="2872656" cy="18365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BA806C6-534D-C3B7-E4C3-8FCD5CC5A1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04644" y="2758497"/>
            <a:ext cx="3023878" cy="208501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EE4D36D-18F7-97B5-AA36-0014470B1E3D}"/>
              </a:ext>
            </a:extLst>
          </p:cNvPr>
          <p:cNvSpPr txBox="1"/>
          <p:nvPr/>
        </p:nvSpPr>
        <p:spPr>
          <a:xfrm>
            <a:off x="7542084" y="2728924"/>
            <a:ext cx="1508181" cy="3005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s-ES" sz="1200" dirty="0"/>
              <a:t>Fusión INERCIAL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5059554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5A355F-7FCC-43B2-B4AF-553A95AABA83}" type="slidenum">
              <a:rPr lang="es-ES" smtClean="0"/>
              <a:pPr>
                <a:defRPr/>
              </a:pPr>
              <a:t>8</a:t>
            </a:fld>
            <a:endParaRPr lang="es-E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1289539-4904-492B-CDF2-E53CC69B7EAB}"/>
              </a:ext>
            </a:extLst>
          </p:cNvPr>
          <p:cNvSpPr txBox="1"/>
          <p:nvPr/>
        </p:nvSpPr>
        <p:spPr>
          <a:xfrm>
            <a:off x="2843808" y="11220"/>
            <a:ext cx="628654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b="1" dirty="0">
                <a:solidFill>
                  <a:schemeClr val="tx1"/>
                </a:solidFill>
              </a:rPr>
              <a:t>Innovación de la Metodología Docente en la UPM</a:t>
            </a:r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3" name="2 Marcador de contenido">
            <a:extLst>
              <a:ext uri="{FF2B5EF4-FFF2-40B4-BE49-F238E27FC236}">
                <a16:creationId xmlns:a16="http://schemas.microsoft.com/office/drawing/2014/main" id="{54F81BCF-BB30-893F-D10D-8E362A547EA8}"/>
              </a:ext>
            </a:extLst>
          </p:cNvPr>
          <p:cNvSpPr txBox="1">
            <a:spLocks/>
          </p:cNvSpPr>
          <p:nvPr/>
        </p:nvSpPr>
        <p:spPr bwMode="auto">
          <a:xfrm>
            <a:off x="370011" y="1412776"/>
            <a:ext cx="8507289" cy="144016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 rtl="0" eaLnBrk="0" fontAlgn="base" hangingPunct="0">
              <a:lnSpc>
                <a:spcPct val="125000"/>
              </a:lnSpc>
              <a:spcBef>
                <a:spcPct val="10000"/>
              </a:spcBef>
              <a:spcAft>
                <a:spcPct val="10000"/>
              </a:spcAft>
              <a:buSzPct val="65000"/>
              <a:buNone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125000"/>
              </a:lnSpc>
              <a:spcBef>
                <a:spcPct val="10000"/>
              </a:spcBef>
              <a:spcAft>
                <a:spcPct val="10000"/>
              </a:spcAft>
              <a:buSzPct val="65000"/>
              <a:buNone/>
              <a:defRPr sz="2800">
                <a:solidFill>
                  <a:schemeClr val="bg1"/>
                </a:solidFill>
                <a:latin typeface="+mn-lt"/>
              </a:defRPr>
            </a:lvl2pPr>
            <a:lvl3pPr marL="914400" indent="0" algn="ctr" rtl="0" eaLnBrk="0" fontAlgn="base" hangingPunct="0">
              <a:lnSpc>
                <a:spcPct val="125000"/>
              </a:lnSpc>
              <a:spcBef>
                <a:spcPct val="10000"/>
              </a:spcBef>
              <a:spcAft>
                <a:spcPct val="10000"/>
              </a:spcAft>
              <a:buSzPct val="65000"/>
              <a:buNone/>
              <a:defRPr sz="2400">
                <a:solidFill>
                  <a:schemeClr val="bg1"/>
                </a:solidFill>
                <a:latin typeface="+mn-lt"/>
              </a:defRPr>
            </a:lvl3pPr>
            <a:lvl4pPr marL="1371600" indent="0" algn="ctr" rtl="0" eaLnBrk="0" fontAlgn="base" hangingPunct="0">
              <a:lnSpc>
                <a:spcPct val="125000"/>
              </a:lnSpc>
              <a:spcBef>
                <a:spcPct val="10000"/>
              </a:spcBef>
              <a:spcAft>
                <a:spcPct val="10000"/>
              </a:spcAft>
              <a:buSzPct val="65000"/>
              <a:buNone/>
              <a:defRPr sz="2000">
                <a:solidFill>
                  <a:schemeClr val="bg1"/>
                </a:solidFill>
                <a:latin typeface="+mn-lt"/>
              </a:defRPr>
            </a:lvl4pPr>
            <a:lvl5pPr marL="1828800" indent="0" algn="ctr" rtl="0" eaLnBrk="0" fontAlgn="base" hangingPunct="0">
              <a:lnSpc>
                <a:spcPct val="125000"/>
              </a:lnSpc>
              <a:spcBef>
                <a:spcPct val="10000"/>
              </a:spcBef>
              <a:spcAft>
                <a:spcPct val="10000"/>
              </a:spcAft>
              <a:buSzPct val="65000"/>
              <a:buNone/>
              <a:defRPr sz="2000">
                <a:solidFill>
                  <a:schemeClr val="bg1"/>
                </a:solidFill>
                <a:latin typeface="+mn-lt"/>
              </a:defRPr>
            </a:lvl5pPr>
            <a:lvl6pPr marL="2286000" indent="0" algn="ctr" rtl="0" eaLnBrk="0" fontAlgn="base" hangingPunct="0">
              <a:lnSpc>
                <a:spcPct val="125000"/>
              </a:lnSpc>
              <a:spcBef>
                <a:spcPct val="10000"/>
              </a:spcBef>
              <a:spcAft>
                <a:spcPct val="10000"/>
              </a:spcAft>
              <a:buSzPct val="65000"/>
              <a:buNone/>
              <a:defRPr>
                <a:solidFill>
                  <a:schemeClr val="bg1"/>
                </a:solidFill>
                <a:latin typeface="+mn-lt"/>
              </a:defRPr>
            </a:lvl6pPr>
            <a:lvl7pPr marL="2743200" indent="0" algn="ctr" rtl="0" eaLnBrk="0" fontAlgn="base" hangingPunct="0">
              <a:lnSpc>
                <a:spcPct val="125000"/>
              </a:lnSpc>
              <a:spcBef>
                <a:spcPct val="10000"/>
              </a:spcBef>
              <a:spcAft>
                <a:spcPct val="10000"/>
              </a:spcAft>
              <a:buSzPct val="65000"/>
              <a:buNone/>
              <a:defRPr>
                <a:solidFill>
                  <a:schemeClr val="bg1"/>
                </a:solidFill>
                <a:latin typeface="+mn-lt"/>
              </a:defRPr>
            </a:lvl7pPr>
            <a:lvl8pPr marL="3200400" indent="0" algn="ctr" rtl="0" eaLnBrk="0" fontAlgn="base" hangingPunct="0">
              <a:lnSpc>
                <a:spcPct val="125000"/>
              </a:lnSpc>
              <a:spcBef>
                <a:spcPct val="10000"/>
              </a:spcBef>
              <a:spcAft>
                <a:spcPct val="10000"/>
              </a:spcAft>
              <a:buSzPct val="65000"/>
              <a:buNone/>
              <a:defRPr>
                <a:solidFill>
                  <a:schemeClr val="bg1"/>
                </a:solidFill>
                <a:latin typeface="+mn-lt"/>
              </a:defRPr>
            </a:lvl8pPr>
            <a:lvl9pPr marL="3657600" indent="0" algn="ctr" rtl="0" eaLnBrk="0" fontAlgn="base" hangingPunct="0">
              <a:lnSpc>
                <a:spcPct val="125000"/>
              </a:lnSpc>
              <a:spcBef>
                <a:spcPct val="10000"/>
              </a:spcBef>
              <a:spcAft>
                <a:spcPct val="10000"/>
              </a:spcAft>
              <a:buSzPct val="65000"/>
              <a:buNone/>
              <a:defRPr>
                <a:solidFill>
                  <a:schemeClr val="bg1"/>
                </a:solidFill>
                <a:latin typeface="+mn-lt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  <a:defRPr/>
            </a:pPr>
            <a:endParaRPr lang="es-ES" sz="2400" kern="0" dirty="0">
              <a:solidFill>
                <a:srgbClr val="00518E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9F50AE-82FE-5C16-1826-8D75EDD6B33B}"/>
              </a:ext>
            </a:extLst>
          </p:cNvPr>
          <p:cNvSpPr txBox="1"/>
          <p:nvPr/>
        </p:nvSpPr>
        <p:spPr>
          <a:xfrm>
            <a:off x="53252" y="1185043"/>
            <a:ext cx="9022848" cy="52460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§"/>
              <a:defRPr/>
            </a:pPr>
            <a:r>
              <a:rPr lang="es-ES" sz="1800" b="1" kern="0" dirty="0"/>
              <a:t>Actividades de divulgación: 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4º </a:t>
            </a:r>
            <a:r>
              <a:rPr lang="en-GB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ESO+empresa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(IFN/</a:t>
            </a:r>
            <a:r>
              <a:rPr lang="en-GB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Laboratorio</a:t>
            </a:r>
            <a:r>
              <a:rPr lang="en-GB" sz="1800" dirty="0">
                <a:latin typeface="Calibri" panose="020F0502020204030204" pitchFamily="34" charset="0"/>
                <a:ea typeface="Times New Roman" panose="02020603050405020304" pitchFamily="18" charset="0"/>
              </a:rPr>
              <a:t>)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PEAC/CAM (Raquel),…</a:t>
            </a:r>
            <a:endParaRPr lang="es-ES" sz="1800" b="1" kern="0" dirty="0"/>
          </a:p>
          <a:p>
            <a:pPr marL="342900" indent="-342900" algn="l">
              <a:buFont typeface="Wingdings" panose="05000000000000000000" pitchFamily="2" charset="2"/>
              <a:buChar char="§"/>
              <a:defRPr/>
            </a:pPr>
            <a:r>
              <a:rPr lang="es-ES" sz="1800" b="1" kern="0" dirty="0"/>
              <a:t>Colaboración con entidades nacionales</a:t>
            </a:r>
          </a:p>
          <a:p>
            <a:pPr marL="8001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s-ES" sz="1600" kern="0" dirty="0"/>
              <a:t>Curso </a:t>
            </a:r>
            <a:r>
              <a:rPr lang="es-ES_tradnl" sz="1600" kern="0" dirty="0"/>
              <a:t>Gestión de Residuos Radiactivos (</a:t>
            </a:r>
            <a:r>
              <a:rPr lang="es-ES_tradnl" sz="1600" b="1" kern="0" dirty="0"/>
              <a:t>33ª Edición</a:t>
            </a:r>
            <a:r>
              <a:rPr lang="es-ES_tradnl" sz="1600" kern="0" dirty="0"/>
              <a:t>) -</a:t>
            </a:r>
            <a:r>
              <a:rPr lang="es-ES_tradnl" kern="0" dirty="0"/>
              <a:t> UPM-ENRESA-CIEMAT</a:t>
            </a:r>
            <a:endParaRPr lang="es-ES_tradnl" sz="1600" kern="0" dirty="0"/>
          </a:p>
          <a:p>
            <a:pPr marL="342900" indent="-342900" algn="l">
              <a:buFont typeface="Wingdings" panose="05000000000000000000" pitchFamily="2" charset="2"/>
              <a:buChar char="§"/>
              <a:defRPr/>
            </a:pPr>
            <a:r>
              <a:rPr lang="es-ES" sz="1800" b="1" kern="0" dirty="0"/>
              <a:t>Docencia compartida con Universidades Europeas</a:t>
            </a:r>
            <a:endParaRPr lang="es-ES" sz="1800" kern="0" dirty="0"/>
          </a:p>
          <a:p>
            <a:pPr marL="800100" lvl="1" indent="-342900" algn="l">
              <a:buFont typeface="Courier New" panose="02070309020205020404" pitchFamily="49" charset="0"/>
              <a:buChar char="o"/>
              <a:defRPr/>
            </a:pPr>
            <a:r>
              <a:rPr lang="es-ES" sz="1600" kern="0" dirty="0"/>
              <a:t>Master Erasmus </a:t>
            </a:r>
            <a:r>
              <a:rPr lang="es-ES" sz="1600" kern="0" dirty="0" err="1"/>
              <a:t>Mundus</a:t>
            </a:r>
            <a:r>
              <a:rPr lang="es-ES" sz="1600" kern="0" dirty="0"/>
              <a:t> SARENA I (2018-24) y SARENA II (2025-2030)</a:t>
            </a:r>
          </a:p>
          <a:p>
            <a:pPr marL="342900" indent="-342900" algn="l">
              <a:buFont typeface="Wingdings" panose="05000000000000000000" pitchFamily="2" charset="2"/>
              <a:buChar char="§"/>
              <a:defRPr/>
            </a:pPr>
            <a:r>
              <a:rPr lang="es-ES" sz="1800" b="1" kern="0" dirty="0"/>
              <a:t>Docencia en International Summer </a:t>
            </a:r>
            <a:r>
              <a:rPr lang="es-ES" sz="1800" b="1" kern="0" dirty="0" err="1"/>
              <a:t>Schools</a:t>
            </a:r>
            <a:endParaRPr lang="es-ES" sz="1800" kern="0" dirty="0"/>
          </a:p>
          <a:p>
            <a:pPr marL="8001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s-ES" sz="1600" kern="0" dirty="0"/>
              <a:t>OECD/SINUS, CEA-KIT/FJOH,…</a:t>
            </a:r>
          </a:p>
          <a:p>
            <a:pPr marL="8001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s-ES" sz="1600" kern="0" dirty="0"/>
              <a:t>Proyectos Europeos (EU/NUDATAPATH, EU/APRENDE), PHITS </a:t>
            </a:r>
            <a:r>
              <a:rPr lang="es-ES" sz="1600" kern="0" dirty="0" err="1"/>
              <a:t>course</a:t>
            </a:r>
            <a:r>
              <a:rPr lang="es-ES" sz="1600" kern="0" dirty="0"/>
              <a:t>,…</a:t>
            </a:r>
          </a:p>
          <a:p>
            <a:pPr marL="342900" indent="-342900" algn="l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es-ES_tradnl" sz="1800" b="1" kern="0" dirty="0"/>
              <a:t>Movilidad de estudiantes en Trabajos Fin de Master</a:t>
            </a:r>
          </a:p>
          <a:p>
            <a:pPr marL="8001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s-ES_tradnl" sz="1600" kern="0" dirty="0" err="1"/>
              <a:t>TFMs</a:t>
            </a:r>
            <a:r>
              <a:rPr lang="es-ES_tradnl" sz="1600" kern="0" dirty="0"/>
              <a:t> en SCK·CEN, CEA, NEA, IAEA,…</a:t>
            </a:r>
          </a:p>
          <a:p>
            <a:pPr marL="342900" indent="-342900" algn="l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s-ES_tradnl" sz="1800" b="1" kern="0" dirty="0"/>
              <a:t>Seminarios avanzados con docentes/investigadores/profesionales</a:t>
            </a:r>
          </a:p>
          <a:p>
            <a:pPr marL="342900" indent="-342900" algn="l"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s-ES_tradnl" sz="1800" b="1" kern="0" dirty="0"/>
              <a:t>Innovación de la Metodología</a:t>
            </a:r>
          </a:p>
          <a:p>
            <a:pPr marL="8001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s-ES_tradnl" sz="1600" kern="0" dirty="0"/>
              <a:t>Metodología </a:t>
            </a:r>
            <a:r>
              <a:rPr lang="es-ES" sz="1600" b="1" kern="0" dirty="0"/>
              <a:t>CDIO </a:t>
            </a:r>
            <a:r>
              <a:rPr lang="es-ES" sz="1600" kern="0" dirty="0"/>
              <a:t>(Concebir, Diseñar, Implementar y Operar) en la INGENIA NUCLEAR (desde 2018) – 12 ECTS</a:t>
            </a:r>
          </a:p>
          <a:p>
            <a:pPr marL="8001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s-ES" sz="1600" b="1" kern="0" dirty="0"/>
              <a:t>Active </a:t>
            </a:r>
            <a:r>
              <a:rPr lang="es-ES" sz="1600" b="1" kern="0" dirty="0" err="1"/>
              <a:t>Learning</a:t>
            </a:r>
            <a:r>
              <a:rPr lang="es-ES" sz="1600" b="1" kern="0" dirty="0"/>
              <a:t>  </a:t>
            </a:r>
            <a:r>
              <a:rPr lang="es-ES" sz="1600" kern="0" dirty="0"/>
              <a:t>- Great-Pioneer (2019-2024): 6 cursos/3ECTS+ 3Labs</a:t>
            </a:r>
          </a:p>
          <a:p>
            <a:pPr marL="8001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s-ES" sz="1600" b="1" kern="0" dirty="0"/>
              <a:t>Docencia atractiva</a:t>
            </a:r>
            <a:r>
              <a:rPr lang="es-ES" sz="1600" kern="0" dirty="0"/>
              <a:t>: “Energía Nuclear en la Transición Energética”</a:t>
            </a:r>
          </a:p>
        </p:txBody>
      </p:sp>
    </p:spTree>
    <p:extLst>
      <p:ext uri="{BB962C8B-B14F-4D97-AF65-F5344CB8AC3E}">
        <p14:creationId xmlns:p14="http://schemas.microsoft.com/office/powerpoint/2010/main" val="20533471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5A355F-7FCC-43B2-B4AF-553A95AABA83}" type="slidenum">
              <a:rPr lang="es-ES" smtClean="0"/>
              <a:pPr>
                <a:defRPr/>
              </a:pPr>
              <a:t>9</a:t>
            </a:fld>
            <a:endParaRPr lang="es-E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25FE287-BC00-8B24-B8D3-962F667439FC}"/>
              </a:ext>
            </a:extLst>
          </p:cNvPr>
          <p:cNvSpPr txBox="1"/>
          <p:nvPr/>
        </p:nvSpPr>
        <p:spPr>
          <a:xfrm>
            <a:off x="2843808" y="11220"/>
            <a:ext cx="628654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b="1" dirty="0">
                <a:solidFill>
                  <a:schemeClr val="tx1"/>
                </a:solidFill>
              </a:rPr>
              <a:t>Reflexiones personales</a:t>
            </a:r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C9CF64-8A65-88F8-F458-309DB99F6A30}"/>
              </a:ext>
            </a:extLst>
          </p:cNvPr>
          <p:cNvSpPr txBox="1"/>
          <p:nvPr/>
        </p:nvSpPr>
        <p:spPr>
          <a:xfrm>
            <a:off x="0" y="1196752"/>
            <a:ext cx="9144000" cy="5292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6700" indent="-177800" algn="l">
              <a:buFont typeface="Wingdings" panose="05000000000000000000" pitchFamily="2" charset="2"/>
              <a:buChar char="§"/>
              <a:defRPr/>
            </a:pPr>
            <a:r>
              <a:rPr lang="es-ES" sz="1800" b="1" kern="0" dirty="0">
                <a:latin typeface="+mn-lt"/>
              </a:rPr>
              <a:t>Mantener calidad/contenido de Docencia actual incluyendo nuevos contenidos:</a:t>
            </a:r>
          </a:p>
          <a:p>
            <a:pPr marL="723900" lvl="2" indent="-177800" algn="l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Courier New" panose="02070309020205020404" pitchFamily="49" charset="0"/>
              <a:buChar char="o"/>
              <a:defRPr/>
            </a:pPr>
            <a:r>
              <a:rPr lang="es-ES" sz="1600" kern="0" dirty="0">
                <a:latin typeface="+mn-lt"/>
                <a:cs typeface="Times New Roman"/>
              </a:rPr>
              <a:t>Aplicaciones médicas (INGENIA 2024-2025)</a:t>
            </a:r>
          </a:p>
          <a:p>
            <a:pPr marL="723900" lvl="2" indent="-177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s-ES" sz="1600" kern="0" dirty="0">
                <a:latin typeface="+mn-lt"/>
                <a:cs typeface="Times New Roman"/>
              </a:rPr>
              <a:t>Cursos sobre IA/ML en Ingeniería Nuclear</a:t>
            </a:r>
          </a:p>
          <a:p>
            <a:pPr marL="266700" indent="-177800" algn="l">
              <a:buFont typeface="Wingdings" panose="05000000000000000000" pitchFamily="2" charset="2"/>
              <a:buChar char="§"/>
              <a:defRPr/>
            </a:pPr>
            <a:r>
              <a:rPr lang="es-ES" sz="1800" b="1" kern="0" dirty="0">
                <a:latin typeface="+mn-lt"/>
              </a:rPr>
              <a:t>Incrementar la colaboración entre Másteres con Cátedras CSN</a:t>
            </a:r>
          </a:p>
          <a:p>
            <a:pPr marL="723900" lvl="2" indent="-177800" algn="l">
              <a:buFont typeface="Courier New" panose="02070309020205020404" pitchFamily="49" charset="0"/>
              <a:buChar char="o"/>
              <a:defRPr/>
            </a:pPr>
            <a:r>
              <a:rPr lang="es-ES" sz="1600" kern="0" dirty="0">
                <a:latin typeface="+mn-lt"/>
                <a:ea typeface="Calibri"/>
                <a:cs typeface="Times New Roman"/>
              </a:rPr>
              <a:t>Movilidad de profesorado, de estudiantes, …</a:t>
            </a:r>
          </a:p>
          <a:p>
            <a:pPr marL="266700" indent="-177800" algn="l">
              <a:buFont typeface="Wingdings" panose="05000000000000000000" pitchFamily="2" charset="2"/>
              <a:buChar char="§"/>
              <a:defRPr/>
            </a:pPr>
            <a:r>
              <a:rPr lang="es-ES" sz="1800" b="1" kern="0" dirty="0">
                <a:latin typeface="+mn-lt"/>
              </a:rPr>
              <a:t>Favorecer participación de egresados en oposiciones del CSN</a:t>
            </a:r>
          </a:p>
          <a:p>
            <a:pPr marL="723900" lvl="2" indent="-177800" algn="l">
              <a:buFont typeface="Courier New" panose="02070309020205020404" pitchFamily="49" charset="0"/>
              <a:buChar char="o"/>
              <a:defRPr/>
            </a:pPr>
            <a:r>
              <a:rPr lang="es-ES" sz="1600" kern="0" dirty="0">
                <a:latin typeface="+mn-lt"/>
                <a:cs typeface="Times New Roman"/>
              </a:rPr>
              <a:t>¿Convalidaciones de ejercicios de la oposición sobre materias impartidas en el MUCTN?</a:t>
            </a:r>
          </a:p>
          <a:p>
            <a:pPr marL="266700" indent="-177800" algn="l">
              <a:buFont typeface="Wingdings" panose="05000000000000000000" pitchFamily="2" charset="2"/>
              <a:buChar char="§"/>
              <a:defRPr/>
            </a:pPr>
            <a:r>
              <a:rPr lang="es-ES" sz="1800" b="1" kern="0" dirty="0">
                <a:latin typeface="+mn-lt"/>
              </a:rPr>
              <a:t>Aumentar la visibilidad en Foros Nacionales e Internacionales</a:t>
            </a:r>
          </a:p>
          <a:p>
            <a:pPr marL="723900" lvl="2" indent="-177800" algn="l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Courier New" panose="02070309020205020404" pitchFamily="49" charset="0"/>
              <a:buChar char="o"/>
              <a:defRPr/>
            </a:pPr>
            <a:r>
              <a:rPr lang="es-ES" sz="1600" u="sng" kern="0" dirty="0">
                <a:latin typeface="+mn-lt"/>
                <a:cs typeface="Times New Roman"/>
              </a:rPr>
              <a:t>ENEN (Patxi), IRPA (Eduardo), NSC/MBDAV (Oscar), …SNETP, EURADOS,…</a:t>
            </a:r>
          </a:p>
          <a:p>
            <a:pPr marL="723900" lvl="2" indent="-177800" algn="l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Courier New" panose="02070309020205020404" pitchFamily="49" charset="0"/>
              <a:buChar char="o"/>
              <a:defRPr/>
            </a:pPr>
            <a:r>
              <a:rPr lang="es-ES" sz="1600" u="sng" kern="0" dirty="0">
                <a:latin typeface="+mn-lt"/>
                <a:cs typeface="Times New Roman"/>
              </a:rPr>
              <a:t>SNE (Emilio), CEIDEN (participación activa en varios grupos de trabajo)…</a:t>
            </a:r>
          </a:p>
          <a:p>
            <a:pPr marL="723900" lvl="2" indent="-177800" algn="l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Courier New" panose="02070309020205020404" pitchFamily="49" charset="0"/>
              <a:buChar char="o"/>
              <a:defRPr/>
            </a:pPr>
            <a:r>
              <a:rPr lang="es-ES" sz="1600" u="sng" kern="0" dirty="0">
                <a:latin typeface="+mn-lt"/>
                <a:cs typeface="Times New Roman"/>
              </a:rPr>
              <a:t>OECD/NEA - </a:t>
            </a:r>
            <a:r>
              <a:rPr lang="en-GB" sz="1600" u="sng" kern="0" dirty="0">
                <a:latin typeface="+mn-lt"/>
                <a:cs typeface="Times New Roman"/>
              </a:rPr>
              <a:t>Global Forum </a:t>
            </a:r>
            <a:r>
              <a:rPr lang="en-GB" sz="1600" kern="0" dirty="0">
                <a:latin typeface="+mn-lt"/>
                <a:cs typeface="Times New Roman"/>
              </a:rPr>
              <a:t>on Nuclear Education, Global Forum on Nuclear Education, Science, Technology and Policy</a:t>
            </a:r>
            <a:endParaRPr lang="es-ES" sz="1600" kern="0" dirty="0">
              <a:latin typeface="+mn-lt"/>
              <a:cs typeface="Times New Roman"/>
            </a:endParaRPr>
          </a:p>
          <a:p>
            <a:pPr marL="266700" indent="-177800" algn="l">
              <a:buFont typeface="Wingdings" panose="05000000000000000000" pitchFamily="2" charset="2"/>
              <a:buChar char="§"/>
              <a:defRPr/>
            </a:pPr>
            <a:r>
              <a:rPr lang="es-ES" sz="1800" b="1" kern="0" dirty="0">
                <a:solidFill>
                  <a:srgbClr val="0000FF"/>
                </a:solidFill>
                <a:latin typeface="+mn-lt"/>
              </a:rPr>
              <a:t>Excelencia en DOCENCIA ← → Excelencia en INVESTIGACIÓN</a:t>
            </a:r>
          </a:p>
          <a:p>
            <a:pPr marL="723900" lvl="2" indent="-177800" algn="l">
              <a:buFont typeface="Courier New" panose="02070309020205020404" pitchFamily="49" charset="0"/>
              <a:buChar char="o"/>
              <a:defRPr/>
            </a:pPr>
            <a:r>
              <a:rPr lang="es-ES" sz="1600" kern="0" dirty="0">
                <a:latin typeface="+mn-lt"/>
                <a:cs typeface="Times New Roman"/>
              </a:rPr>
              <a:t>Colaboraciones más estrechas con el CIEMAT – Formación/Investigación</a:t>
            </a:r>
          </a:p>
          <a:p>
            <a:pPr marL="723900" lvl="2" indent="-177800" algn="l">
              <a:lnSpc>
                <a:spcPct val="100000"/>
              </a:lnSpc>
              <a:buFont typeface="Courier New" panose="02070309020205020404" pitchFamily="49" charset="0"/>
              <a:buChar char="o"/>
              <a:defRPr/>
            </a:pPr>
            <a:r>
              <a:rPr lang="es-ES" sz="1600" kern="0" dirty="0">
                <a:latin typeface="+mn-lt"/>
                <a:cs typeface="Times New Roman"/>
              </a:rPr>
              <a:t>Participación en iniciativas internacionales: OECD/NEA-</a:t>
            </a:r>
            <a:r>
              <a:rPr lang="en-GB" sz="1600" kern="0" dirty="0">
                <a:latin typeface="+mn-lt"/>
                <a:cs typeface="Times New Roman"/>
              </a:rPr>
              <a:t> Nuclear Education, Skills and Technology </a:t>
            </a:r>
            <a:r>
              <a:rPr lang="en-GB" sz="1600" b="1" u="sng" kern="0" dirty="0">
                <a:latin typeface="+mn-lt"/>
                <a:cs typeface="Times New Roman"/>
              </a:rPr>
              <a:t>(NEST) </a:t>
            </a:r>
            <a:r>
              <a:rPr lang="en-GB" sz="1600" kern="0" dirty="0">
                <a:latin typeface="+mn-lt"/>
                <a:cs typeface="Times New Roman"/>
              </a:rPr>
              <a:t>Framework</a:t>
            </a:r>
            <a:endParaRPr lang="es-ES" sz="1600" kern="0" dirty="0">
              <a:latin typeface="+mn-lt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458204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ETSII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00CC99"/>
      </a:accent1>
      <a:accent2>
        <a:srgbClr val="3333CC"/>
      </a:accent2>
      <a:accent3>
        <a:srgbClr val="AAAAAA"/>
      </a:accent3>
      <a:accent4>
        <a:srgbClr val="DADAD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TSII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488" tIns="44450" rIns="90488" bIns="44450" numCol="1" anchor="t" anchorCtr="0" compatLnSpc="1">
        <a:prstTxWarp prst="textNoShape">
          <a:avLst/>
        </a:prstTxWarp>
      </a:bodyPr>
      <a:lstStyle>
        <a:defPPr marL="1257300" marR="0" indent="-228600" algn="just" defTabSz="969963" rtl="0" eaLnBrk="0" fontAlgn="base" latinLnBrk="0" hangingPunct="0">
          <a:lnSpc>
            <a:spcPct val="125000"/>
          </a:lnSpc>
          <a:spcBef>
            <a:spcPct val="10000"/>
          </a:spcBef>
          <a:spcAft>
            <a:spcPct val="10000"/>
          </a:spcAft>
          <a:buClrTx/>
          <a:buSzPct val="65000"/>
          <a:buFontTx/>
          <a:buBlip>
            <a:blip xmlns:r="http://schemas.openxmlformats.org/officeDocument/2006/relationships" r:embed="rId1"/>
          </a:buBlip>
          <a:tabLst/>
          <a:defRPr kumimoji="0" lang="es-ES" sz="1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Mincho" pitchFamily="4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488" tIns="44450" rIns="90488" bIns="44450" numCol="1" anchor="t" anchorCtr="0" compatLnSpc="1">
        <a:prstTxWarp prst="textNoShape">
          <a:avLst/>
        </a:prstTxWarp>
      </a:bodyPr>
      <a:lstStyle>
        <a:defPPr marL="1257300" marR="0" indent="-228600" algn="just" defTabSz="969963" rtl="0" eaLnBrk="0" fontAlgn="base" latinLnBrk="0" hangingPunct="0">
          <a:lnSpc>
            <a:spcPct val="125000"/>
          </a:lnSpc>
          <a:spcBef>
            <a:spcPct val="10000"/>
          </a:spcBef>
          <a:spcAft>
            <a:spcPct val="10000"/>
          </a:spcAft>
          <a:buClrTx/>
          <a:buSzPct val="65000"/>
          <a:buFontTx/>
          <a:buBlip>
            <a:blip xmlns:r="http://schemas.openxmlformats.org/officeDocument/2006/relationships" r:embed="rId1"/>
          </a:buBlip>
          <a:tabLst/>
          <a:defRPr kumimoji="0" lang="es-ES" sz="1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Mincho" pitchFamily="49" charset="-128"/>
          </a:defRPr>
        </a:defPPr>
      </a:lstStyle>
    </a:lnDef>
  </a:objectDefaults>
  <a:extraClrSchemeLst>
    <a:extraClrScheme>
      <a:clrScheme name="ETSII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TSII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TSII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TSII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TSII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TSII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TSII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10005</TotalTime>
  <Words>1278</Words>
  <Application>Microsoft Office PowerPoint</Application>
  <PresentationFormat>On-screen Show (4:3)</PresentationFormat>
  <Paragraphs>232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Arial Narrow</vt:lpstr>
      <vt:lpstr>Arial Nova</vt:lpstr>
      <vt:lpstr>Calibri</vt:lpstr>
      <vt:lpstr>Courier New</vt:lpstr>
      <vt:lpstr>Times New Roman</vt:lpstr>
      <vt:lpstr>Verdana</vt:lpstr>
      <vt:lpstr>Wingdings</vt:lpstr>
      <vt:lpstr>ETSII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ifn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</dc:creator>
  <cp:lastModifiedBy>OSCAR LUIS CABELLOS DE FRANCISCO</cp:lastModifiedBy>
  <cp:revision>1114</cp:revision>
  <dcterms:created xsi:type="dcterms:W3CDTF">2011-04-05T11:14:12Z</dcterms:created>
  <dcterms:modified xsi:type="dcterms:W3CDTF">2024-10-22T07:38:08Z</dcterms:modified>
</cp:coreProperties>
</file>