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8" r:id="rId1"/>
    <p:sldMasterId id="2147484255" r:id="rId2"/>
    <p:sldMasterId id="2147484280" r:id="rId3"/>
  </p:sldMasterIdLst>
  <p:notesMasterIdLst>
    <p:notesMasterId r:id="rId35"/>
  </p:notesMasterIdLst>
  <p:handoutMasterIdLst>
    <p:handoutMasterId r:id="rId36"/>
  </p:handoutMasterIdLst>
  <p:sldIdLst>
    <p:sldId id="374" r:id="rId4"/>
    <p:sldId id="1039" r:id="rId5"/>
    <p:sldId id="917" r:id="rId6"/>
    <p:sldId id="1057" r:id="rId7"/>
    <p:sldId id="1053" r:id="rId8"/>
    <p:sldId id="282" r:id="rId9"/>
    <p:sldId id="1059" r:id="rId10"/>
    <p:sldId id="1083" r:id="rId11"/>
    <p:sldId id="1055" r:id="rId12"/>
    <p:sldId id="353" r:id="rId13"/>
    <p:sldId id="1060" r:id="rId14"/>
    <p:sldId id="1061" r:id="rId15"/>
    <p:sldId id="1062" r:id="rId16"/>
    <p:sldId id="1063" r:id="rId17"/>
    <p:sldId id="1033" r:id="rId18"/>
    <p:sldId id="1074" r:id="rId19"/>
    <p:sldId id="1084" r:id="rId20"/>
    <p:sldId id="1075" r:id="rId21"/>
    <p:sldId id="1066" r:id="rId22"/>
    <p:sldId id="365" r:id="rId23"/>
    <p:sldId id="366" r:id="rId24"/>
    <p:sldId id="367" r:id="rId25"/>
    <p:sldId id="368" r:id="rId26"/>
    <p:sldId id="369" r:id="rId27"/>
    <p:sldId id="1068" r:id="rId28"/>
    <p:sldId id="1077" r:id="rId29"/>
    <p:sldId id="1078" r:id="rId30"/>
    <p:sldId id="1079" r:id="rId31"/>
    <p:sldId id="1080" r:id="rId32"/>
    <p:sldId id="1081" r:id="rId33"/>
    <p:sldId id="266" r:id="rId34"/>
  </p:sldIdLst>
  <p:sldSz cx="12192000" cy="6858000"/>
  <p:notesSz cx="9944100" cy="680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YA SOLER Antonio, NEA/NTE" initials="VSAN" lastIdx="1" clrIdx="1">
    <p:extLst>
      <p:ext uri="{19B8F6BF-5375-455C-9EA6-DF929625EA0E}">
        <p15:presenceInfo xmlns:p15="http://schemas.microsoft.com/office/powerpoint/2012/main" userId="VAYA SOLER Antonio, NEA/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4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Sheet2!$B$2:$K$2</c:f>
              <c:strCache>
                <c:ptCount val="10"/>
                <c:pt idx="0">
                  <c:v>Coal</c:v>
                </c:pt>
                <c:pt idx="1">
                  <c:v>Gas (CCGT)</c:v>
                </c:pt>
                <c:pt idx="2">
                  <c:v>Nuclear</c:v>
                </c:pt>
                <c:pt idx="3">
                  <c:v>Nuclear (LTO)</c:v>
                </c:pt>
                <c:pt idx="4">
                  <c:v>Onshore wind</c:v>
                </c:pt>
                <c:pt idx="5">
                  <c:v>Offshore wind</c:v>
                </c:pt>
                <c:pt idx="6">
                  <c:v>Solar PV (large)</c:v>
                </c:pt>
                <c:pt idx="7">
                  <c:v>Hydro</c:v>
                </c:pt>
                <c:pt idx="8">
                  <c:v>Geothermal</c:v>
                </c:pt>
                <c:pt idx="9">
                  <c:v>Biomass</c:v>
                </c:pt>
              </c:strCache>
            </c:strRef>
          </c:cat>
          <c:val>
            <c:numRef>
              <c:f>Sheet2!$B$2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F-4B0F-A3A7-69C5F415EAC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Sheet2!$B$2:$K$2</c:f>
              <c:strCache>
                <c:ptCount val="7"/>
                <c:pt idx="0">
                  <c:v>Coal</c:v>
                </c:pt>
                <c:pt idx="1">
                  <c:v>Gas (CCGT)</c:v>
                </c:pt>
                <c:pt idx="2">
                  <c:v>Nuclear</c:v>
                </c:pt>
                <c:pt idx="3">
                  <c:v>Nuclear (LTO)</c:v>
                </c:pt>
                <c:pt idx="4">
                  <c:v>Onshore wind</c:v>
                </c:pt>
                <c:pt idx="5">
                  <c:v>Offshore wind</c:v>
                </c:pt>
                <c:pt idx="6">
                  <c:v>Solar PV (large)</c:v>
                </c:pt>
              </c:strCache>
            </c:strRef>
          </c:cat>
          <c:val>
            <c:numRef>
              <c:f>Sheet2!$B$2:$K$2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F-4B0F-A3A7-69C5F415EAC7}"/>
            </c:ext>
          </c:extLst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Sheet2!$B$47:$K$47</c:f>
                <c:numCache>
                  <c:formatCode>General</c:formatCode>
                  <c:ptCount val="7"/>
                  <c:pt idx="0">
                    <c:v>11.139809778770541</c:v>
                  </c:pt>
                  <c:pt idx="1">
                    <c:v>19.445390380169947</c:v>
                  </c:pt>
                  <c:pt idx="2">
                    <c:v>17.731018648116773</c:v>
                  </c:pt>
                  <c:pt idx="3">
                    <c:v>2.1720215514261518</c:v>
                  </c:pt>
                  <c:pt idx="4">
                    <c:v>13.793890136291608</c:v>
                  </c:pt>
                  <c:pt idx="5">
                    <c:v>28.244002624135625</c:v>
                  </c:pt>
                  <c:pt idx="6">
                    <c:v>40.773840080370718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Sheet2!$B$2:$K$2</c:f>
              <c:strCache>
                <c:ptCount val="7"/>
                <c:pt idx="0">
                  <c:v>Coal</c:v>
                </c:pt>
                <c:pt idx="1">
                  <c:v>Gas (CCGT)</c:v>
                </c:pt>
                <c:pt idx="2">
                  <c:v>Nuclear</c:v>
                </c:pt>
                <c:pt idx="3">
                  <c:v>Nuclear (LTO)</c:v>
                </c:pt>
                <c:pt idx="4">
                  <c:v>Onshore wind</c:v>
                </c:pt>
                <c:pt idx="5">
                  <c:v>Offshore wind</c:v>
                </c:pt>
                <c:pt idx="6">
                  <c:v>Solar PV (large)</c:v>
                </c:pt>
              </c:strCache>
            </c:strRef>
          </c:cat>
          <c:val>
            <c:numRef>
              <c:f>Sheet2!$B$42:$K$42</c:f>
              <c:numCache>
                <c:formatCode>General</c:formatCode>
                <c:ptCount val="7"/>
                <c:pt idx="0">
                  <c:v>88.729861486960004</c:v>
                </c:pt>
                <c:pt idx="1">
                  <c:v>58.941786135987734</c:v>
                </c:pt>
                <c:pt idx="2">
                  <c:v>59.232681981590957</c:v>
                </c:pt>
                <c:pt idx="3">
                  <c:v>30.233949259654349</c:v>
                </c:pt>
                <c:pt idx="4">
                  <c:v>42.976611837037012</c:v>
                </c:pt>
                <c:pt idx="5">
                  <c:v>73.329455475799918</c:v>
                </c:pt>
                <c:pt idx="6">
                  <c:v>75.412835097381219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F-4B0F-A3A7-69C5F415EAC7}"/>
            </c:ext>
          </c:extLst>
        </c:ser>
        <c:ser>
          <c:idx val="3"/>
          <c:order val="3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Sheet2!$B$2:$K$2</c:f>
              <c:strCache>
                <c:ptCount val="7"/>
                <c:pt idx="0">
                  <c:v>Coal</c:v>
                </c:pt>
                <c:pt idx="1">
                  <c:v>Gas (CCGT)</c:v>
                </c:pt>
                <c:pt idx="2">
                  <c:v>Nuclear</c:v>
                </c:pt>
                <c:pt idx="3">
                  <c:v>Nuclear (LTO)</c:v>
                </c:pt>
                <c:pt idx="4">
                  <c:v>Onshore wind</c:v>
                </c:pt>
                <c:pt idx="5">
                  <c:v>Offshore wind</c:v>
                </c:pt>
                <c:pt idx="6">
                  <c:v>Solar PV (large)</c:v>
                </c:pt>
              </c:strCache>
            </c:strRef>
          </c:cat>
          <c:val>
            <c:numRef>
              <c:f>Sheet2!$B$43:$K$43</c:f>
              <c:numCache>
                <c:formatCode>General</c:formatCode>
                <c:ptCount val="7"/>
                <c:pt idx="0">
                  <c:v>14.94034954766903</c:v>
                </c:pt>
                <c:pt idx="1">
                  <c:v>13.718454012576679</c:v>
                </c:pt>
                <c:pt idx="2">
                  <c:v>17.742065566616489</c:v>
                </c:pt>
                <c:pt idx="3">
                  <c:v>1.8474978952533583</c:v>
                </c:pt>
                <c:pt idx="4">
                  <c:v>18.594531885560158</c:v>
                </c:pt>
                <c:pt idx="5">
                  <c:v>12.400381358154689</c:v>
                </c:pt>
                <c:pt idx="6">
                  <c:v>16.125393905333794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0F-4B0F-A3A7-69C5F415EAC7}"/>
            </c:ext>
          </c:extLst>
        </c:ser>
        <c:ser>
          <c:idx val="4"/>
          <c:order val="4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Sheet2!$B$46:$K$46</c:f>
                <c:numCache>
                  <c:formatCode>General</c:formatCode>
                  <c:ptCount val="7"/>
                  <c:pt idx="0">
                    <c:v>31.719217015213772</c:v>
                  </c:pt>
                  <c:pt idx="1">
                    <c:v>14.503690206993269</c:v>
                  </c:pt>
                  <c:pt idx="2">
                    <c:v>3.9284752488447481</c:v>
                  </c:pt>
                  <c:pt idx="3">
                    <c:v>2.2267273745899772</c:v>
                  </c:pt>
                  <c:pt idx="4">
                    <c:v>176.46287010471406</c:v>
                  </c:pt>
                  <c:pt idx="5">
                    <c:v>88.026372893078459</c:v>
                  </c:pt>
                  <c:pt idx="6">
                    <c:v>47.302642695808984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Sheet2!$B$2:$K$2</c:f>
              <c:strCache>
                <c:ptCount val="7"/>
                <c:pt idx="0">
                  <c:v>Coal</c:v>
                </c:pt>
                <c:pt idx="1">
                  <c:v>Gas (CCGT)</c:v>
                </c:pt>
                <c:pt idx="2">
                  <c:v>Nuclear</c:v>
                </c:pt>
                <c:pt idx="3">
                  <c:v>Nuclear (LTO)</c:v>
                </c:pt>
                <c:pt idx="4">
                  <c:v>Onshore wind</c:v>
                </c:pt>
                <c:pt idx="5">
                  <c:v>Offshore wind</c:v>
                </c:pt>
                <c:pt idx="6">
                  <c:v>Solar PV (large)</c:v>
                </c:pt>
              </c:strCache>
            </c:strRef>
          </c:cat>
          <c:val>
            <c:numRef>
              <c:f>Sheet2!$B$44:$K$44</c:f>
              <c:numCache>
                <c:formatCode>General</c:formatCode>
                <c:ptCount val="7"/>
                <c:pt idx="0">
                  <c:v>12.296557841505901</c:v>
                </c:pt>
                <c:pt idx="1">
                  <c:v>22.410561112768761</c:v>
                </c:pt>
                <c:pt idx="2">
                  <c:v>20.397888572906865</c:v>
                </c:pt>
                <c:pt idx="3">
                  <c:v>1.450383043860306</c:v>
                </c:pt>
                <c:pt idx="4">
                  <c:v>17.158164422845289</c:v>
                </c:pt>
                <c:pt idx="5">
                  <c:v>26.422287126956533</c:v>
                </c:pt>
                <c:pt idx="6">
                  <c:v>26.012320385402873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0F-4B0F-A3A7-69C5F415E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335232"/>
        <c:axId val="1076320672"/>
      </c:barChart>
      <c:catAx>
        <c:axId val="10763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6320672"/>
        <c:crosses val="autoZero"/>
        <c:auto val="1"/>
        <c:lblAlgn val="ctr"/>
        <c:lblOffset val="100"/>
        <c:noMultiLvlLbl val="0"/>
      </c:catAx>
      <c:valAx>
        <c:axId val="10763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LCOE (USD/MWh)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633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42A58-65F9-4AC7-B903-AFA6F7E033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59421B-D59A-463C-BD00-1D2E5717AA09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092DBF06-F5C8-4A35-B1D9-63886EDFB3B9}" type="parTrans" cxnId="{C502AD51-A754-4397-888D-84DD29AF25F1}">
      <dgm:prSet/>
      <dgm:spPr/>
      <dgm:t>
        <a:bodyPr/>
        <a:lstStyle/>
        <a:p>
          <a:endParaRPr lang="en-GB" noProof="0" dirty="0"/>
        </a:p>
      </dgm:t>
    </dgm:pt>
    <dgm:pt modelId="{10A7B602-D534-4176-9581-30FCFC75BC15}" type="sibTrans" cxnId="{C502AD51-A754-4397-888D-84DD29AF25F1}">
      <dgm:prSet/>
      <dgm:spPr/>
      <dgm:t>
        <a:bodyPr/>
        <a:lstStyle/>
        <a:p>
          <a:endParaRPr lang="en-GB" noProof="0" dirty="0"/>
        </a:p>
      </dgm:t>
    </dgm:pt>
    <dgm:pt modelId="{C134591F-50FA-4260-AF50-D9EA5CCD97C2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F382C1A4-D233-46A2-B718-929C41A34F9C}" type="parTrans" cxnId="{5768048C-7AD4-4EDF-944C-2C7E2E73F7AF}">
      <dgm:prSet/>
      <dgm:spPr/>
      <dgm:t>
        <a:bodyPr/>
        <a:lstStyle/>
        <a:p>
          <a:endParaRPr lang="en-GB" noProof="0" dirty="0"/>
        </a:p>
      </dgm:t>
    </dgm:pt>
    <dgm:pt modelId="{334608C9-055C-407F-9741-7C30C57D6753}" type="sibTrans" cxnId="{5768048C-7AD4-4EDF-944C-2C7E2E73F7AF}">
      <dgm:prSet/>
      <dgm:spPr/>
      <dgm:t>
        <a:bodyPr/>
        <a:lstStyle/>
        <a:p>
          <a:endParaRPr lang="en-GB" noProof="0" dirty="0"/>
        </a:p>
      </dgm:t>
    </dgm:pt>
    <dgm:pt modelId="{BEBA2DB1-EF91-465F-B9DB-5F434BCC2DD4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38D03CA4-0D63-456E-9DF5-A096DC4CA052}" type="parTrans" cxnId="{7100919C-CCEF-4983-94F5-FFC46EEB9F75}">
      <dgm:prSet/>
      <dgm:spPr/>
      <dgm:t>
        <a:bodyPr/>
        <a:lstStyle/>
        <a:p>
          <a:endParaRPr lang="en-GB" noProof="0" dirty="0"/>
        </a:p>
      </dgm:t>
    </dgm:pt>
    <dgm:pt modelId="{C5CC1343-0FFD-47A7-9C53-E38BC861FEB1}" type="sibTrans" cxnId="{7100919C-CCEF-4983-94F5-FFC46EEB9F75}">
      <dgm:prSet/>
      <dgm:spPr/>
      <dgm:t>
        <a:bodyPr/>
        <a:lstStyle/>
        <a:p>
          <a:endParaRPr lang="en-GB" noProof="0" dirty="0"/>
        </a:p>
      </dgm:t>
    </dgm:pt>
    <dgm:pt modelId="{C40AD275-193F-4BDB-8CCC-9A0A8F60941B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B4E4EA9F-DF10-438E-9ECC-7A8F636D43AB}" type="parTrans" cxnId="{4C54458A-E775-4557-A947-9D31666517C8}">
      <dgm:prSet/>
      <dgm:spPr/>
      <dgm:t>
        <a:bodyPr/>
        <a:lstStyle/>
        <a:p>
          <a:endParaRPr lang="en-GB" noProof="0" dirty="0"/>
        </a:p>
      </dgm:t>
    </dgm:pt>
    <dgm:pt modelId="{CA679654-611B-40E3-BF47-A7F39529EE57}" type="sibTrans" cxnId="{4C54458A-E775-4557-A947-9D31666517C8}">
      <dgm:prSet/>
      <dgm:spPr/>
      <dgm:t>
        <a:bodyPr/>
        <a:lstStyle/>
        <a:p>
          <a:endParaRPr lang="en-GB" noProof="0" dirty="0"/>
        </a:p>
      </dgm:t>
    </dgm:pt>
    <dgm:pt modelId="{25A61717-E1B4-4596-AE7B-7E05747A08DE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46259151-9486-4514-A7D7-34C535764689}" type="parTrans" cxnId="{A3C40B86-650E-4F93-9797-0541240FB5CD}">
      <dgm:prSet/>
      <dgm:spPr/>
      <dgm:t>
        <a:bodyPr/>
        <a:lstStyle/>
        <a:p>
          <a:endParaRPr lang="en-GB" noProof="0" dirty="0"/>
        </a:p>
      </dgm:t>
    </dgm:pt>
    <dgm:pt modelId="{C8E4EEF0-AE21-4E1B-8A46-6E3668671008}" type="sibTrans" cxnId="{A3C40B86-650E-4F93-9797-0541240FB5CD}">
      <dgm:prSet/>
      <dgm:spPr/>
      <dgm:t>
        <a:bodyPr/>
        <a:lstStyle/>
        <a:p>
          <a:endParaRPr lang="en-GB" noProof="0" dirty="0"/>
        </a:p>
      </dgm:t>
    </dgm:pt>
    <dgm:pt modelId="{39DB8493-11D8-41A2-80A5-0A53314BA23C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24F69067-7D09-4751-A1B4-93BDD9FDF3CF}" type="parTrans" cxnId="{810B0E4C-45BB-46E6-A372-09E1E3AF5C5B}">
      <dgm:prSet/>
      <dgm:spPr/>
      <dgm:t>
        <a:bodyPr/>
        <a:lstStyle/>
        <a:p>
          <a:endParaRPr lang="en-GB" noProof="0" dirty="0"/>
        </a:p>
      </dgm:t>
    </dgm:pt>
    <dgm:pt modelId="{3EA6C3F2-8182-4A13-BC5C-6892C102572A}" type="sibTrans" cxnId="{810B0E4C-45BB-46E6-A372-09E1E3AF5C5B}">
      <dgm:prSet/>
      <dgm:spPr/>
      <dgm:t>
        <a:bodyPr/>
        <a:lstStyle/>
        <a:p>
          <a:endParaRPr lang="en-GB" noProof="0" dirty="0"/>
        </a:p>
      </dgm:t>
    </dgm:pt>
    <dgm:pt modelId="{B0E29268-1ABB-4903-873A-07BD4EE2EAE8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75000B2C-0AC8-4298-8D39-2262F475CC91}" type="parTrans" cxnId="{760151A9-FD6D-49DC-87E9-244505C91B9B}">
      <dgm:prSet/>
      <dgm:spPr/>
      <dgm:t>
        <a:bodyPr/>
        <a:lstStyle/>
        <a:p>
          <a:endParaRPr lang="en-GB" noProof="0" dirty="0"/>
        </a:p>
      </dgm:t>
    </dgm:pt>
    <dgm:pt modelId="{F2C43F8B-1385-42C7-AEF8-1BB86454BFE5}" type="sibTrans" cxnId="{760151A9-FD6D-49DC-87E9-244505C91B9B}">
      <dgm:prSet/>
      <dgm:spPr/>
      <dgm:t>
        <a:bodyPr/>
        <a:lstStyle/>
        <a:p>
          <a:endParaRPr lang="en-GB" noProof="0" dirty="0"/>
        </a:p>
      </dgm:t>
    </dgm:pt>
    <dgm:pt modelId="{FE29C305-08FD-41FB-AF92-312FCE9D5443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6762944B-9FE2-4A12-8388-511ADFDD532E}" type="parTrans" cxnId="{539738FF-BDE1-4A20-B2D6-8E744F049881}">
      <dgm:prSet/>
      <dgm:spPr/>
      <dgm:t>
        <a:bodyPr/>
        <a:lstStyle/>
        <a:p>
          <a:endParaRPr lang="en-GB" noProof="0" dirty="0"/>
        </a:p>
      </dgm:t>
    </dgm:pt>
    <dgm:pt modelId="{70FC4263-D5EC-4F2E-8FB2-F3F920C0AAD1}" type="sibTrans" cxnId="{539738FF-BDE1-4A20-B2D6-8E744F049881}">
      <dgm:prSet/>
      <dgm:spPr/>
      <dgm:t>
        <a:bodyPr/>
        <a:lstStyle/>
        <a:p>
          <a:endParaRPr lang="en-GB" noProof="0" dirty="0"/>
        </a:p>
      </dgm:t>
    </dgm:pt>
    <dgm:pt modelId="{E3B6F53B-26DD-4789-A552-910659335FCF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386E1602-7042-4DD3-8086-08A1812CF326}" type="parTrans" cxnId="{56630760-52A1-4318-B1F3-A54D96D385A8}">
      <dgm:prSet/>
      <dgm:spPr/>
      <dgm:t>
        <a:bodyPr/>
        <a:lstStyle/>
        <a:p>
          <a:endParaRPr lang="en-GB" noProof="0" dirty="0"/>
        </a:p>
      </dgm:t>
    </dgm:pt>
    <dgm:pt modelId="{98791B91-9762-4438-92FD-CE05708BFB85}" type="sibTrans" cxnId="{56630760-52A1-4318-B1F3-A54D96D385A8}">
      <dgm:prSet/>
      <dgm:spPr/>
      <dgm:t>
        <a:bodyPr/>
        <a:lstStyle/>
        <a:p>
          <a:endParaRPr lang="en-GB" noProof="0" dirty="0"/>
        </a:p>
      </dgm:t>
    </dgm:pt>
    <dgm:pt modelId="{F18829D2-E06C-4C15-A79E-02F784C47A3C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9468FE27-702B-4C73-89A0-2BD1D5C1050A}" type="parTrans" cxnId="{BAFCD942-B068-48DD-8570-F5159EAB1C6F}">
      <dgm:prSet/>
      <dgm:spPr/>
      <dgm:t>
        <a:bodyPr/>
        <a:lstStyle/>
        <a:p>
          <a:endParaRPr lang="en-GB" noProof="0" dirty="0"/>
        </a:p>
      </dgm:t>
    </dgm:pt>
    <dgm:pt modelId="{38A0F10B-69F8-45AC-925A-42146B4B9CAB}" type="sibTrans" cxnId="{BAFCD942-B068-48DD-8570-F5159EAB1C6F}">
      <dgm:prSet/>
      <dgm:spPr/>
      <dgm:t>
        <a:bodyPr/>
        <a:lstStyle/>
        <a:p>
          <a:endParaRPr lang="en-GB" noProof="0" dirty="0"/>
        </a:p>
      </dgm:t>
    </dgm:pt>
    <dgm:pt modelId="{FA8F94FA-C78B-44A8-B97D-A4B80807E501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EF1F1B7D-EBC7-4AEE-9232-D9E74363E792}" type="parTrans" cxnId="{E9CB9D17-31BF-4F48-A723-C85050979B56}">
      <dgm:prSet/>
      <dgm:spPr/>
      <dgm:t>
        <a:bodyPr/>
        <a:lstStyle/>
        <a:p>
          <a:endParaRPr lang="en-GB" noProof="0" dirty="0"/>
        </a:p>
      </dgm:t>
    </dgm:pt>
    <dgm:pt modelId="{8CB5CDB8-F981-4BD5-B6D2-055C86814F98}" type="sibTrans" cxnId="{E9CB9D17-31BF-4F48-A723-C85050979B56}">
      <dgm:prSet/>
      <dgm:spPr/>
      <dgm:t>
        <a:bodyPr/>
        <a:lstStyle/>
        <a:p>
          <a:endParaRPr lang="en-GB" noProof="0" dirty="0"/>
        </a:p>
      </dgm:t>
    </dgm:pt>
    <dgm:pt modelId="{01AEE473-7115-4216-8D50-FB6AC0146E29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E353EA09-C19A-4823-B9A3-7420AD75B877}" type="parTrans" cxnId="{BEF8E6BF-4204-4EBE-9E8B-50932275F0AB}">
      <dgm:prSet/>
      <dgm:spPr/>
      <dgm:t>
        <a:bodyPr/>
        <a:lstStyle/>
        <a:p>
          <a:endParaRPr lang="en-GB" noProof="0" dirty="0"/>
        </a:p>
      </dgm:t>
    </dgm:pt>
    <dgm:pt modelId="{EA2F0C1B-BA00-415D-8169-07BEC62EB17E}" type="sibTrans" cxnId="{BEF8E6BF-4204-4EBE-9E8B-50932275F0AB}">
      <dgm:prSet/>
      <dgm:spPr/>
      <dgm:t>
        <a:bodyPr/>
        <a:lstStyle/>
        <a:p>
          <a:endParaRPr lang="en-GB" noProof="0" dirty="0"/>
        </a:p>
      </dgm:t>
    </dgm:pt>
    <dgm:pt modelId="{02C7E4FA-0E4F-4E9A-9ABD-23E3A21C612E}" type="pres">
      <dgm:prSet presAssocID="{52642A58-65F9-4AC7-B903-AFA6F7E033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67B85-F80A-4011-88D2-658DB58296E9}" type="pres">
      <dgm:prSet presAssocID="{1459421B-D59A-463C-BD00-1D2E5717AA09}" presName="parentLin" presStyleCnt="0"/>
      <dgm:spPr/>
    </dgm:pt>
    <dgm:pt modelId="{A9E4C34A-B1F8-4679-9656-92D1644714CC}" type="pres">
      <dgm:prSet presAssocID="{1459421B-D59A-463C-BD00-1D2E5717AA0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671ED0-2976-42E5-8A8B-57AA98580AFA}" type="pres">
      <dgm:prSet presAssocID="{1459421B-D59A-463C-BD00-1D2E5717AA09}" presName="parentText" presStyleLbl="node1" presStyleIdx="0" presStyleCnt="4" custScaleX="153600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57A52-FC1A-400C-B3B3-311EA2D0E5DC}" type="pres">
      <dgm:prSet presAssocID="{1459421B-D59A-463C-BD00-1D2E5717AA09}" presName="negativeSpace" presStyleCnt="0"/>
      <dgm:spPr/>
    </dgm:pt>
    <dgm:pt modelId="{FE171E73-09C6-4546-899C-0F28F07C2B1F}" type="pres">
      <dgm:prSet presAssocID="{1459421B-D59A-463C-BD00-1D2E5717AA09}" presName="childText" presStyleLbl="conFgAcc1" presStyleIdx="0" presStyleCnt="4" custScaleY="107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908AE-16C6-4E86-BD3D-467168BBBFBB}" type="pres">
      <dgm:prSet presAssocID="{10A7B602-D534-4176-9581-30FCFC75BC15}" presName="spaceBetweenRectangles" presStyleCnt="0"/>
      <dgm:spPr/>
    </dgm:pt>
    <dgm:pt modelId="{F056A11A-3AE7-4562-B57D-D4FF2584B403}" type="pres">
      <dgm:prSet presAssocID="{C134591F-50FA-4260-AF50-D9EA5CCD97C2}" presName="parentLin" presStyleCnt="0"/>
      <dgm:spPr/>
    </dgm:pt>
    <dgm:pt modelId="{40BC74A9-098D-48BB-A9EC-769991E610FF}" type="pres">
      <dgm:prSet presAssocID="{C134591F-50FA-4260-AF50-D9EA5CCD97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B673AF-CBC0-4973-9620-0BE1E974552A}" type="pres">
      <dgm:prSet presAssocID="{C134591F-50FA-4260-AF50-D9EA5CCD97C2}" presName="parentText" presStyleLbl="node1" presStyleIdx="1" presStyleCnt="4" custScaleX="145195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78FF8-621C-4F3B-B833-B338F3F4AE87}" type="pres">
      <dgm:prSet presAssocID="{C134591F-50FA-4260-AF50-D9EA5CCD97C2}" presName="negativeSpace" presStyleCnt="0"/>
      <dgm:spPr/>
    </dgm:pt>
    <dgm:pt modelId="{3B5F14A8-A2A2-49F2-A7B4-0A7BAB32C605}" type="pres">
      <dgm:prSet presAssocID="{C134591F-50FA-4260-AF50-D9EA5CCD97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A78B6-C744-4F94-951E-4EC2B1465275}" type="pres">
      <dgm:prSet presAssocID="{334608C9-055C-407F-9741-7C30C57D6753}" presName="spaceBetweenRectangles" presStyleCnt="0"/>
      <dgm:spPr/>
    </dgm:pt>
    <dgm:pt modelId="{6842A0A2-C620-4B54-8FAA-E42F90FBF0E5}" type="pres">
      <dgm:prSet presAssocID="{BEBA2DB1-EF91-465F-B9DB-5F434BCC2DD4}" presName="parentLin" presStyleCnt="0"/>
      <dgm:spPr/>
    </dgm:pt>
    <dgm:pt modelId="{36CAA3DD-5348-4ECA-91FD-3FAC19455580}" type="pres">
      <dgm:prSet presAssocID="{BEBA2DB1-EF91-465F-B9DB-5F434BCC2DD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E4E6FDB-F761-4D77-A64F-7E70220C9F59}" type="pres">
      <dgm:prSet presAssocID="{BEBA2DB1-EF91-465F-B9DB-5F434BCC2DD4}" presName="parentText" presStyleLbl="node1" presStyleIdx="2" presStyleCnt="4" custScaleX="149577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22F6A-600E-470E-856E-8E541A591870}" type="pres">
      <dgm:prSet presAssocID="{BEBA2DB1-EF91-465F-B9DB-5F434BCC2DD4}" presName="negativeSpace" presStyleCnt="0"/>
      <dgm:spPr/>
    </dgm:pt>
    <dgm:pt modelId="{15362A23-19BA-492C-B5D4-BC2EC7DAC351}" type="pres">
      <dgm:prSet presAssocID="{BEBA2DB1-EF91-465F-B9DB-5F434BCC2DD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A7937-DFCA-4B62-B09D-919BCCC0A9F3}" type="pres">
      <dgm:prSet presAssocID="{C5CC1343-0FFD-47A7-9C53-E38BC861FEB1}" presName="spaceBetweenRectangles" presStyleCnt="0"/>
      <dgm:spPr/>
    </dgm:pt>
    <dgm:pt modelId="{0F94B379-3B59-477C-AA23-D7B6D79F3A83}" type="pres">
      <dgm:prSet presAssocID="{F18829D2-E06C-4C15-A79E-02F784C47A3C}" presName="parentLin" presStyleCnt="0"/>
      <dgm:spPr/>
    </dgm:pt>
    <dgm:pt modelId="{76B9863B-3777-47AC-944F-6C9868BB0D65}" type="pres">
      <dgm:prSet presAssocID="{F18829D2-E06C-4C15-A79E-02F784C47A3C}" presName="parentLeftMargin" presStyleLbl="node1" presStyleIdx="2" presStyleCnt="4" custScaleY="73910"/>
      <dgm:spPr/>
      <dgm:t>
        <a:bodyPr/>
        <a:lstStyle/>
        <a:p>
          <a:endParaRPr lang="en-US"/>
        </a:p>
      </dgm:t>
    </dgm:pt>
    <dgm:pt modelId="{7393C056-CBDE-4F1C-BE9F-975A34152872}" type="pres">
      <dgm:prSet presAssocID="{F18829D2-E06C-4C15-A79E-02F784C47A3C}" presName="parentText" presStyleLbl="node1" presStyleIdx="3" presStyleCnt="4" custScaleX="150786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1DCF-3AA2-41A3-829E-CE16223337ED}" type="pres">
      <dgm:prSet presAssocID="{F18829D2-E06C-4C15-A79E-02F784C47A3C}" presName="negativeSpace" presStyleCnt="0"/>
      <dgm:spPr/>
    </dgm:pt>
    <dgm:pt modelId="{14297218-5CAE-46C5-B9F0-29CF3C6C1370}" type="pres">
      <dgm:prSet presAssocID="{F18829D2-E06C-4C15-A79E-02F784C47A3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30760-52A1-4318-B1F3-A54D96D385A8}" srcId="{FE29C305-08FD-41FB-AF92-312FCE9D5443}" destId="{E3B6F53B-26DD-4789-A552-910659335FCF}" srcOrd="0" destOrd="0" parTransId="{386E1602-7042-4DD3-8086-08A1812CF326}" sibTransId="{98791B91-9762-4438-92FD-CE05708BFB85}"/>
    <dgm:cxn modelId="{2E9D41F6-BD08-400B-ABAE-B4DE30C2F359}" type="presOf" srcId="{C40AD275-193F-4BDB-8CCC-9A0A8F60941B}" destId="{FE171E73-09C6-4546-899C-0F28F07C2B1F}" srcOrd="0" destOrd="0" presId="urn:microsoft.com/office/officeart/2005/8/layout/list1"/>
    <dgm:cxn modelId="{9869F6F5-7207-4F08-8C6C-11C372527677}" type="presOf" srcId="{52642A58-65F9-4AC7-B903-AFA6F7E03358}" destId="{02C7E4FA-0E4F-4E9A-9ABD-23E3A21C612E}" srcOrd="0" destOrd="0" presId="urn:microsoft.com/office/officeart/2005/8/layout/list1"/>
    <dgm:cxn modelId="{1CCB28FA-06BC-4B4D-B3E5-51DAD54D66E5}" type="presOf" srcId="{E3B6F53B-26DD-4789-A552-910659335FCF}" destId="{15362A23-19BA-492C-B5D4-BC2EC7DAC351}" srcOrd="0" destOrd="1" presId="urn:microsoft.com/office/officeart/2005/8/layout/list1"/>
    <dgm:cxn modelId="{165B5FD1-B267-45DF-8D8A-A2D4C4753790}" type="presOf" srcId="{BEBA2DB1-EF91-465F-B9DB-5F434BCC2DD4}" destId="{EE4E6FDB-F761-4D77-A64F-7E70220C9F59}" srcOrd="1" destOrd="0" presId="urn:microsoft.com/office/officeart/2005/8/layout/list1"/>
    <dgm:cxn modelId="{2C3D2255-F428-4FBD-932C-26A5E0F536BD}" type="presOf" srcId="{25A61717-E1B4-4596-AE7B-7E05747A08DE}" destId="{FE171E73-09C6-4546-899C-0F28F07C2B1F}" srcOrd="0" destOrd="1" presId="urn:microsoft.com/office/officeart/2005/8/layout/list1"/>
    <dgm:cxn modelId="{7100919C-CCEF-4983-94F5-FFC46EEB9F75}" srcId="{52642A58-65F9-4AC7-B903-AFA6F7E03358}" destId="{BEBA2DB1-EF91-465F-B9DB-5F434BCC2DD4}" srcOrd="2" destOrd="0" parTransId="{38D03CA4-0D63-456E-9DF5-A096DC4CA052}" sibTransId="{C5CC1343-0FFD-47A7-9C53-E38BC861FEB1}"/>
    <dgm:cxn modelId="{E9CB9D17-31BF-4F48-A723-C85050979B56}" srcId="{F18829D2-E06C-4C15-A79E-02F784C47A3C}" destId="{FA8F94FA-C78B-44A8-B97D-A4B80807E501}" srcOrd="0" destOrd="0" parTransId="{EF1F1B7D-EBC7-4AEE-9232-D9E74363E792}" sibTransId="{8CB5CDB8-F981-4BD5-B6D2-055C86814F98}"/>
    <dgm:cxn modelId="{4C54458A-E775-4557-A947-9D31666517C8}" srcId="{1459421B-D59A-463C-BD00-1D2E5717AA09}" destId="{C40AD275-193F-4BDB-8CCC-9A0A8F60941B}" srcOrd="0" destOrd="0" parTransId="{B4E4EA9F-DF10-438E-9ECC-7A8F636D43AB}" sibTransId="{CA679654-611B-40E3-BF47-A7F39529EE57}"/>
    <dgm:cxn modelId="{810B0E4C-45BB-46E6-A372-09E1E3AF5C5B}" srcId="{C134591F-50FA-4260-AF50-D9EA5CCD97C2}" destId="{39DB8493-11D8-41A2-80A5-0A53314BA23C}" srcOrd="0" destOrd="0" parTransId="{24F69067-7D09-4751-A1B4-93BDD9FDF3CF}" sibTransId="{3EA6C3F2-8182-4A13-BC5C-6892C102572A}"/>
    <dgm:cxn modelId="{986D4044-844A-47A3-9222-72D6CF8E1FEA}" type="presOf" srcId="{FA8F94FA-C78B-44A8-B97D-A4B80807E501}" destId="{14297218-5CAE-46C5-B9F0-29CF3C6C1370}" srcOrd="0" destOrd="0" presId="urn:microsoft.com/office/officeart/2005/8/layout/list1"/>
    <dgm:cxn modelId="{3D75C8BA-FAE3-4B20-AE04-EB3829E5DD48}" type="presOf" srcId="{F18829D2-E06C-4C15-A79E-02F784C47A3C}" destId="{76B9863B-3777-47AC-944F-6C9868BB0D65}" srcOrd="0" destOrd="0" presId="urn:microsoft.com/office/officeart/2005/8/layout/list1"/>
    <dgm:cxn modelId="{7E4B63B1-2E23-47F6-AFD3-D7A0D4E9A810}" type="presOf" srcId="{FE29C305-08FD-41FB-AF92-312FCE9D5443}" destId="{15362A23-19BA-492C-B5D4-BC2EC7DAC351}" srcOrd="0" destOrd="0" presId="urn:microsoft.com/office/officeart/2005/8/layout/list1"/>
    <dgm:cxn modelId="{7718A6C8-DA36-496F-A7A9-73711D5D001D}" type="presOf" srcId="{39DB8493-11D8-41A2-80A5-0A53314BA23C}" destId="{3B5F14A8-A2A2-49F2-A7B4-0A7BAB32C605}" srcOrd="0" destOrd="0" presId="urn:microsoft.com/office/officeart/2005/8/layout/list1"/>
    <dgm:cxn modelId="{847CD524-86AD-4A18-AC2A-A980507C3445}" type="presOf" srcId="{C134591F-50FA-4260-AF50-D9EA5CCD97C2}" destId="{3CB673AF-CBC0-4973-9620-0BE1E974552A}" srcOrd="1" destOrd="0" presId="urn:microsoft.com/office/officeart/2005/8/layout/list1"/>
    <dgm:cxn modelId="{BEF8E6BF-4204-4EBE-9E8B-50932275F0AB}" srcId="{FA8F94FA-C78B-44A8-B97D-A4B80807E501}" destId="{01AEE473-7115-4216-8D50-FB6AC0146E29}" srcOrd="0" destOrd="0" parTransId="{E353EA09-C19A-4823-B9A3-7420AD75B877}" sibTransId="{EA2F0C1B-BA00-415D-8169-07BEC62EB17E}"/>
    <dgm:cxn modelId="{B32A1735-1632-4C27-923A-75A3A6DF8735}" type="presOf" srcId="{01AEE473-7115-4216-8D50-FB6AC0146E29}" destId="{14297218-5CAE-46C5-B9F0-29CF3C6C1370}" srcOrd="0" destOrd="1" presId="urn:microsoft.com/office/officeart/2005/8/layout/list1"/>
    <dgm:cxn modelId="{539738FF-BDE1-4A20-B2D6-8E744F049881}" srcId="{BEBA2DB1-EF91-465F-B9DB-5F434BCC2DD4}" destId="{FE29C305-08FD-41FB-AF92-312FCE9D5443}" srcOrd="0" destOrd="0" parTransId="{6762944B-9FE2-4A12-8388-511ADFDD532E}" sibTransId="{70FC4263-D5EC-4F2E-8FB2-F3F920C0AAD1}"/>
    <dgm:cxn modelId="{B4639C47-ADAA-4344-8026-8DE25296CBEE}" type="presOf" srcId="{BEBA2DB1-EF91-465F-B9DB-5F434BCC2DD4}" destId="{36CAA3DD-5348-4ECA-91FD-3FAC19455580}" srcOrd="0" destOrd="0" presId="urn:microsoft.com/office/officeart/2005/8/layout/list1"/>
    <dgm:cxn modelId="{E251DFB9-186B-48B3-BE5D-BB37B44395BA}" type="presOf" srcId="{C134591F-50FA-4260-AF50-D9EA5CCD97C2}" destId="{40BC74A9-098D-48BB-A9EC-769991E610FF}" srcOrd="0" destOrd="0" presId="urn:microsoft.com/office/officeart/2005/8/layout/list1"/>
    <dgm:cxn modelId="{467A0C53-5281-430B-86EF-B092DFCB571A}" type="presOf" srcId="{1459421B-D59A-463C-BD00-1D2E5717AA09}" destId="{DD671ED0-2976-42E5-8A8B-57AA98580AFA}" srcOrd="1" destOrd="0" presId="urn:microsoft.com/office/officeart/2005/8/layout/list1"/>
    <dgm:cxn modelId="{217AE093-4857-452C-BE8F-9D96BDDA8EE2}" type="presOf" srcId="{F18829D2-E06C-4C15-A79E-02F784C47A3C}" destId="{7393C056-CBDE-4F1C-BE9F-975A34152872}" srcOrd="1" destOrd="0" presId="urn:microsoft.com/office/officeart/2005/8/layout/list1"/>
    <dgm:cxn modelId="{5768048C-7AD4-4EDF-944C-2C7E2E73F7AF}" srcId="{52642A58-65F9-4AC7-B903-AFA6F7E03358}" destId="{C134591F-50FA-4260-AF50-D9EA5CCD97C2}" srcOrd="1" destOrd="0" parTransId="{F382C1A4-D233-46A2-B718-929C41A34F9C}" sibTransId="{334608C9-055C-407F-9741-7C30C57D6753}"/>
    <dgm:cxn modelId="{760151A9-FD6D-49DC-87E9-244505C91B9B}" srcId="{39DB8493-11D8-41A2-80A5-0A53314BA23C}" destId="{B0E29268-1ABB-4903-873A-07BD4EE2EAE8}" srcOrd="0" destOrd="0" parTransId="{75000B2C-0AC8-4298-8D39-2262F475CC91}" sibTransId="{F2C43F8B-1385-42C7-AEF8-1BB86454BFE5}"/>
    <dgm:cxn modelId="{C502AD51-A754-4397-888D-84DD29AF25F1}" srcId="{52642A58-65F9-4AC7-B903-AFA6F7E03358}" destId="{1459421B-D59A-463C-BD00-1D2E5717AA09}" srcOrd="0" destOrd="0" parTransId="{092DBF06-F5C8-4A35-B1D9-63886EDFB3B9}" sibTransId="{10A7B602-D534-4176-9581-30FCFC75BC15}"/>
    <dgm:cxn modelId="{BAFCD942-B068-48DD-8570-F5159EAB1C6F}" srcId="{52642A58-65F9-4AC7-B903-AFA6F7E03358}" destId="{F18829D2-E06C-4C15-A79E-02F784C47A3C}" srcOrd="3" destOrd="0" parTransId="{9468FE27-702B-4C73-89A0-2BD1D5C1050A}" sibTransId="{38A0F10B-69F8-45AC-925A-42146B4B9CAB}"/>
    <dgm:cxn modelId="{914B4527-7459-4A6E-B826-44B07C2B9CB1}" type="presOf" srcId="{1459421B-D59A-463C-BD00-1D2E5717AA09}" destId="{A9E4C34A-B1F8-4679-9656-92D1644714CC}" srcOrd="0" destOrd="0" presId="urn:microsoft.com/office/officeart/2005/8/layout/list1"/>
    <dgm:cxn modelId="{A3C40B86-650E-4F93-9797-0541240FB5CD}" srcId="{C40AD275-193F-4BDB-8CCC-9A0A8F60941B}" destId="{25A61717-E1B4-4596-AE7B-7E05747A08DE}" srcOrd="0" destOrd="0" parTransId="{46259151-9486-4514-A7D7-34C535764689}" sibTransId="{C8E4EEF0-AE21-4E1B-8A46-6E3668671008}"/>
    <dgm:cxn modelId="{985D513B-B174-4E2A-BA12-9AA545383BD2}" type="presOf" srcId="{B0E29268-1ABB-4903-873A-07BD4EE2EAE8}" destId="{3B5F14A8-A2A2-49F2-A7B4-0A7BAB32C605}" srcOrd="0" destOrd="1" presId="urn:microsoft.com/office/officeart/2005/8/layout/list1"/>
    <dgm:cxn modelId="{964F1B0D-9A81-438B-958C-0B6A5ECC7E31}" type="presParOf" srcId="{02C7E4FA-0E4F-4E9A-9ABD-23E3A21C612E}" destId="{69B67B85-F80A-4011-88D2-658DB58296E9}" srcOrd="0" destOrd="0" presId="urn:microsoft.com/office/officeart/2005/8/layout/list1"/>
    <dgm:cxn modelId="{D6ADF354-D4B9-4D39-94C1-4B214787A817}" type="presParOf" srcId="{69B67B85-F80A-4011-88D2-658DB58296E9}" destId="{A9E4C34A-B1F8-4679-9656-92D1644714CC}" srcOrd="0" destOrd="0" presId="urn:microsoft.com/office/officeart/2005/8/layout/list1"/>
    <dgm:cxn modelId="{CF44EC88-C27D-41BD-806B-F976AD9D4072}" type="presParOf" srcId="{69B67B85-F80A-4011-88D2-658DB58296E9}" destId="{DD671ED0-2976-42E5-8A8B-57AA98580AFA}" srcOrd="1" destOrd="0" presId="urn:microsoft.com/office/officeart/2005/8/layout/list1"/>
    <dgm:cxn modelId="{7F97D0CD-D72C-4755-A8A1-E677F6F123F4}" type="presParOf" srcId="{02C7E4FA-0E4F-4E9A-9ABD-23E3A21C612E}" destId="{D4A57A52-FC1A-400C-B3B3-311EA2D0E5DC}" srcOrd="1" destOrd="0" presId="urn:microsoft.com/office/officeart/2005/8/layout/list1"/>
    <dgm:cxn modelId="{374E906F-59E9-46FE-A322-A57725459147}" type="presParOf" srcId="{02C7E4FA-0E4F-4E9A-9ABD-23E3A21C612E}" destId="{FE171E73-09C6-4546-899C-0F28F07C2B1F}" srcOrd="2" destOrd="0" presId="urn:microsoft.com/office/officeart/2005/8/layout/list1"/>
    <dgm:cxn modelId="{1A261397-C6B1-472C-ABED-B24373FD4931}" type="presParOf" srcId="{02C7E4FA-0E4F-4E9A-9ABD-23E3A21C612E}" destId="{15B908AE-16C6-4E86-BD3D-467168BBBFBB}" srcOrd="3" destOrd="0" presId="urn:microsoft.com/office/officeart/2005/8/layout/list1"/>
    <dgm:cxn modelId="{945D34A2-E1BF-4369-96DE-71FBAE4036BB}" type="presParOf" srcId="{02C7E4FA-0E4F-4E9A-9ABD-23E3A21C612E}" destId="{F056A11A-3AE7-4562-B57D-D4FF2584B403}" srcOrd="4" destOrd="0" presId="urn:microsoft.com/office/officeart/2005/8/layout/list1"/>
    <dgm:cxn modelId="{DB1E0D5B-2C3A-4879-8C2E-E6827A48D2BE}" type="presParOf" srcId="{F056A11A-3AE7-4562-B57D-D4FF2584B403}" destId="{40BC74A9-098D-48BB-A9EC-769991E610FF}" srcOrd="0" destOrd="0" presId="urn:microsoft.com/office/officeart/2005/8/layout/list1"/>
    <dgm:cxn modelId="{1EB6B0D9-518A-465D-A021-6EEFE92BEDDA}" type="presParOf" srcId="{F056A11A-3AE7-4562-B57D-D4FF2584B403}" destId="{3CB673AF-CBC0-4973-9620-0BE1E974552A}" srcOrd="1" destOrd="0" presId="urn:microsoft.com/office/officeart/2005/8/layout/list1"/>
    <dgm:cxn modelId="{B5CD0A62-3E62-44D6-A26B-FA582B2D1215}" type="presParOf" srcId="{02C7E4FA-0E4F-4E9A-9ABD-23E3A21C612E}" destId="{43C78FF8-621C-4F3B-B833-B338F3F4AE87}" srcOrd="5" destOrd="0" presId="urn:microsoft.com/office/officeart/2005/8/layout/list1"/>
    <dgm:cxn modelId="{D2F7BAE0-4BCF-4191-996E-3D10AB9307F7}" type="presParOf" srcId="{02C7E4FA-0E4F-4E9A-9ABD-23E3A21C612E}" destId="{3B5F14A8-A2A2-49F2-A7B4-0A7BAB32C605}" srcOrd="6" destOrd="0" presId="urn:microsoft.com/office/officeart/2005/8/layout/list1"/>
    <dgm:cxn modelId="{8A4E0D70-41C2-430F-85F2-AEF9C3B627A6}" type="presParOf" srcId="{02C7E4FA-0E4F-4E9A-9ABD-23E3A21C612E}" destId="{C59A78B6-C744-4F94-951E-4EC2B1465275}" srcOrd="7" destOrd="0" presId="urn:microsoft.com/office/officeart/2005/8/layout/list1"/>
    <dgm:cxn modelId="{084A27D8-9CD5-421C-A72C-7F8420495441}" type="presParOf" srcId="{02C7E4FA-0E4F-4E9A-9ABD-23E3A21C612E}" destId="{6842A0A2-C620-4B54-8FAA-E42F90FBF0E5}" srcOrd="8" destOrd="0" presId="urn:microsoft.com/office/officeart/2005/8/layout/list1"/>
    <dgm:cxn modelId="{9C11CB8E-CD5D-44A2-BD25-C84C518019FD}" type="presParOf" srcId="{6842A0A2-C620-4B54-8FAA-E42F90FBF0E5}" destId="{36CAA3DD-5348-4ECA-91FD-3FAC19455580}" srcOrd="0" destOrd="0" presId="urn:microsoft.com/office/officeart/2005/8/layout/list1"/>
    <dgm:cxn modelId="{DC3691F6-86E6-4571-B0D9-B815BAFBB625}" type="presParOf" srcId="{6842A0A2-C620-4B54-8FAA-E42F90FBF0E5}" destId="{EE4E6FDB-F761-4D77-A64F-7E70220C9F59}" srcOrd="1" destOrd="0" presId="urn:microsoft.com/office/officeart/2005/8/layout/list1"/>
    <dgm:cxn modelId="{F13BDEB2-DEC1-4296-A478-DD4678BE9F2D}" type="presParOf" srcId="{02C7E4FA-0E4F-4E9A-9ABD-23E3A21C612E}" destId="{AC222F6A-600E-470E-856E-8E541A591870}" srcOrd="9" destOrd="0" presId="urn:microsoft.com/office/officeart/2005/8/layout/list1"/>
    <dgm:cxn modelId="{782E4A69-1E33-486F-A27B-11B39F54B3F8}" type="presParOf" srcId="{02C7E4FA-0E4F-4E9A-9ABD-23E3A21C612E}" destId="{15362A23-19BA-492C-B5D4-BC2EC7DAC351}" srcOrd="10" destOrd="0" presId="urn:microsoft.com/office/officeart/2005/8/layout/list1"/>
    <dgm:cxn modelId="{A40430A6-6906-4ED4-A968-1596AEC97956}" type="presParOf" srcId="{02C7E4FA-0E4F-4E9A-9ABD-23E3A21C612E}" destId="{00FA7937-DFCA-4B62-B09D-919BCCC0A9F3}" srcOrd="11" destOrd="0" presId="urn:microsoft.com/office/officeart/2005/8/layout/list1"/>
    <dgm:cxn modelId="{D15F6C3B-0F24-4E9A-977E-72DD4BC47F22}" type="presParOf" srcId="{02C7E4FA-0E4F-4E9A-9ABD-23E3A21C612E}" destId="{0F94B379-3B59-477C-AA23-D7B6D79F3A83}" srcOrd="12" destOrd="0" presId="urn:microsoft.com/office/officeart/2005/8/layout/list1"/>
    <dgm:cxn modelId="{FA5D9EE5-4C33-4B8A-926F-5DDF9A793398}" type="presParOf" srcId="{0F94B379-3B59-477C-AA23-D7B6D79F3A83}" destId="{76B9863B-3777-47AC-944F-6C9868BB0D65}" srcOrd="0" destOrd="0" presId="urn:microsoft.com/office/officeart/2005/8/layout/list1"/>
    <dgm:cxn modelId="{293BDF13-78E9-45DC-A80F-712D77C399E8}" type="presParOf" srcId="{0F94B379-3B59-477C-AA23-D7B6D79F3A83}" destId="{7393C056-CBDE-4F1C-BE9F-975A34152872}" srcOrd="1" destOrd="0" presId="urn:microsoft.com/office/officeart/2005/8/layout/list1"/>
    <dgm:cxn modelId="{D3AF76FC-07D7-4C95-9E70-E91EDA02E03D}" type="presParOf" srcId="{02C7E4FA-0E4F-4E9A-9ABD-23E3A21C612E}" destId="{0C251DCF-3AA2-41A3-829E-CE16223337ED}" srcOrd="13" destOrd="0" presId="urn:microsoft.com/office/officeart/2005/8/layout/list1"/>
    <dgm:cxn modelId="{F07E677E-F381-4476-ACB3-D175C7F54310}" type="presParOf" srcId="{02C7E4FA-0E4F-4E9A-9ABD-23E3A21C612E}" destId="{14297218-5CAE-46C5-B9F0-29CF3C6C13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42A58-65F9-4AC7-B903-AFA6F7E033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59421B-D59A-463C-BD00-1D2E5717AA09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092DBF06-F5C8-4A35-B1D9-63886EDFB3B9}" type="parTrans" cxnId="{C502AD51-A754-4397-888D-84DD29AF25F1}">
      <dgm:prSet/>
      <dgm:spPr/>
      <dgm:t>
        <a:bodyPr/>
        <a:lstStyle/>
        <a:p>
          <a:endParaRPr lang="en-GB" noProof="0" dirty="0"/>
        </a:p>
      </dgm:t>
    </dgm:pt>
    <dgm:pt modelId="{10A7B602-D534-4176-9581-30FCFC75BC15}" type="sibTrans" cxnId="{C502AD51-A754-4397-888D-84DD29AF25F1}">
      <dgm:prSet/>
      <dgm:spPr/>
      <dgm:t>
        <a:bodyPr/>
        <a:lstStyle/>
        <a:p>
          <a:endParaRPr lang="en-GB" noProof="0" dirty="0"/>
        </a:p>
      </dgm:t>
    </dgm:pt>
    <dgm:pt modelId="{C134591F-50FA-4260-AF50-D9EA5CCD97C2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F382C1A4-D233-46A2-B718-929C41A34F9C}" type="parTrans" cxnId="{5768048C-7AD4-4EDF-944C-2C7E2E73F7AF}">
      <dgm:prSet/>
      <dgm:spPr/>
      <dgm:t>
        <a:bodyPr/>
        <a:lstStyle/>
        <a:p>
          <a:endParaRPr lang="en-GB" noProof="0" dirty="0"/>
        </a:p>
      </dgm:t>
    </dgm:pt>
    <dgm:pt modelId="{334608C9-055C-407F-9741-7C30C57D6753}" type="sibTrans" cxnId="{5768048C-7AD4-4EDF-944C-2C7E2E73F7AF}">
      <dgm:prSet/>
      <dgm:spPr/>
      <dgm:t>
        <a:bodyPr/>
        <a:lstStyle/>
        <a:p>
          <a:endParaRPr lang="en-GB" noProof="0" dirty="0"/>
        </a:p>
      </dgm:t>
    </dgm:pt>
    <dgm:pt modelId="{BEBA2DB1-EF91-465F-B9DB-5F434BCC2DD4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38D03CA4-0D63-456E-9DF5-A096DC4CA052}" type="parTrans" cxnId="{7100919C-CCEF-4983-94F5-FFC46EEB9F75}">
      <dgm:prSet/>
      <dgm:spPr/>
      <dgm:t>
        <a:bodyPr/>
        <a:lstStyle/>
        <a:p>
          <a:endParaRPr lang="en-GB" noProof="0" dirty="0"/>
        </a:p>
      </dgm:t>
    </dgm:pt>
    <dgm:pt modelId="{C5CC1343-0FFD-47A7-9C53-E38BC861FEB1}" type="sibTrans" cxnId="{7100919C-CCEF-4983-94F5-FFC46EEB9F75}">
      <dgm:prSet/>
      <dgm:spPr/>
      <dgm:t>
        <a:bodyPr/>
        <a:lstStyle/>
        <a:p>
          <a:endParaRPr lang="en-GB" noProof="0" dirty="0"/>
        </a:p>
      </dgm:t>
    </dgm:pt>
    <dgm:pt modelId="{C40AD275-193F-4BDB-8CCC-9A0A8F60941B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B4E4EA9F-DF10-438E-9ECC-7A8F636D43AB}" type="parTrans" cxnId="{4C54458A-E775-4557-A947-9D31666517C8}">
      <dgm:prSet/>
      <dgm:spPr/>
      <dgm:t>
        <a:bodyPr/>
        <a:lstStyle/>
        <a:p>
          <a:endParaRPr lang="en-GB" noProof="0" dirty="0"/>
        </a:p>
      </dgm:t>
    </dgm:pt>
    <dgm:pt modelId="{CA679654-611B-40E3-BF47-A7F39529EE57}" type="sibTrans" cxnId="{4C54458A-E775-4557-A947-9D31666517C8}">
      <dgm:prSet/>
      <dgm:spPr/>
      <dgm:t>
        <a:bodyPr/>
        <a:lstStyle/>
        <a:p>
          <a:endParaRPr lang="en-GB" noProof="0" dirty="0"/>
        </a:p>
      </dgm:t>
    </dgm:pt>
    <dgm:pt modelId="{25A61717-E1B4-4596-AE7B-7E05747A08DE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46259151-9486-4514-A7D7-34C535764689}" type="parTrans" cxnId="{A3C40B86-650E-4F93-9797-0541240FB5CD}">
      <dgm:prSet/>
      <dgm:spPr/>
      <dgm:t>
        <a:bodyPr/>
        <a:lstStyle/>
        <a:p>
          <a:endParaRPr lang="en-GB" noProof="0" dirty="0"/>
        </a:p>
      </dgm:t>
    </dgm:pt>
    <dgm:pt modelId="{C8E4EEF0-AE21-4E1B-8A46-6E3668671008}" type="sibTrans" cxnId="{A3C40B86-650E-4F93-9797-0541240FB5CD}">
      <dgm:prSet/>
      <dgm:spPr/>
      <dgm:t>
        <a:bodyPr/>
        <a:lstStyle/>
        <a:p>
          <a:endParaRPr lang="en-GB" noProof="0" dirty="0"/>
        </a:p>
      </dgm:t>
    </dgm:pt>
    <dgm:pt modelId="{39DB8493-11D8-41A2-80A5-0A53314BA23C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24F69067-7D09-4751-A1B4-93BDD9FDF3CF}" type="parTrans" cxnId="{810B0E4C-45BB-46E6-A372-09E1E3AF5C5B}">
      <dgm:prSet/>
      <dgm:spPr/>
      <dgm:t>
        <a:bodyPr/>
        <a:lstStyle/>
        <a:p>
          <a:endParaRPr lang="en-GB" noProof="0" dirty="0"/>
        </a:p>
      </dgm:t>
    </dgm:pt>
    <dgm:pt modelId="{3EA6C3F2-8182-4A13-BC5C-6892C102572A}" type="sibTrans" cxnId="{810B0E4C-45BB-46E6-A372-09E1E3AF5C5B}">
      <dgm:prSet/>
      <dgm:spPr/>
      <dgm:t>
        <a:bodyPr/>
        <a:lstStyle/>
        <a:p>
          <a:endParaRPr lang="en-GB" noProof="0" dirty="0"/>
        </a:p>
      </dgm:t>
    </dgm:pt>
    <dgm:pt modelId="{B0E29268-1ABB-4903-873A-07BD4EE2EAE8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75000B2C-0AC8-4298-8D39-2262F475CC91}" type="parTrans" cxnId="{760151A9-FD6D-49DC-87E9-244505C91B9B}">
      <dgm:prSet/>
      <dgm:spPr/>
      <dgm:t>
        <a:bodyPr/>
        <a:lstStyle/>
        <a:p>
          <a:endParaRPr lang="en-GB" noProof="0" dirty="0"/>
        </a:p>
      </dgm:t>
    </dgm:pt>
    <dgm:pt modelId="{F2C43F8B-1385-42C7-AEF8-1BB86454BFE5}" type="sibTrans" cxnId="{760151A9-FD6D-49DC-87E9-244505C91B9B}">
      <dgm:prSet/>
      <dgm:spPr/>
      <dgm:t>
        <a:bodyPr/>
        <a:lstStyle/>
        <a:p>
          <a:endParaRPr lang="en-GB" noProof="0" dirty="0"/>
        </a:p>
      </dgm:t>
    </dgm:pt>
    <dgm:pt modelId="{FE29C305-08FD-41FB-AF92-312FCE9D5443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6762944B-9FE2-4A12-8388-511ADFDD532E}" type="parTrans" cxnId="{539738FF-BDE1-4A20-B2D6-8E744F049881}">
      <dgm:prSet/>
      <dgm:spPr/>
      <dgm:t>
        <a:bodyPr/>
        <a:lstStyle/>
        <a:p>
          <a:endParaRPr lang="en-GB" noProof="0" dirty="0"/>
        </a:p>
      </dgm:t>
    </dgm:pt>
    <dgm:pt modelId="{70FC4263-D5EC-4F2E-8FB2-F3F920C0AAD1}" type="sibTrans" cxnId="{539738FF-BDE1-4A20-B2D6-8E744F049881}">
      <dgm:prSet/>
      <dgm:spPr/>
      <dgm:t>
        <a:bodyPr/>
        <a:lstStyle/>
        <a:p>
          <a:endParaRPr lang="en-GB" noProof="0" dirty="0"/>
        </a:p>
      </dgm:t>
    </dgm:pt>
    <dgm:pt modelId="{E3B6F53B-26DD-4789-A552-910659335FCF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386E1602-7042-4DD3-8086-08A1812CF326}" type="parTrans" cxnId="{56630760-52A1-4318-B1F3-A54D96D385A8}">
      <dgm:prSet/>
      <dgm:spPr/>
      <dgm:t>
        <a:bodyPr/>
        <a:lstStyle/>
        <a:p>
          <a:endParaRPr lang="en-GB" noProof="0" dirty="0"/>
        </a:p>
      </dgm:t>
    </dgm:pt>
    <dgm:pt modelId="{98791B91-9762-4438-92FD-CE05708BFB85}" type="sibTrans" cxnId="{56630760-52A1-4318-B1F3-A54D96D385A8}">
      <dgm:prSet/>
      <dgm:spPr/>
      <dgm:t>
        <a:bodyPr/>
        <a:lstStyle/>
        <a:p>
          <a:endParaRPr lang="en-GB" noProof="0" dirty="0"/>
        </a:p>
      </dgm:t>
    </dgm:pt>
    <dgm:pt modelId="{F18829D2-E06C-4C15-A79E-02F784C47A3C}">
      <dgm:prSet phldrT="[Text]" custT="1"/>
      <dgm:spPr/>
      <dgm:t>
        <a:bodyPr/>
        <a:lstStyle/>
        <a:p>
          <a:r>
            <a:rPr lang="en-GB" sz="20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gm:t>
    </dgm:pt>
    <dgm:pt modelId="{9468FE27-702B-4C73-89A0-2BD1D5C1050A}" type="parTrans" cxnId="{BAFCD942-B068-48DD-8570-F5159EAB1C6F}">
      <dgm:prSet/>
      <dgm:spPr/>
      <dgm:t>
        <a:bodyPr/>
        <a:lstStyle/>
        <a:p>
          <a:endParaRPr lang="en-GB" noProof="0" dirty="0"/>
        </a:p>
      </dgm:t>
    </dgm:pt>
    <dgm:pt modelId="{38A0F10B-69F8-45AC-925A-42146B4B9CAB}" type="sibTrans" cxnId="{BAFCD942-B068-48DD-8570-F5159EAB1C6F}">
      <dgm:prSet/>
      <dgm:spPr/>
      <dgm:t>
        <a:bodyPr/>
        <a:lstStyle/>
        <a:p>
          <a:endParaRPr lang="en-GB" noProof="0" dirty="0"/>
        </a:p>
      </dgm:t>
    </dgm:pt>
    <dgm:pt modelId="{FA8F94FA-C78B-44A8-B97D-A4B80807E501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</dgm:t>
    </dgm:pt>
    <dgm:pt modelId="{EF1F1B7D-EBC7-4AEE-9232-D9E74363E792}" type="parTrans" cxnId="{E9CB9D17-31BF-4F48-A723-C85050979B56}">
      <dgm:prSet/>
      <dgm:spPr/>
      <dgm:t>
        <a:bodyPr/>
        <a:lstStyle/>
        <a:p>
          <a:endParaRPr lang="en-GB" noProof="0" dirty="0"/>
        </a:p>
      </dgm:t>
    </dgm:pt>
    <dgm:pt modelId="{8CB5CDB8-F981-4BD5-B6D2-055C86814F98}" type="sibTrans" cxnId="{E9CB9D17-31BF-4F48-A723-C85050979B56}">
      <dgm:prSet/>
      <dgm:spPr/>
      <dgm:t>
        <a:bodyPr/>
        <a:lstStyle/>
        <a:p>
          <a:endParaRPr lang="en-GB" noProof="0" dirty="0"/>
        </a:p>
      </dgm:t>
    </dgm:pt>
    <dgm:pt modelId="{01AEE473-7115-4216-8D50-FB6AC0146E29}">
      <dgm:prSet custT="1"/>
      <dgm:spPr/>
      <dgm:t>
        <a:bodyPr/>
        <a:lstStyle/>
        <a:p>
          <a:r>
            <a:rPr lang="en-GB" sz="16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gm:t>
    </dgm:pt>
    <dgm:pt modelId="{E353EA09-C19A-4823-B9A3-7420AD75B877}" type="parTrans" cxnId="{BEF8E6BF-4204-4EBE-9E8B-50932275F0AB}">
      <dgm:prSet/>
      <dgm:spPr/>
      <dgm:t>
        <a:bodyPr/>
        <a:lstStyle/>
        <a:p>
          <a:endParaRPr lang="en-GB" noProof="0" dirty="0"/>
        </a:p>
      </dgm:t>
    </dgm:pt>
    <dgm:pt modelId="{EA2F0C1B-BA00-415D-8169-07BEC62EB17E}" type="sibTrans" cxnId="{BEF8E6BF-4204-4EBE-9E8B-50932275F0AB}">
      <dgm:prSet/>
      <dgm:spPr/>
      <dgm:t>
        <a:bodyPr/>
        <a:lstStyle/>
        <a:p>
          <a:endParaRPr lang="en-GB" noProof="0" dirty="0"/>
        </a:p>
      </dgm:t>
    </dgm:pt>
    <dgm:pt modelId="{02C7E4FA-0E4F-4E9A-9ABD-23E3A21C612E}" type="pres">
      <dgm:prSet presAssocID="{52642A58-65F9-4AC7-B903-AFA6F7E033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67B85-F80A-4011-88D2-658DB58296E9}" type="pres">
      <dgm:prSet presAssocID="{1459421B-D59A-463C-BD00-1D2E5717AA09}" presName="parentLin" presStyleCnt="0"/>
      <dgm:spPr/>
    </dgm:pt>
    <dgm:pt modelId="{A9E4C34A-B1F8-4679-9656-92D1644714CC}" type="pres">
      <dgm:prSet presAssocID="{1459421B-D59A-463C-BD00-1D2E5717AA0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671ED0-2976-42E5-8A8B-57AA98580AFA}" type="pres">
      <dgm:prSet presAssocID="{1459421B-D59A-463C-BD00-1D2E5717AA09}" presName="parentText" presStyleLbl="node1" presStyleIdx="0" presStyleCnt="4" custScaleX="153600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57A52-FC1A-400C-B3B3-311EA2D0E5DC}" type="pres">
      <dgm:prSet presAssocID="{1459421B-D59A-463C-BD00-1D2E5717AA09}" presName="negativeSpace" presStyleCnt="0"/>
      <dgm:spPr/>
    </dgm:pt>
    <dgm:pt modelId="{FE171E73-09C6-4546-899C-0F28F07C2B1F}" type="pres">
      <dgm:prSet presAssocID="{1459421B-D59A-463C-BD00-1D2E5717AA09}" presName="childText" presStyleLbl="conFgAcc1" presStyleIdx="0" presStyleCnt="4" custScaleY="107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908AE-16C6-4E86-BD3D-467168BBBFBB}" type="pres">
      <dgm:prSet presAssocID="{10A7B602-D534-4176-9581-30FCFC75BC15}" presName="spaceBetweenRectangles" presStyleCnt="0"/>
      <dgm:spPr/>
    </dgm:pt>
    <dgm:pt modelId="{F056A11A-3AE7-4562-B57D-D4FF2584B403}" type="pres">
      <dgm:prSet presAssocID="{C134591F-50FA-4260-AF50-D9EA5CCD97C2}" presName="parentLin" presStyleCnt="0"/>
      <dgm:spPr/>
    </dgm:pt>
    <dgm:pt modelId="{40BC74A9-098D-48BB-A9EC-769991E610FF}" type="pres">
      <dgm:prSet presAssocID="{C134591F-50FA-4260-AF50-D9EA5CCD97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B673AF-CBC0-4973-9620-0BE1E974552A}" type="pres">
      <dgm:prSet presAssocID="{C134591F-50FA-4260-AF50-D9EA5CCD97C2}" presName="parentText" presStyleLbl="node1" presStyleIdx="1" presStyleCnt="4" custScaleX="145195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78FF8-621C-4F3B-B833-B338F3F4AE87}" type="pres">
      <dgm:prSet presAssocID="{C134591F-50FA-4260-AF50-D9EA5CCD97C2}" presName="negativeSpace" presStyleCnt="0"/>
      <dgm:spPr/>
    </dgm:pt>
    <dgm:pt modelId="{3B5F14A8-A2A2-49F2-A7B4-0A7BAB32C605}" type="pres">
      <dgm:prSet presAssocID="{C134591F-50FA-4260-AF50-D9EA5CCD97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A78B6-C744-4F94-951E-4EC2B1465275}" type="pres">
      <dgm:prSet presAssocID="{334608C9-055C-407F-9741-7C30C57D6753}" presName="spaceBetweenRectangles" presStyleCnt="0"/>
      <dgm:spPr/>
    </dgm:pt>
    <dgm:pt modelId="{6842A0A2-C620-4B54-8FAA-E42F90FBF0E5}" type="pres">
      <dgm:prSet presAssocID="{BEBA2DB1-EF91-465F-B9DB-5F434BCC2DD4}" presName="parentLin" presStyleCnt="0"/>
      <dgm:spPr/>
    </dgm:pt>
    <dgm:pt modelId="{36CAA3DD-5348-4ECA-91FD-3FAC19455580}" type="pres">
      <dgm:prSet presAssocID="{BEBA2DB1-EF91-465F-B9DB-5F434BCC2DD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E4E6FDB-F761-4D77-A64F-7E70220C9F59}" type="pres">
      <dgm:prSet presAssocID="{BEBA2DB1-EF91-465F-B9DB-5F434BCC2DD4}" presName="parentText" presStyleLbl="node1" presStyleIdx="2" presStyleCnt="4" custScaleX="149577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22F6A-600E-470E-856E-8E541A591870}" type="pres">
      <dgm:prSet presAssocID="{BEBA2DB1-EF91-465F-B9DB-5F434BCC2DD4}" presName="negativeSpace" presStyleCnt="0"/>
      <dgm:spPr/>
    </dgm:pt>
    <dgm:pt modelId="{15362A23-19BA-492C-B5D4-BC2EC7DAC351}" type="pres">
      <dgm:prSet presAssocID="{BEBA2DB1-EF91-465F-B9DB-5F434BCC2DD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A7937-DFCA-4B62-B09D-919BCCC0A9F3}" type="pres">
      <dgm:prSet presAssocID="{C5CC1343-0FFD-47A7-9C53-E38BC861FEB1}" presName="spaceBetweenRectangles" presStyleCnt="0"/>
      <dgm:spPr/>
    </dgm:pt>
    <dgm:pt modelId="{0F94B379-3B59-477C-AA23-D7B6D79F3A83}" type="pres">
      <dgm:prSet presAssocID="{F18829D2-E06C-4C15-A79E-02F784C47A3C}" presName="parentLin" presStyleCnt="0"/>
      <dgm:spPr/>
    </dgm:pt>
    <dgm:pt modelId="{76B9863B-3777-47AC-944F-6C9868BB0D65}" type="pres">
      <dgm:prSet presAssocID="{F18829D2-E06C-4C15-A79E-02F784C47A3C}" presName="parentLeftMargin" presStyleLbl="node1" presStyleIdx="2" presStyleCnt="4" custScaleY="73910"/>
      <dgm:spPr/>
      <dgm:t>
        <a:bodyPr/>
        <a:lstStyle/>
        <a:p>
          <a:endParaRPr lang="en-US"/>
        </a:p>
      </dgm:t>
    </dgm:pt>
    <dgm:pt modelId="{7393C056-CBDE-4F1C-BE9F-975A34152872}" type="pres">
      <dgm:prSet presAssocID="{F18829D2-E06C-4C15-A79E-02F784C47A3C}" presName="parentText" presStyleLbl="node1" presStyleIdx="3" presStyleCnt="4" custScaleX="150786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1DCF-3AA2-41A3-829E-CE16223337ED}" type="pres">
      <dgm:prSet presAssocID="{F18829D2-E06C-4C15-A79E-02F784C47A3C}" presName="negativeSpace" presStyleCnt="0"/>
      <dgm:spPr/>
    </dgm:pt>
    <dgm:pt modelId="{14297218-5CAE-46C5-B9F0-29CF3C6C1370}" type="pres">
      <dgm:prSet presAssocID="{F18829D2-E06C-4C15-A79E-02F784C47A3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30760-52A1-4318-B1F3-A54D96D385A8}" srcId="{FE29C305-08FD-41FB-AF92-312FCE9D5443}" destId="{E3B6F53B-26DD-4789-A552-910659335FCF}" srcOrd="0" destOrd="0" parTransId="{386E1602-7042-4DD3-8086-08A1812CF326}" sibTransId="{98791B91-9762-4438-92FD-CE05708BFB85}"/>
    <dgm:cxn modelId="{2E9D41F6-BD08-400B-ABAE-B4DE30C2F359}" type="presOf" srcId="{C40AD275-193F-4BDB-8CCC-9A0A8F60941B}" destId="{FE171E73-09C6-4546-899C-0F28F07C2B1F}" srcOrd="0" destOrd="0" presId="urn:microsoft.com/office/officeart/2005/8/layout/list1"/>
    <dgm:cxn modelId="{9869F6F5-7207-4F08-8C6C-11C372527677}" type="presOf" srcId="{52642A58-65F9-4AC7-B903-AFA6F7E03358}" destId="{02C7E4FA-0E4F-4E9A-9ABD-23E3A21C612E}" srcOrd="0" destOrd="0" presId="urn:microsoft.com/office/officeart/2005/8/layout/list1"/>
    <dgm:cxn modelId="{1CCB28FA-06BC-4B4D-B3E5-51DAD54D66E5}" type="presOf" srcId="{E3B6F53B-26DD-4789-A552-910659335FCF}" destId="{15362A23-19BA-492C-B5D4-BC2EC7DAC351}" srcOrd="0" destOrd="1" presId="urn:microsoft.com/office/officeart/2005/8/layout/list1"/>
    <dgm:cxn modelId="{165B5FD1-B267-45DF-8D8A-A2D4C4753790}" type="presOf" srcId="{BEBA2DB1-EF91-465F-B9DB-5F434BCC2DD4}" destId="{EE4E6FDB-F761-4D77-A64F-7E70220C9F59}" srcOrd="1" destOrd="0" presId="urn:microsoft.com/office/officeart/2005/8/layout/list1"/>
    <dgm:cxn modelId="{2C3D2255-F428-4FBD-932C-26A5E0F536BD}" type="presOf" srcId="{25A61717-E1B4-4596-AE7B-7E05747A08DE}" destId="{FE171E73-09C6-4546-899C-0F28F07C2B1F}" srcOrd="0" destOrd="1" presId="urn:microsoft.com/office/officeart/2005/8/layout/list1"/>
    <dgm:cxn modelId="{7100919C-CCEF-4983-94F5-FFC46EEB9F75}" srcId="{52642A58-65F9-4AC7-B903-AFA6F7E03358}" destId="{BEBA2DB1-EF91-465F-B9DB-5F434BCC2DD4}" srcOrd="2" destOrd="0" parTransId="{38D03CA4-0D63-456E-9DF5-A096DC4CA052}" sibTransId="{C5CC1343-0FFD-47A7-9C53-E38BC861FEB1}"/>
    <dgm:cxn modelId="{E9CB9D17-31BF-4F48-A723-C85050979B56}" srcId="{F18829D2-E06C-4C15-A79E-02F784C47A3C}" destId="{FA8F94FA-C78B-44A8-B97D-A4B80807E501}" srcOrd="0" destOrd="0" parTransId="{EF1F1B7D-EBC7-4AEE-9232-D9E74363E792}" sibTransId="{8CB5CDB8-F981-4BD5-B6D2-055C86814F98}"/>
    <dgm:cxn modelId="{4C54458A-E775-4557-A947-9D31666517C8}" srcId="{1459421B-D59A-463C-BD00-1D2E5717AA09}" destId="{C40AD275-193F-4BDB-8CCC-9A0A8F60941B}" srcOrd="0" destOrd="0" parTransId="{B4E4EA9F-DF10-438E-9ECC-7A8F636D43AB}" sibTransId="{CA679654-611B-40E3-BF47-A7F39529EE57}"/>
    <dgm:cxn modelId="{810B0E4C-45BB-46E6-A372-09E1E3AF5C5B}" srcId="{C134591F-50FA-4260-AF50-D9EA5CCD97C2}" destId="{39DB8493-11D8-41A2-80A5-0A53314BA23C}" srcOrd="0" destOrd="0" parTransId="{24F69067-7D09-4751-A1B4-93BDD9FDF3CF}" sibTransId="{3EA6C3F2-8182-4A13-BC5C-6892C102572A}"/>
    <dgm:cxn modelId="{986D4044-844A-47A3-9222-72D6CF8E1FEA}" type="presOf" srcId="{FA8F94FA-C78B-44A8-B97D-A4B80807E501}" destId="{14297218-5CAE-46C5-B9F0-29CF3C6C1370}" srcOrd="0" destOrd="0" presId="urn:microsoft.com/office/officeart/2005/8/layout/list1"/>
    <dgm:cxn modelId="{3D75C8BA-FAE3-4B20-AE04-EB3829E5DD48}" type="presOf" srcId="{F18829D2-E06C-4C15-A79E-02F784C47A3C}" destId="{76B9863B-3777-47AC-944F-6C9868BB0D65}" srcOrd="0" destOrd="0" presId="urn:microsoft.com/office/officeart/2005/8/layout/list1"/>
    <dgm:cxn modelId="{7E4B63B1-2E23-47F6-AFD3-D7A0D4E9A810}" type="presOf" srcId="{FE29C305-08FD-41FB-AF92-312FCE9D5443}" destId="{15362A23-19BA-492C-B5D4-BC2EC7DAC351}" srcOrd="0" destOrd="0" presId="urn:microsoft.com/office/officeart/2005/8/layout/list1"/>
    <dgm:cxn modelId="{7718A6C8-DA36-496F-A7A9-73711D5D001D}" type="presOf" srcId="{39DB8493-11D8-41A2-80A5-0A53314BA23C}" destId="{3B5F14A8-A2A2-49F2-A7B4-0A7BAB32C605}" srcOrd="0" destOrd="0" presId="urn:microsoft.com/office/officeart/2005/8/layout/list1"/>
    <dgm:cxn modelId="{847CD524-86AD-4A18-AC2A-A980507C3445}" type="presOf" srcId="{C134591F-50FA-4260-AF50-D9EA5CCD97C2}" destId="{3CB673AF-CBC0-4973-9620-0BE1E974552A}" srcOrd="1" destOrd="0" presId="urn:microsoft.com/office/officeart/2005/8/layout/list1"/>
    <dgm:cxn modelId="{BEF8E6BF-4204-4EBE-9E8B-50932275F0AB}" srcId="{FA8F94FA-C78B-44A8-B97D-A4B80807E501}" destId="{01AEE473-7115-4216-8D50-FB6AC0146E29}" srcOrd="0" destOrd="0" parTransId="{E353EA09-C19A-4823-B9A3-7420AD75B877}" sibTransId="{EA2F0C1B-BA00-415D-8169-07BEC62EB17E}"/>
    <dgm:cxn modelId="{B32A1735-1632-4C27-923A-75A3A6DF8735}" type="presOf" srcId="{01AEE473-7115-4216-8D50-FB6AC0146E29}" destId="{14297218-5CAE-46C5-B9F0-29CF3C6C1370}" srcOrd="0" destOrd="1" presId="urn:microsoft.com/office/officeart/2005/8/layout/list1"/>
    <dgm:cxn modelId="{539738FF-BDE1-4A20-B2D6-8E744F049881}" srcId="{BEBA2DB1-EF91-465F-B9DB-5F434BCC2DD4}" destId="{FE29C305-08FD-41FB-AF92-312FCE9D5443}" srcOrd="0" destOrd="0" parTransId="{6762944B-9FE2-4A12-8388-511ADFDD532E}" sibTransId="{70FC4263-D5EC-4F2E-8FB2-F3F920C0AAD1}"/>
    <dgm:cxn modelId="{B4639C47-ADAA-4344-8026-8DE25296CBEE}" type="presOf" srcId="{BEBA2DB1-EF91-465F-B9DB-5F434BCC2DD4}" destId="{36CAA3DD-5348-4ECA-91FD-3FAC19455580}" srcOrd="0" destOrd="0" presId="urn:microsoft.com/office/officeart/2005/8/layout/list1"/>
    <dgm:cxn modelId="{E251DFB9-186B-48B3-BE5D-BB37B44395BA}" type="presOf" srcId="{C134591F-50FA-4260-AF50-D9EA5CCD97C2}" destId="{40BC74A9-098D-48BB-A9EC-769991E610FF}" srcOrd="0" destOrd="0" presId="urn:microsoft.com/office/officeart/2005/8/layout/list1"/>
    <dgm:cxn modelId="{467A0C53-5281-430B-86EF-B092DFCB571A}" type="presOf" srcId="{1459421B-D59A-463C-BD00-1D2E5717AA09}" destId="{DD671ED0-2976-42E5-8A8B-57AA98580AFA}" srcOrd="1" destOrd="0" presId="urn:microsoft.com/office/officeart/2005/8/layout/list1"/>
    <dgm:cxn modelId="{217AE093-4857-452C-BE8F-9D96BDDA8EE2}" type="presOf" srcId="{F18829D2-E06C-4C15-A79E-02F784C47A3C}" destId="{7393C056-CBDE-4F1C-BE9F-975A34152872}" srcOrd="1" destOrd="0" presId="urn:microsoft.com/office/officeart/2005/8/layout/list1"/>
    <dgm:cxn modelId="{5768048C-7AD4-4EDF-944C-2C7E2E73F7AF}" srcId="{52642A58-65F9-4AC7-B903-AFA6F7E03358}" destId="{C134591F-50FA-4260-AF50-D9EA5CCD97C2}" srcOrd="1" destOrd="0" parTransId="{F382C1A4-D233-46A2-B718-929C41A34F9C}" sibTransId="{334608C9-055C-407F-9741-7C30C57D6753}"/>
    <dgm:cxn modelId="{760151A9-FD6D-49DC-87E9-244505C91B9B}" srcId="{39DB8493-11D8-41A2-80A5-0A53314BA23C}" destId="{B0E29268-1ABB-4903-873A-07BD4EE2EAE8}" srcOrd="0" destOrd="0" parTransId="{75000B2C-0AC8-4298-8D39-2262F475CC91}" sibTransId="{F2C43F8B-1385-42C7-AEF8-1BB86454BFE5}"/>
    <dgm:cxn modelId="{C502AD51-A754-4397-888D-84DD29AF25F1}" srcId="{52642A58-65F9-4AC7-B903-AFA6F7E03358}" destId="{1459421B-D59A-463C-BD00-1D2E5717AA09}" srcOrd="0" destOrd="0" parTransId="{092DBF06-F5C8-4A35-B1D9-63886EDFB3B9}" sibTransId="{10A7B602-D534-4176-9581-30FCFC75BC15}"/>
    <dgm:cxn modelId="{BAFCD942-B068-48DD-8570-F5159EAB1C6F}" srcId="{52642A58-65F9-4AC7-B903-AFA6F7E03358}" destId="{F18829D2-E06C-4C15-A79E-02F784C47A3C}" srcOrd="3" destOrd="0" parTransId="{9468FE27-702B-4C73-89A0-2BD1D5C1050A}" sibTransId="{38A0F10B-69F8-45AC-925A-42146B4B9CAB}"/>
    <dgm:cxn modelId="{914B4527-7459-4A6E-B826-44B07C2B9CB1}" type="presOf" srcId="{1459421B-D59A-463C-BD00-1D2E5717AA09}" destId="{A9E4C34A-B1F8-4679-9656-92D1644714CC}" srcOrd="0" destOrd="0" presId="urn:microsoft.com/office/officeart/2005/8/layout/list1"/>
    <dgm:cxn modelId="{A3C40B86-650E-4F93-9797-0541240FB5CD}" srcId="{C40AD275-193F-4BDB-8CCC-9A0A8F60941B}" destId="{25A61717-E1B4-4596-AE7B-7E05747A08DE}" srcOrd="0" destOrd="0" parTransId="{46259151-9486-4514-A7D7-34C535764689}" sibTransId="{C8E4EEF0-AE21-4E1B-8A46-6E3668671008}"/>
    <dgm:cxn modelId="{985D513B-B174-4E2A-BA12-9AA545383BD2}" type="presOf" srcId="{B0E29268-1ABB-4903-873A-07BD4EE2EAE8}" destId="{3B5F14A8-A2A2-49F2-A7B4-0A7BAB32C605}" srcOrd="0" destOrd="1" presId="urn:microsoft.com/office/officeart/2005/8/layout/list1"/>
    <dgm:cxn modelId="{964F1B0D-9A81-438B-958C-0B6A5ECC7E31}" type="presParOf" srcId="{02C7E4FA-0E4F-4E9A-9ABD-23E3A21C612E}" destId="{69B67B85-F80A-4011-88D2-658DB58296E9}" srcOrd="0" destOrd="0" presId="urn:microsoft.com/office/officeart/2005/8/layout/list1"/>
    <dgm:cxn modelId="{D6ADF354-D4B9-4D39-94C1-4B214787A817}" type="presParOf" srcId="{69B67B85-F80A-4011-88D2-658DB58296E9}" destId="{A9E4C34A-B1F8-4679-9656-92D1644714CC}" srcOrd="0" destOrd="0" presId="urn:microsoft.com/office/officeart/2005/8/layout/list1"/>
    <dgm:cxn modelId="{CF44EC88-C27D-41BD-806B-F976AD9D4072}" type="presParOf" srcId="{69B67B85-F80A-4011-88D2-658DB58296E9}" destId="{DD671ED0-2976-42E5-8A8B-57AA98580AFA}" srcOrd="1" destOrd="0" presId="urn:microsoft.com/office/officeart/2005/8/layout/list1"/>
    <dgm:cxn modelId="{7F97D0CD-D72C-4755-A8A1-E677F6F123F4}" type="presParOf" srcId="{02C7E4FA-0E4F-4E9A-9ABD-23E3A21C612E}" destId="{D4A57A52-FC1A-400C-B3B3-311EA2D0E5DC}" srcOrd="1" destOrd="0" presId="urn:microsoft.com/office/officeart/2005/8/layout/list1"/>
    <dgm:cxn modelId="{374E906F-59E9-46FE-A322-A57725459147}" type="presParOf" srcId="{02C7E4FA-0E4F-4E9A-9ABD-23E3A21C612E}" destId="{FE171E73-09C6-4546-899C-0F28F07C2B1F}" srcOrd="2" destOrd="0" presId="urn:microsoft.com/office/officeart/2005/8/layout/list1"/>
    <dgm:cxn modelId="{1A261397-C6B1-472C-ABED-B24373FD4931}" type="presParOf" srcId="{02C7E4FA-0E4F-4E9A-9ABD-23E3A21C612E}" destId="{15B908AE-16C6-4E86-BD3D-467168BBBFBB}" srcOrd="3" destOrd="0" presId="urn:microsoft.com/office/officeart/2005/8/layout/list1"/>
    <dgm:cxn modelId="{945D34A2-E1BF-4369-96DE-71FBAE4036BB}" type="presParOf" srcId="{02C7E4FA-0E4F-4E9A-9ABD-23E3A21C612E}" destId="{F056A11A-3AE7-4562-B57D-D4FF2584B403}" srcOrd="4" destOrd="0" presId="urn:microsoft.com/office/officeart/2005/8/layout/list1"/>
    <dgm:cxn modelId="{DB1E0D5B-2C3A-4879-8C2E-E6827A48D2BE}" type="presParOf" srcId="{F056A11A-3AE7-4562-B57D-D4FF2584B403}" destId="{40BC74A9-098D-48BB-A9EC-769991E610FF}" srcOrd="0" destOrd="0" presId="urn:microsoft.com/office/officeart/2005/8/layout/list1"/>
    <dgm:cxn modelId="{1EB6B0D9-518A-465D-A021-6EEFE92BEDDA}" type="presParOf" srcId="{F056A11A-3AE7-4562-B57D-D4FF2584B403}" destId="{3CB673AF-CBC0-4973-9620-0BE1E974552A}" srcOrd="1" destOrd="0" presId="urn:microsoft.com/office/officeart/2005/8/layout/list1"/>
    <dgm:cxn modelId="{B5CD0A62-3E62-44D6-A26B-FA582B2D1215}" type="presParOf" srcId="{02C7E4FA-0E4F-4E9A-9ABD-23E3A21C612E}" destId="{43C78FF8-621C-4F3B-B833-B338F3F4AE87}" srcOrd="5" destOrd="0" presId="urn:microsoft.com/office/officeart/2005/8/layout/list1"/>
    <dgm:cxn modelId="{D2F7BAE0-4BCF-4191-996E-3D10AB9307F7}" type="presParOf" srcId="{02C7E4FA-0E4F-4E9A-9ABD-23E3A21C612E}" destId="{3B5F14A8-A2A2-49F2-A7B4-0A7BAB32C605}" srcOrd="6" destOrd="0" presId="urn:microsoft.com/office/officeart/2005/8/layout/list1"/>
    <dgm:cxn modelId="{8A4E0D70-41C2-430F-85F2-AEF9C3B627A6}" type="presParOf" srcId="{02C7E4FA-0E4F-4E9A-9ABD-23E3A21C612E}" destId="{C59A78B6-C744-4F94-951E-4EC2B1465275}" srcOrd="7" destOrd="0" presId="urn:microsoft.com/office/officeart/2005/8/layout/list1"/>
    <dgm:cxn modelId="{084A27D8-9CD5-421C-A72C-7F8420495441}" type="presParOf" srcId="{02C7E4FA-0E4F-4E9A-9ABD-23E3A21C612E}" destId="{6842A0A2-C620-4B54-8FAA-E42F90FBF0E5}" srcOrd="8" destOrd="0" presId="urn:microsoft.com/office/officeart/2005/8/layout/list1"/>
    <dgm:cxn modelId="{9C11CB8E-CD5D-44A2-BD25-C84C518019FD}" type="presParOf" srcId="{6842A0A2-C620-4B54-8FAA-E42F90FBF0E5}" destId="{36CAA3DD-5348-4ECA-91FD-3FAC19455580}" srcOrd="0" destOrd="0" presId="urn:microsoft.com/office/officeart/2005/8/layout/list1"/>
    <dgm:cxn modelId="{DC3691F6-86E6-4571-B0D9-B815BAFBB625}" type="presParOf" srcId="{6842A0A2-C620-4B54-8FAA-E42F90FBF0E5}" destId="{EE4E6FDB-F761-4D77-A64F-7E70220C9F59}" srcOrd="1" destOrd="0" presId="urn:microsoft.com/office/officeart/2005/8/layout/list1"/>
    <dgm:cxn modelId="{F13BDEB2-DEC1-4296-A478-DD4678BE9F2D}" type="presParOf" srcId="{02C7E4FA-0E4F-4E9A-9ABD-23E3A21C612E}" destId="{AC222F6A-600E-470E-856E-8E541A591870}" srcOrd="9" destOrd="0" presId="urn:microsoft.com/office/officeart/2005/8/layout/list1"/>
    <dgm:cxn modelId="{782E4A69-1E33-486F-A27B-11B39F54B3F8}" type="presParOf" srcId="{02C7E4FA-0E4F-4E9A-9ABD-23E3A21C612E}" destId="{15362A23-19BA-492C-B5D4-BC2EC7DAC351}" srcOrd="10" destOrd="0" presId="urn:microsoft.com/office/officeart/2005/8/layout/list1"/>
    <dgm:cxn modelId="{A40430A6-6906-4ED4-A968-1596AEC97956}" type="presParOf" srcId="{02C7E4FA-0E4F-4E9A-9ABD-23E3A21C612E}" destId="{00FA7937-DFCA-4B62-B09D-919BCCC0A9F3}" srcOrd="11" destOrd="0" presId="urn:microsoft.com/office/officeart/2005/8/layout/list1"/>
    <dgm:cxn modelId="{D15F6C3B-0F24-4E9A-977E-72DD4BC47F22}" type="presParOf" srcId="{02C7E4FA-0E4F-4E9A-9ABD-23E3A21C612E}" destId="{0F94B379-3B59-477C-AA23-D7B6D79F3A83}" srcOrd="12" destOrd="0" presId="urn:microsoft.com/office/officeart/2005/8/layout/list1"/>
    <dgm:cxn modelId="{FA5D9EE5-4C33-4B8A-926F-5DDF9A793398}" type="presParOf" srcId="{0F94B379-3B59-477C-AA23-D7B6D79F3A83}" destId="{76B9863B-3777-47AC-944F-6C9868BB0D65}" srcOrd="0" destOrd="0" presId="urn:microsoft.com/office/officeart/2005/8/layout/list1"/>
    <dgm:cxn modelId="{293BDF13-78E9-45DC-A80F-712D77C399E8}" type="presParOf" srcId="{0F94B379-3B59-477C-AA23-D7B6D79F3A83}" destId="{7393C056-CBDE-4F1C-BE9F-975A34152872}" srcOrd="1" destOrd="0" presId="urn:microsoft.com/office/officeart/2005/8/layout/list1"/>
    <dgm:cxn modelId="{D3AF76FC-07D7-4C95-9E70-E91EDA02E03D}" type="presParOf" srcId="{02C7E4FA-0E4F-4E9A-9ABD-23E3A21C612E}" destId="{0C251DCF-3AA2-41A3-829E-CE16223337ED}" srcOrd="13" destOrd="0" presId="urn:microsoft.com/office/officeart/2005/8/layout/list1"/>
    <dgm:cxn modelId="{F07E677E-F381-4476-ACB3-D175C7F54310}" type="presParOf" srcId="{02C7E4FA-0E4F-4E9A-9ABD-23E3A21C612E}" destId="{14297218-5CAE-46C5-B9F0-29CF3C6C13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898D7-A4DD-4E2C-A06A-FA67BD0C2DD3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</dgm:pt>
    <dgm:pt modelId="{02E84BFE-25FE-492C-B891-C5BCD0EAF213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spc="-20">
              <a:latin typeface="Verdana" panose="020B0604030504040204" pitchFamily="34" charset="0"/>
              <a:ea typeface="Verdana" panose="020B0604030504040204" pitchFamily="34" charset="0"/>
            </a:rPr>
            <a:t>Industrial Challenges</a:t>
          </a:r>
          <a:endParaRPr lang="en-US" dirty="0"/>
        </a:p>
      </dgm:t>
    </dgm:pt>
    <dgm:pt modelId="{3308E94C-E3D4-422E-A770-FAD0F0A1EB48}" type="parTrans" cxnId="{0EDFA8BE-2F54-466B-8622-BCDAD3465D03}">
      <dgm:prSet/>
      <dgm:spPr/>
      <dgm:t>
        <a:bodyPr/>
        <a:lstStyle/>
        <a:p>
          <a:endParaRPr lang="en-US"/>
        </a:p>
      </dgm:t>
    </dgm:pt>
    <dgm:pt modelId="{FCFFC97C-F81E-4573-8A0D-5BE779FD2BC1}" type="sibTrans" cxnId="{0EDFA8BE-2F54-466B-8622-BCDAD3465D03}">
      <dgm:prSet/>
      <dgm:spPr/>
      <dgm:t>
        <a:bodyPr/>
        <a:lstStyle/>
        <a:p>
          <a:endParaRPr lang="en-US"/>
        </a:p>
      </dgm:t>
    </dgm:pt>
    <dgm:pt modelId="{5FE54AE4-BFC7-4EF0-A617-F1F2945F52EA}">
      <dgm:prSet/>
      <dgm:spPr>
        <a:solidFill>
          <a:srgbClr val="0B7A6B"/>
        </a:solidFill>
      </dgm:spPr>
      <dgm:t>
        <a:bodyPr/>
        <a:lstStyle/>
        <a:p>
          <a:r>
            <a:rPr lang="en-US" b="1" spc="-20">
              <a:latin typeface="Verdana" panose="020B0604030504040204" pitchFamily="34" charset="0"/>
              <a:ea typeface="Verdana" panose="020B0604030504040204" pitchFamily="34" charset="0"/>
            </a:rPr>
            <a:t>Regulatory Challenges</a:t>
          </a:r>
          <a:endParaRPr lang="en-US" b="1" spc="-2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048340-FA3E-451F-A281-779A2A3B3F00}" type="parTrans" cxnId="{3258874B-2CF9-4FB0-AA67-E2AA57C04547}">
      <dgm:prSet/>
      <dgm:spPr/>
      <dgm:t>
        <a:bodyPr/>
        <a:lstStyle/>
        <a:p>
          <a:endParaRPr lang="en-US"/>
        </a:p>
      </dgm:t>
    </dgm:pt>
    <dgm:pt modelId="{7FDE7A52-CB49-441A-BFEC-087804F379CD}" type="sibTrans" cxnId="{3258874B-2CF9-4FB0-AA67-E2AA57C04547}">
      <dgm:prSet/>
      <dgm:spPr/>
      <dgm:t>
        <a:bodyPr/>
        <a:lstStyle/>
        <a:p>
          <a:endParaRPr lang="en-US"/>
        </a:p>
      </dgm:t>
    </dgm:pt>
    <dgm:pt modelId="{D6485678-392A-47E3-B298-B508C8A215B8}">
      <dgm:prSet/>
      <dgm:spPr>
        <a:solidFill>
          <a:schemeClr val="tx2"/>
        </a:solidFill>
      </dgm:spPr>
      <dgm:t>
        <a:bodyPr/>
        <a:lstStyle/>
        <a:p>
          <a:r>
            <a:rPr lang="en-US" b="1" spc="-20">
              <a:latin typeface="Verdana" panose="020B0604030504040204" pitchFamily="34" charset="0"/>
              <a:ea typeface="Verdana" panose="020B0604030504040204" pitchFamily="34" charset="0"/>
            </a:rPr>
            <a:t>Policy and Market Challenges</a:t>
          </a:r>
          <a:endParaRPr lang="en-US" b="1" spc="-2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2BF3C1-5435-4469-B921-0FBDD9EF35F8}" type="parTrans" cxnId="{7BA10769-2C76-4B8C-AFB1-F457512EA955}">
      <dgm:prSet/>
      <dgm:spPr/>
      <dgm:t>
        <a:bodyPr/>
        <a:lstStyle/>
        <a:p>
          <a:endParaRPr lang="en-US"/>
        </a:p>
      </dgm:t>
    </dgm:pt>
    <dgm:pt modelId="{84F56D7B-4B63-4EF4-B746-CBB761085E9D}" type="sibTrans" cxnId="{7BA10769-2C76-4B8C-AFB1-F457512EA955}">
      <dgm:prSet/>
      <dgm:spPr/>
      <dgm:t>
        <a:bodyPr/>
        <a:lstStyle/>
        <a:p>
          <a:endParaRPr lang="en-US"/>
        </a:p>
      </dgm:t>
    </dgm:pt>
    <dgm:pt modelId="{9268F141-CB44-4C2D-9039-A5DC1143CDA3}">
      <dgm:prSet/>
      <dgm:spPr>
        <a:solidFill>
          <a:schemeClr val="accent2"/>
        </a:solidFill>
      </dgm:spPr>
      <dgm:t>
        <a:bodyPr/>
        <a:lstStyle/>
        <a:p>
          <a:r>
            <a:rPr lang="en-US" b="1" spc="-20" dirty="0">
              <a:latin typeface="Verdana" panose="020B0604030504040204" pitchFamily="34" charset="0"/>
              <a:ea typeface="Verdana" panose="020B0604030504040204" pitchFamily="34" charset="0"/>
            </a:rPr>
            <a:t>Infrastructure Challenges</a:t>
          </a:r>
        </a:p>
      </dgm:t>
    </dgm:pt>
    <dgm:pt modelId="{EC9A4ABF-BEED-418B-828E-7E888E1ECDB5}" type="parTrans" cxnId="{2B3D7FA6-FF54-4E84-AC61-E203623576F6}">
      <dgm:prSet/>
      <dgm:spPr/>
      <dgm:t>
        <a:bodyPr/>
        <a:lstStyle/>
        <a:p>
          <a:endParaRPr lang="en-US"/>
        </a:p>
      </dgm:t>
    </dgm:pt>
    <dgm:pt modelId="{295BF4BC-71E5-4D77-BCC5-11A58A9B3337}" type="sibTrans" cxnId="{2B3D7FA6-FF54-4E84-AC61-E203623576F6}">
      <dgm:prSet/>
      <dgm:spPr/>
      <dgm:t>
        <a:bodyPr/>
        <a:lstStyle/>
        <a:p>
          <a:endParaRPr lang="en-US"/>
        </a:p>
      </dgm:t>
    </dgm:pt>
    <dgm:pt modelId="{00F24999-DC92-457C-AF1B-F6AA5A9549E1}" type="pres">
      <dgm:prSet presAssocID="{C3A898D7-A4DD-4E2C-A06A-FA67BD0C2DD3}" presName="matrix" presStyleCnt="0">
        <dgm:presLayoutVars>
          <dgm:chMax val="1"/>
          <dgm:dir/>
          <dgm:resizeHandles val="exact"/>
        </dgm:presLayoutVars>
      </dgm:prSet>
      <dgm:spPr/>
    </dgm:pt>
    <dgm:pt modelId="{BA6294F1-08F2-4B75-827B-DAE9403948FD}" type="pres">
      <dgm:prSet presAssocID="{C3A898D7-A4DD-4E2C-A06A-FA67BD0C2DD3}" presName="diamond" presStyleLbl="bgShp" presStyleIdx="0" presStyleCnt="1"/>
      <dgm:spPr/>
    </dgm:pt>
    <dgm:pt modelId="{6CA4C1E3-45E2-40BF-B141-C33297D69620}" type="pres">
      <dgm:prSet presAssocID="{C3A898D7-A4DD-4E2C-A06A-FA67BD0C2DD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92CD1-141E-4187-9AFA-9EB9B60E1016}" type="pres">
      <dgm:prSet presAssocID="{C3A898D7-A4DD-4E2C-A06A-FA67BD0C2DD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3244E-39D0-4A91-AA71-8A2F846CD110}" type="pres">
      <dgm:prSet presAssocID="{C3A898D7-A4DD-4E2C-A06A-FA67BD0C2DD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E2D6B-069F-4281-BCA8-390E3BEC2393}" type="pres">
      <dgm:prSet presAssocID="{C3A898D7-A4DD-4E2C-A06A-FA67BD0C2DD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10769-2C76-4B8C-AFB1-F457512EA955}" srcId="{C3A898D7-A4DD-4E2C-A06A-FA67BD0C2DD3}" destId="{D6485678-392A-47E3-B298-B508C8A215B8}" srcOrd="2" destOrd="0" parTransId="{DA2BF3C1-5435-4469-B921-0FBDD9EF35F8}" sibTransId="{84F56D7B-4B63-4EF4-B746-CBB761085E9D}"/>
    <dgm:cxn modelId="{2B3D7FA6-FF54-4E84-AC61-E203623576F6}" srcId="{C3A898D7-A4DD-4E2C-A06A-FA67BD0C2DD3}" destId="{9268F141-CB44-4C2D-9039-A5DC1143CDA3}" srcOrd="3" destOrd="0" parTransId="{EC9A4ABF-BEED-418B-828E-7E888E1ECDB5}" sibTransId="{295BF4BC-71E5-4D77-BCC5-11A58A9B3337}"/>
    <dgm:cxn modelId="{D2C13B5E-FA21-4D0A-BDA8-D2E78ED122DA}" type="presOf" srcId="{D6485678-392A-47E3-B298-B508C8A215B8}" destId="{2ED3244E-39D0-4A91-AA71-8A2F846CD110}" srcOrd="0" destOrd="0" presId="urn:microsoft.com/office/officeart/2005/8/layout/matrix3"/>
    <dgm:cxn modelId="{8AD4CEAF-612F-4520-8E62-DB5E1A066082}" type="presOf" srcId="{02E84BFE-25FE-492C-B891-C5BCD0EAF213}" destId="{6CA4C1E3-45E2-40BF-B141-C33297D69620}" srcOrd="0" destOrd="0" presId="urn:microsoft.com/office/officeart/2005/8/layout/matrix3"/>
    <dgm:cxn modelId="{0EDFA8BE-2F54-466B-8622-BCDAD3465D03}" srcId="{C3A898D7-A4DD-4E2C-A06A-FA67BD0C2DD3}" destId="{02E84BFE-25FE-492C-B891-C5BCD0EAF213}" srcOrd="0" destOrd="0" parTransId="{3308E94C-E3D4-422E-A770-FAD0F0A1EB48}" sibTransId="{FCFFC97C-F81E-4573-8A0D-5BE779FD2BC1}"/>
    <dgm:cxn modelId="{D4582C5A-75E4-4FBC-93EC-18F63A7D2220}" type="presOf" srcId="{9268F141-CB44-4C2D-9039-A5DC1143CDA3}" destId="{D7FE2D6B-069F-4281-BCA8-390E3BEC2393}" srcOrd="0" destOrd="0" presId="urn:microsoft.com/office/officeart/2005/8/layout/matrix3"/>
    <dgm:cxn modelId="{88FCF3BC-BDDF-4B78-8D0A-277DF5FA9411}" type="presOf" srcId="{C3A898D7-A4DD-4E2C-A06A-FA67BD0C2DD3}" destId="{00F24999-DC92-457C-AF1B-F6AA5A9549E1}" srcOrd="0" destOrd="0" presId="urn:microsoft.com/office/officeart/2005/8/layout/matrix3"/>
    <dgm:cxn modelId="{3258874B-2CF9-4FB0-AA67-E2AA57C04547}" srcId="{C3A898D7-A4DD-4E2C-A06A-FA67BD0C2DD3}" destId="{5FE54AE4-BFC7-4EF0-A617-F1F2945F52EA}" srcOrd="1" destOrd="0" parTransId="{44048340-FA3E-451F-A281-779A2A3B3F00}" sibTransId="{7FDE7A52-CB49-441A-BFEC-087804F379CD}"/>
    <dgm:cxn modelId="{6C35EC7B-1069-4ED1-AFC1-7459F7AD80DB}" type="presOf" srcId="{5FE54AE4-BFC7-4EF0-A617-F1F2945F52EA}" destId="{46092CD1-141E-4187-9AFA-9EB9B60E1016}" srcOrd="0" destOrd="0" presId="urn:microsoft.com/office/officeart/2005/8/layout/matrix3"/>
    <dgm:cxn modelId="{27AA9011-5DA0-45B5-BADE-30929DE8EF70}" type="presParOf" srcId="{00F24999-DC92-457C-AF1B-F6AA5A9549E1}" destId="{BA6294F1-08F2-4B75-827B-DAE9403948FD}" srcOrd="0" destOrd="0" presId="urn:microsoft.com/office/officeart/2005/8/layout/matrix3"/>
    <dgm:cxn modelId="{C97DFF97-DAFE-488E-84AE-4F665FC1EA34}" type="presParOf" srcId="{00F24999-DC92-457C-AF1B-F6AA5A9549E1}" destId="{6CA4C1E3-45E2-40BF-B141-C33297D69620}" srcOrd="1" destOrd="0" presId="urn:microsoft.com/office/officeart/2005/8/layout/matrix3"/>
    <dgm:cxn modelId="{9A1A3E9C-141A-4820-80C9-97E7519C4A27}" type="presParOf" srcId="{00F24999-DC92-457C-AF1B-F6AA5A9549E1}" destId="{46092CD1-141E-4187-9AFA-9EB9B60E1016}" srcOrd="2" destOrd="0" presId="urn:microsoft.com/office/officeart/2005/8/layout/matrix3"/>
    <dgm:cxn modelId="{69F92584-9D80-46C1-BEC7-2C3CDBFF8600}" type="presParOf" srcId="{00F24999-DC92-457C-AF1B-F6AA5A9549E1}" destId="{2ED3244E-39D0-4A91-AA71-8A2F846CD110}" srcOrd="3" destOrd="0" presId="urn:microsoft.com/office/officeart/2005/8/layout/matrix3"/>
    <dgm:cxn modelId="{A7A06146-2D47-4FC6-8957-9AE1E4910EC3}" type="presParOf" srcId="{00F24999-DC92-457C-AF1B-F6AA5A9549E1}" destId="{D7FE2D6B-069F-4281-BCA8-390E3BEC23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5C137E-D4B5-4938-B310-5695C62E462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71B331-9A47-4BF2-A4F8-CAEC5DF1D94E}">
      <dgm:prSet phldrT="[Text]" custT="1"/>
      <dgm:spPr/>
      <dgm:t>
        <a:bodyPr/>
        <a:lstStyle/>
        <a:p>
          <a:r>
            <a:rPr lang="en-US" sz="1100" dirty="0">
              <a:latin typeface="Cambria" panose="02040503050406030204" pitchFamily="18" charset="0"/>
              <a:ea typeface="Cambria" panose="02040503050406030204" pitchFamily="18" charset="0"/>
            </a:rPr>
            <a:t>SMRs</a:t>
          </a:r>
        </a:p>
      </dgm:t>
    </dgm:pt>
    <dgm:pt modelId="{BD230E61-5716-40D5-82D6-74C31F39A15F}" type="parTrans" cxnId="{4EC6CBC0-15E5-4D78-B516-D56AA3DD00AB}">
      <dgm:prSet/>
      <dgm:spPr/>
      <dgm:t>
        <a:bodyPr/>
        <a:lstStyle/>
        <a:p>
          <a:endParaRPr lang="en-US"/>
        </a:p>
      </dgm:t>
    </dgm:pt>
    <dgm:pt modelId="{E5295AB4-A75D-4790-BBD6-8830A81D2C71}" type="sibTrans" cxnId="{4EC6CBC0-15E5-4D78-B516-D56AA3DD00AB}">
      <dgm:prSet/>
      <dgm:spPr/>
      <dgm:t>
        <a:bodyPr/>
        <a:lstStyle/>
        <a:p>
          <a:endParaRPr lang="en-US"/>
        </a:p>
      </dgm:t>
    </dgm:pt>
    <dgm:pt modelId="{B2BCC3AB-A1D4-4046-9994-6355ED1CFAF0}">
      <dgm:prSet phldrT="[Text]" custT="1"/>
      <dgm:spPr/>
      <dgm:t>
        <a:bodyPr/>
        <a:lstStyle/>
        <a:p>
          <a:r>
            <a:rPr lang="en-US" sz="1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Safety</a:t>
          </a:r>
        </a:p>
      </dgm:t>
    </dgm:pt>
    <dgm:pt modelId="{588FA159-3E1E-43BC-BE97-1310262D55A9}" type="parTrans" cxnId="{A6BBBA41-EA19-4384-87D5-9128D1F9EB2B}">
      <dgm:prSet/>
      <dgm:spPr/>
      <dgm:t>
        <a:bodyPr/>
        <a:lstStyle/>
        <a:p>
          <a:endParaRPr lang="en-US"/>
        </a:p>
      </dgm:t>
    </dgm:pt>
    <dgm:pt modelId="{324472CC-FC25-410F-B97E-65C47A40F2E6}" type="sibTrans" cxnId="{A6BBBA41-EA19-4384-87D5-9128D1F9EB2B}">
      <dgm:prSet/>
      <dgm:spPr/>
      <dgm:t>
        <a:bodyPr/>
        <a:lstStyle/>
        <a:p>
          <a:endParaRPr lang="en-US"/>
        </a:p>
      </dgm:t>
    </dgm:pt>
    <dgm:pt modelId="{9892AF00-9A29-4C23-B5E7-CB04485165E3}">
      <dgm:prSet phldrT="[Text]" custT="1"/>
      <dgm:spPr/>
      <dgm:t>
        <a:bodyPr/>
        <a:lstStyle/>
        <a:p>
          <a:r>
            <a:rPr lang="en-US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Research Reactors</a:t>
          </a:r>
        </a:p>
      </dgm:t>
    </dgm:pt>
    <dgm:pt modelId="{2B9460E5-3A86-4D97-BE5B-61817412B733}" type="parTrans" cxnId="{65B33B4A-28C2-4903-8E71-C591D1AFF19F}">
      <dgm:prSet/>
      <dgm:spPr/>
      <dgm:t>
        <a:bodyPr/>
        <a:lstStyle/>
        <a:p>
          <a:endParaRPr lang="en-US"/>
        </a:p>
      </dgm:t>
    </dgm:pt>
    <dgm:pt modelId="{4E1F4C76-5090-4443-BADD-4E825E8AECB3}" type="sibTrans" cxnId="{65B33B4A-28C2-4903-8E71-C591D1AFF19F}">
      <dgm:prSet/>
      <dgm:spPr/>
      <dgm:t>
        <a:bodyPr/>
        <a:lstStyle/>
        <a:p>
          <a:endParaRPr lang="en-US"/>
        </a:p>
      </dgm:t>
    </dgm:pt>
    <dgm:pt modelId="{ED0CB366-2460-45AB-9566-09D9760697F1}">
      <dgm:prSet phldrT="[Text]" custT="1"/>
      <dgm:spPr/>
      <dgm:t>
        <a:bodyPr/>
        <a:lstStyle/>
        <a:p>
          <a:r>
            <a:rPr lang="en-US" sz="1000" dirty="0">
              <a:latin typeface="Cambria" panose="02040503050406030204" pitchFamily="18" charset="0"/>
              <a:ea typeface="Cambria" panose="02040503050406030204" pitchFamily="18" charset="0"/>
            </a:rPr>
            <a:t>Robotics  for Decommissioning</a:t>
          </a:r>
        </a:p>
      </dgm:t>
    </dgm:pt>
    <dgm:pt modelId="{7A4F4D8F-FB6C-4AF2-BA81-A51EA1D7B8FF}" type="parTrans" cxnId="{B13AC431-5AB5-4373-A338-FAF101EA2B78}">
      <dgm:prSet/>
      <dgm:spPr/>
      <dgm:t>
        <a:bodyPr/>
        <a:lstStyle/>
        <a:p>
          <a:endParaRPr lang="en-US"/>
        </a:p>
      </dgm:t>
    </dgm:pt>
    <dgm:pt modelId="{92E0503A-3B6B-4F70-944B-476BBA271B11}" type="sibTrans" cxnId="{B13AC431-5AB5-4373-A338-FAF101EA2B7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dirty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Thermodynamics of severe accidents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6C5F8FD6-C297-4987-83D2-5F43F56CF2D3}">
      <dgm:prSet custT="1"/>
      <dgm:spPr/>
      <dgm:t>
        <a:bodyPr/>
        <a:lstStyle/>
        <a:p>
          <a:endParaRPr lang="en-US" sz="1000" dirty="0">
            <a:solidFill>
              <a:schemeClr val="bg1"/>
            </a:solidFill>
          </a:endParaRPr>
        </a:p>
      </dgm:t>
    </dgm:pt>
    <dgm:pt modelId="{F13E7B69-C919-480B-9737-FFEB6717AB7C}" type="parTrans" cxnId="{6314EBAA-A72D-43BF-BB89-BFE460170197}">
      <dgm:prSet/>
      <dgm:spPr/>
      <dgm:t>
        <a:bodyPr/>
        <a:lstStyle/>
        <a:p>
          <a:endParaRPr lang="en-US"/>
        </a:p>
      </dgm:t>
    </dgm:pt>
    <dgm:pt modelId="{1D0C4FAB-440C-4915-8D92-F6753969406E}" type="sibTrans" cxnId="{6314EBAA-A72D-43BF-BB89-BFE460170197}">
      <dgm:prSet/>
      <dgm:spPr/>
      <dgm:t>
        <a:bodyPr/>
        <a:lstStyle/>
        <a:p>
          <a:endParaRPr lang="en-US"/>
        </a:p>
      </dgm:t>
    </dgm:pt>
    <dgm:pt modelId="{657C6C26-6CE6-4E46-91F5-E79F0598884E}" type="pres">
      <dgm:prSet presAssocID="{D95C137E-D4B5-4938-B310-5695C62E462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1EC31FA-7E94-49CF-B8F8-5CE5EF1BFB57}" type="pres">
      <dgm:prSet presAssocID="{7371B331-9A47-4BF2-A4F8-CAEC5DF1D94E}" presName="composite" presStyleCnt="0"/>
      <dgm:spPr/>
    </dgm:pt>
    <dgm:pt modelId="{067AC72C-5C8F-4AC4-9B29-610B1673EDB5}" type="pres">
      <dgm:prSet presAssocID="{7371B331-9A47-4BF2-A4F8-CAEC5DF1D94E}" presName="Parent1" presStyleLbl="node1" presStyleIdx="0" presStyleCnt="8" custLinFactNeighborX="3856" custLinFactNeighborY="-2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6443A-07D8-4693-A0DE-9D247437A063}" type="pres">
      <dgm:prSet presAssocID="{7371B331-9A47-4BF2-A4F8-CAEC5DF1D94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E249F12-F1B5-4CDF-930F-B0906FCED27B}" type="pres">
      <dgm:prSet presAssocID="{7371B331-9A47-4BF2-A4F8-CAEC5DF1D94E}" presName="BalanceSpacing" presStyleCnt="0"/>
      <dgm:spPr/>
    </dgm:pt>
    <dgm:pt modelId="{FA11D25E-27E0-4814-99D2-42709420B259}" type="pres">
      <dgm:prSet presAssocID="{7371B331-9A47-4BF2-A4F8-CAEC5DF1D94E}" presName="BalanceSpacing1" presStyleCnt="0"/>
      <dgm:spPr/>
    </dgm:pt>
    <dgm:pt modelId="{5927C687-B9B0-4215-BD6A-303FD22FD6CD}" type="pres">
      <dgm:prSet presAssocID="{E5295AB4-A75D-4790-BBD6-8830A81D2C71}" presName="Accent1Text" presStyleLbl="node1" presStyleIdx="1" presStyleCnt="8" custLinFactX="100000" custLinFactNeighborX="118757" custLinFactNeighborY="2871"/>
      <dgm:spPr/>
      <dgm:t>
        <a:bodyPr/>
        <a:lstStyle/>
        <a:p>
          <a:endParaRPr lang="en-US"/>
        </a:p>
      </dgm:t>
    </dgm:pt>
    <dgm:pt modelId="{AD685718-28D5-45FA-AC4F-2E7D42FA21B0}" type="pres">
      <dgm:prSet presAssocID="{E5295AB4-A75D-4790-BBD6-8830A81D2C71}" presName="spaceBetweenRectangles" presStyleCnt="0"/>
      <dgm:spPr/>
    </dgm:pt>
    <dgm:pt modelId="{09D0B9D2-5399-42F5-A006-F70E2E7EE680}" type="pres">
      <dgm:prSet presAssocID="{B2BCC3AB-A1D4-4046-9994-6355ED1CFAF0}" presName="composite" presStyleCnt="0"/>
      <dgm:spPr/>
    </dgm:pt>
    <dgm:pt modelId="{009ECE11-5B77-403C-8513-68470CE255EC}" type="pres">
      <dgm:prSet presAssocID="{B2BCC3AB-A1D4-4046-9994-6355ED1CFAF0}" presName="Parent1" presStyleLbl="node1" presStyleIdx="2" presStyleCnt="8" custLinFactNeighborX="7468" custLinFactNeighborY="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79C26-F1E5-4617-94FF-245F3FF3151E}" type="pres">
      <dgm:prSet presAssocID="{B2BCC3AB-A1D4-4046-9994-6355ED1CFAF0}" presName="Childtext1" presStyleLbl="revTx" presStyleIdx="1" presStyleCnt="4" custScaleX="75165" custLinFactX="100000" custLinFactY="-32396" custLinFactNeighborX="12350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EE75-1903-4117-976D-A6EE68F8CABA}" type="pres">
      <dgm:prSet presAssocID="{B2BCC3AB-A1D4-4046-9994-6355ED1CFAF0}" presName="BalanceSpacing" presStyleCnt="0"/>
      <dgm:spPr/>
    </dgm:pt>
    <dgm:pt modelId="{79C13FEF-EF59-4BC1-B446-7C4B16CBA970}" type="pres">
      <dgm:prSet presAssocID="{B2BCC3AB-A1D4-4046-9994-6355ED1CFAF0}" presName="BalanceSpacing1" presStyleCnt="0"/>
      <dgm:spPr/>
    </dgm:pt>
    <dgm:pt modelId="{F924E95C-6BE8-4327-8F89-3F03E995D6F5}" type="pres">
      <dgm:prSet presAssocID="{324472CC-FC25-410F-B97E-65C47A40F2E6}" presName="Accent1Text" presStyleLbl="node1" presStyleIdx="3" presStyleCnt="8" custLinFactNeighborX="4370" custLinFactNeighborY="-876"/>
      <dgm:spPr/>
      <dgm:t>
        <a:bodyPr/>
        <a:lstStyle/>
        <a:p>
          <a:endParaRPr lang="en-US"/>
        </a:p>
      </dgm:t>
    </dgm:pt>
    <dgm:pt modelId="{9317C31A-9E8F-4756-B4A6-6CFAA11BC0E2}" type="pres">
      <dgm:prSet presAssocID="{324472CC-FC25-410F-B97E-65C47A40F2E6}" presName="spaceBetweenRectangles" presStyleCnt="0"/>
      <dgm:spPr/>
    </dgm:pt>
    <dgm:pt modelId="{DA737CC4-5AB9-4458-BC5A-81AD2282791C}" type="pres">
      <dgm:prSet presAssocID="{6C5F8FD6-C297-4987-83D2-5F43F56CF2D3}" presName="composite" presStyleCnt="0"/>
      <dgm:spPr/>
    </dgm:pt>
    <dgm:pt modelId="{7BF48944-749A-4E29-9A05-15A613E182B8}" type="pres">
      <dgm:prSet presAssocID="{6C5F8FD6-C297-4987-83D2-5F43F56CF2D3}" presName="Parent1" presStyleLbl="node1" presStyleIdx="4" presStyleCnt="8" custLinFactNeighborX="9528" custLinFactNeighborY="-46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32B72-E204-4C94-A887-248846EFF86E}" type="pres">
      <dgm:prSet presAssocID="{6C5F8FD6-C297-4987-83D2-5F43F56CF2D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259FA87-0997-433C-99A0-A7946785CF32}" type="pres">
      <dgm:prSet presAssocID="{6C5F8FD6-C297-4987-83D2-5F43F56CF2D3}" presName="BalanceSpacing" presStyleCnt="0"/>
      <dgm:spPr/>
    </dgm:pt>
    <dgm:pt modelId="{AE8296BB-BDAE-4152-8EBA-72B136027F46}" type="pres">
      <dgm:prSet presAssocID="{6C5F8FD6-C297-4987-83D2-5F43F56CF2D3}" presName="BalanceSpacing1" presStyleCnt="0"/>
      <dgm:spPr/>
    </dgm:pt>
    <dgm:pt modelId="{309A086D-2848-4CCE-9D16-E757D3CEB5B0}" type="pres">
      <dgm:prSet presAssocID="{1D0C4FAB-440C-4915-8D92-F6753969406E}" presName="Accent1Text" presStyleLbl="node1" presStyleIdx="5" presStyleCnt="8" custScaleX="95607" custLinFactNeighborX="14270" custLinFactNeighborY="-2437"/>
      <dgm:spPr/>
      <dgm:t>
        <a:bodyPr/>
        <a:lstStyle/>
        <a:p>
          <a:endParaRPr lang="en-US"/>
        </a:p>
      </dgm:t>
    </dgm:pt>
    <dgm:pt modelId="{6C9349CA-86EC-45F6-9856-D88A5BE8B582}" type="pres">
      <dgm:prSet presAssocID="{1D0C4FAB-440C-4915-8D92-F6753969406E}" presName="spaceBetweenRectangles" presStyleCnt="0"/>
      <dgm:spPr/>
    </dgm:pt>
    <dgm:pt modelId="{F339F36D-2DF4-4AFE-BFB9-F15115DE001F}" type="pres">
      <dgm:prSet presAssocID="{ED0CB366-2460-45AB-9566-09D9760697F1}" presName="composite" presStyleCnt="0"/>
      <dgm:spPr/>
    </dgm:pt>
    <dgm:pt modelId="{5A62477D-BF25-4A76-8E0B-8DE782E97C08}" type="pres">
      <dgm:prSet presAssocID="{ED0CB366-2460-45AB-9566-09D9760697F1}" presName="Parent1" presStyleLbl="node1" presStyleIdx="6" presStyleCnt="8" custScaleX="119731" custScaleY="100792" custLinFactNeighborX="11688" custLinFactNeighborY="-72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AF71-C681-4A4D-964F-2C78C77A224D}" type="pres">
      <dgm:prSet presAssocID="{ED0CB366-2460-45AB-9566-09D9760697F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797993F-3EC4-41D7-99FC-98FB94C9038E}" type="pres">
      <dgm:prSet presAssocID="{ED0CB366-2460-45AB-9566-09D9760697F1}" presName="BalanceSpacing" presStyleCnt="0"/>
      <dgm:spPr/>
    </dgm:pt>
    <dgm:pt modelId="{51F78E9E-B93B-4FFA-98B6-1E88DC06AC69}" type="pres">
      <dgm:prSet presAssocID="{ED0CB366-2460-45AB-9566-09D9760697F1}" presName="BalanceSpacing1" presStyleCnt="0"/>
      <dgm:spPr/>
    </dgm:pt>
    <dgm:pt modelId="{1136B081-9CDC-4AD2-9A24-FB76E6508C5D}" type="pres">
      <dgm:prSet presAssocID="{92E0503A-3B6B-4F70-944B-476BBA271B11}" presName="Accent1Text" presStyleLbl="node1" presStyleIdx="7" presStyleCnt="8" custScaleX="102523" custScaleY="101364" custLinFactX="8849" custLinFactNeighborX="100000" custLinFactNeighborY="-24000"/>
      <dgm:spPr/>
      <dgm:t>
        <a:bodyPr/>
        <a:lstStyle/>
        <a:p>
          <a:endParaRPr lang="en-US"/>
        </a:p>
      </dgm:t>
    </dgm:pt>
  </dgm:ptLst>
  <dgm:cxnLst>
    <dgm:cxn modelId="{725C3071-CC05-4DD5-A2AE-ADC4305B1D03}" type="presOf" srcId="{324472CC-FC25-410F-B97E-65C47A40F2E6}" destId="{F924E95C-6BE8-4327-8F89-3F03E995D6F5}" srcOrd="0" destOrd="0" presId="urn:microsoft.com/office/officeart/2008/layout/AlternatingHexagons"/>
    <dgm:cxn modelId="{65B33B4A-28C2-4903-8E71-C591D1AFF19F}" srcId="{B2BCC3AB-A1D4-4046-9994-6355ED1CFAF0}" destId="{9892AF00-9A29-4C23-B5E7-CB04485165E3}" srcOrd="0" destOrd="0" parTransId="{2B9460E5-3A86-4D97-BE5B-61817412B733}" sibTransId="{4E1F4C76-5090-4443-BADD-4E825E8AECB3}"/>
    <dgm:cxn modelId="{4EC6CBC0-15E5-4D78-B516-D56AA3DD00AB}" srcId="{D95C137E-D4B5-4938-B310-5695C62E462F}" destId="{7371B331-9A47-4BF2-A4F8-CAEC5DF1D94E}" srcOrd="0" destOrd="0" parTransId="{BD230E61-5716-40D5-82D6-74C31F39A15F}" sibTransId="{E5295AB4-A75D-4790-BBD6-8830A81D2C71}"/>
    <dgm:cxn modelId="{78D12E71-7724-42E3-A5BA-FA97A93D9007}" type="presOf" srcId="{1D0C4FAB-440C-4915-8D92-F6753969406E}" destId="{309A086D-2848-4CCE-9D16-E757D3CEB5B0}" srcOrd="0" destOrd="0" presId="urn:microsoft.com/office/officeart/2008/layout/AlternatingHexagons"/>
    <dgm:cxn modelId="{4FA25DDA-D8A6-4D98-B880-0A394CC3D5C5}" type="presOf" srcId="{ED0CB366-2460-45AB-9566-09D9760697F1}" destId="{5A62477D-BF25-4A76-8E0B-8DE782E97C08}" srcOrd="0" destOrd="0" presId="urn:microsoft.com/office/officeart/2008/layout/AlternatingHexagons"/>
    <dgm:cxn modelId="{B13AC431-5AB5-4373-A338-FAF101EA2B78}" srcId="{D95C137E-D4B5-4938-B310-5695C62E462F}" destId="{ED0CB366-2460-45AB-9566-09D9760697F1}" srcOrd="3" destOrd="0" parTransId="{7A4F4D8F-FB6C-4AF2-BA81-A51EA1D7B8FF}" sibTransId="{92E0503A-3B6B-4F70-944B-476BBA271B11}"/>
    <dgm:cxn modelId="{3A4F7219-0D20-4D87-8BC6-DD9118488ACC}" type="presOf" srcId="{D95C137E-D4B5-4938-B310-5695C62E462F}" destId="{657C6C26-6CE6-4E46-91F5-E79F0598884E}" srcOrd="0" destOrd="0" presId="urn:microsoft.com/office/officeart/2008/layout/AlternatingHexagons"/>
    <dgm:cxn modelId="{6314EBAA-A72D-43BF-BB89-BFE460170197}" srcId="{D95C137E-D4B5-4938-B310-5695C62E462F}" destId="{6C5F8FD6-C297-4987-83D2-5F43F56CF2D3}" srcOrd="2" destOrd="0" parTransId="{F13E7B69-C919-480B-9737-FFEB6717AB7C}" sibTransId="{1D0C4FAB-440C-4915-8D92-F6753969406E}"/>
    <dgm:cxn modelId="{CAC7241D-EEF6-41A2-99D8-4CC9653C82DE}" type="presOf" srcId="{B2BCC3AB-A1D4-4046-9994-6355ED1CFAF0}" destId="{009ECE11-5B77-403C-8513-68470CE255EC}" srcOrd="0" destOrd="0" presId="urn:microsoft.com/office/officeart/2008/layout/AlternatingHexagons"/>
    <dgm:cxn modelId="{9F6572E2-6E02-4DC2-A42B-55A18D3E61FE}" type="presOf" srcId="{E5295AB4-A75D-4790-BBD6-8830A81D2C71}" destId="{5927C687-B9B0-4215-BD6A-303FD22FD6CD}" srcOrd="0" destOrd="0" presId="urn:microsoft.com/office/officeart/2008/layout/AlternatingHexagons"/>
    <dgm:cxn modelId="{A6BBBA41-EA19-4384-87D5-9128D1F9EB2B}" srcId="{D95C137E-D4B5-4938-B310-5695C62E462F}" destId="{B2BCC3AB-A1D4-4046-9994-6355ED1CFAF0}" srcOrd="1" destOrd="0" parTransId="{588FA159-3E1E-43BC-BE97-1310262D55A9}" sibTransId="{324472CC-FC25-410F-B97E-65C47A40F2E6}"/>
    <dgm:cxn modelId="{34F971E3-71F2-4A0B-8F42-A4A131830543}" type="presOf" srcId="{9892AF00-9A29-4C23-B5E7-CB04485165E3}" destId="{82F79C26-F1E5-4617-94FF-245F3FF3151E}" srcOrd="0" destOrd="0" presId="urn:microsoft.com/office/officeart/2008/layout/AlternatingHexagons"/>
    <dgm:cxn modelId="{5D5320FD-C929-4102-B877-C611A583A207}" type="presOf" srcId="{7371B331-9A47-4BF2-A4F8-CAEC5DF1D94E}" destId="{067AC72C-5C8F-4AC4-9B29-610B1673EDB5}" srcOrd="0" destOrd="0" presId="urn:microsoft.com/office/officeart/2008/layout/AlternatingHexagons"/>
    <dgm:cxn modelId="{FD79B1F1-47B9-4364-AD1E-95151B0AA100}" type="presOf" srcId="{92E0503A-3B6B-4F70-944B-476BBA271B11}" destId="{1136B081-9CDC-4AD2-9A24-FB76E6508C5D}" srcOrd="0" destOrd="0" presId="urn:microsoft.com/office/officeart/2008/layout/AlternatingHexagons"/>
    <dgm:cxn modelId="{E789B7D0-35B7-4EE6-AB2D-3F2BD20C5176}" type="presOf" srcId="{6C5F8FD6-C297-4987-83D2-5F43F56CF2D3}" destId="{7BF48944-749A-4E29-9A05-15A613E182B8}" srcOrd="0" destOrd="0" presId="urn:microsoft.com/office/officeart/2008/layout/AlternatingHexagons"/>
    <dgm:cxn modelId="{C5D414BA-1A5E-44AB-98EB-B2E3568DED80}" type="presParOf" srcId="{657C6C26-6CE6-4E46-91F5-E79F0598884E}" destId="{B1EC31FA-7E94-49CF-B8F8-5CE5EF1BFB57}" srcOrd="0" destOrd="0" presId="urn:microsoft.com/office/officeart/2008/layout/AlternatingHexagons"/>
    <dgm:cxn modelId="{521DB1E0-4DC6-48CB-A226-0135E0B95701}" type="presParOf" srcId="{B1EC31FA-7E94-49CF-B8F8-5CE5EF1BFB57}" destId="{067AC72C-5C8F-4AC4-9B29-610B1673EDB5}" srcOrd="0" destOrd="0" presId="urn:microsoft.com/office/officeart/2008/layout/AlternatingHexagons"/>
    <dgm:cxn modelId="{CA08F580-6B87-4E06-8BBF-96B04C828D1A}" type="presParOf" srcId="{B1EC31FA-7E94-49CF-B8F8-5CE5EF1BFB57}" destId="{A026443A-07D8-4693-A0DE-9D247437A063}" srcOrd="1" destOrd="0" presId="urn:microsoft.com/office/officeart/2008/layout/AlternatingHexagons"/>
    <dgm:cxn modelId="{FB050FCD-2BCD-499D-8363-E9A0002C0E2F}" type="presParOf" srcId="{B1EC31FA-7E94-49CF-B8F8-5CE5EF1BFB57}" destId="{CE249F12-F1B5-4CDF-930F-B0906FCED27B}" srcOrd="2" destOrd="0" presId="urn:microsoft.com/office/officeart/2008/layout/AlternatingHexagons"/>
    <dgm:cxn modelId="{47D440BD-BC0F-4A4C-810D-0147D3D26485}" type="presParOf" srcId="{B1EC31FA-7E94-49CF-B8F8-5CE5EF1BFB57}" destId="{FA11D25E-27E0-4814-99D2-42709420B259}" srcOrd="3" destOrd="0" presId="urn:microsoft.com/office/officeart/2008/layout/AlternatingHexagons"/>
    <dgm:cxn modelId="{6A2DAA81-43EC-4CCC-B670-9DFAD709EC1F}" type="presParOf" srcId="{B1EC31FA-7E94-49CF-B8F8-5CE5EF1BFB57}" destId="{5927C687-B9B0-4215-BD6A-303FD22FD6CD}" srcOrd="4" destOrd="0" presId="urn:microsoft.com/office/officeart/2008/layout/AlternatingHexagons"/>
    <dgm:cxn modelId="{E3401960-AB2D-4308-8DC0-E00EF22E9AB4}" type="presParOf" srcId="{657C6C26-6CE6-4E46-91F5-E79F0598884E}" destId="{AD685718-28D5-45FA-AC4F-2E7D42FA21B0}" srcOrd="1" destOrd="0" presId="urn:microsoft.com/office/officeart/2008/layout/AlternatingHexagons"/>
    <dgm:cxn modelId="{4C35E748-C84F-4972-86FF-94A37C39B809}" type="presParOf" srcId="{657C6C26-6CE6-4E46-91F5-E79F0598884E}" destId="{09D0B9D2-5399-42F5-A006-F70E2E7EE680}" srcOrd="2" destOrd="0" presId="urn:microsoft.com/office/officeart/2008/layout/AlternatingHexagons"/>
    <dgm:cxn modelId="{524D3F5B-15C1-4803-A626-3E12017E8945}" type="presParOf" srcId="{09D0B9D2-5399-42F5-A006-F70E2E7EE680}" destId="{009ECE11-5B77-403C-8513-68470CE255EC}" srcOrd="0" destOrd="0" presId="urn:microsoft.com/office/officeart/2008/layout/AlternatingHexagons"/>
    <dgm:cxn modelId="{5BEEDF51-BA4C-4753-9355-A30B402BFF49}" type="presParOf" srcId="{09D0B9D2-5399-42F5-A006-F70E2E7EE680}" destId="{82F79C26-F1E5-4617-94FF-245F3FF3151E}" srcOrd="1" destOrd="0" presId="urn:microsoft.com/office/officeart/2008/layout/AlternatingHexagons"/>
    <dgm:cxn modelId="{5BF63C7E-4DB9-42A8-8DAC-8C465F620DD0}" type="presParOf" srcId="{09D0B9D2-5399-42F5-A006-F70E2E7EE680}" destId="{E2B8EE75-1903-4117-976D-A6EE68F8CABA}" srcOrd="2" destOrd="0" presId="urn:microsoft.com/office/officeart/2008/layout/AlternatingHexagons"/>
    <dgm:cxn modelId="{D94049B8-16FC-4032-8566-4688CC21FAE9}" type="presParOf" srcId="{09D0B9D2-5399-42F5-A006-F70E2E7EE680}" destId="{79C13FEF-EF59-4BC1-B446-7C4B16CBA970}" srcOrd="3" destOrd="0" presId="urn:microsoft.com/office/officeart/2008/layout/AlternatingHexagons"/>
    <dgm:cxn modelId="{4E1FFA05-2B38-49D6-B227-AAD14D8835F1}" type="presParOf" srcId="{09D0B9D2-5399-42F5-A006-F70E2E7EE680}" destId="{F924E95C-6BE8-4327-8F89-3F03E995D6F5}" srcOrd="4" destOrd="0" presId="urn:microsoft.com/office/officeart/2008/layout/AlternatingHexagons"/>
    <dgm:cxn modelId="{724B36EE-BCAA-4216-B13A-928AADC24BA4}" type="presParOf" srcId="{657C6C26-6CE6-4E46-91F5-E79F0598884E}" destId="{9317C31A-9E8F-4756-B4A6-6CFAA11BC0E2}" srcOrd="3" destOrd="0" presId="urn:microsoft.com/office/officeart/2008/layout/AlternatingHexagons"/>
    <dgm:cxn modelId="{51C1725A-3295-41C0-BFBF-9C8AA5C03578}" type="presParOf" srcId="{657C6C26-6CE6-4E46-91F5-E79F0598884E}" destId="{DA737CC4-5AB9-4458-BC5A-81AD2282791C}" srcOrd="4" destOrd="0" presId="urn:microsoft.com/office/officeart/2008/layout/AlternatingHexagons"/>
    <dgm:cxn modelId="{9CD4BE5C-8BAA-407F-A1ED-DABA1C978A4A}" type="presParOf" srcId="{DA737CC4-5AB9-4458-BC5A-81AD2282791C}" destId="{7BF48944-749A-4E29-9A05-15A613E182B8}" srcOrd="0" destOrd="0" presId="urn:microsoft.com/office/officeart/2008/layout/AlternatingHexagons"/>
    <dgm:cxn modelId="{DADFED9C-464A-4BF0-89E6-9B0DBE17E585}" type="presParOf" srcId="{DA737CC4-5AB9-4458-BC5A-81AD2282791C}" destId="{96D32B72-E204-4C94-A887-248846EFF86E}" srcOrd="1" destOrd="0" presId="urn:microsoft.com/office/officeart/2008/layout/AlternatingHexagons"/>
    <dgm:cxn modelId="{28D374D0-1099-44E6-B705-0ED2F5243702}" type="presParOf" srcId="{DA737CC4-5AB9-4458-BC5A-81AD2282791C}" destId="{6259FA87-0997-433C-99A0-A7946785CF32}" srcOrd="2" destOrd="0" presId="urn:microsoft.com/office/officeart/2008/layout/AlternatingHexagons"/>
    <dgm:cxn modelId="{504F627F-E51C-4680-94F9-4E4E61E9AF81}" type="presParOf" srcId="{DA737CC4-5AB9-4458-BC5A-81AD2282791C}" destId="{AE8296BB-BDAE-4152-8EBA-72B136027F46}" srcOrd="3" destOrd="0" presId="urn:microsoft.com/office/officeart/2008/layout/AlternatingHexagons"/>
    <dgm:cxn modelId="{9782FA7C-8090-4351-9F95-B2DF72414F00}" type="presParOf" srcId="{DA737CC4-5AB9-4458-BC5A-81AD2282791C}" destId="{309A086D-2848-4CCE-9D16-E757D3CEB5B0}" srcOrd="4" destOrd="0" presId="urn:microsoft.com/office/officeart/2008/layout/AlternatingHexagons"/>
    <dgm:cxn modelId="{CA1390DE-572B-4884-9E54-761074A9CBFB}" type="presParOf" srcId="{657C6C26-6CE6-4E46-91F5-E79F0598884E}" destId="{6C9349CA-86EC-45F6-9856-D88A5BE8B582}" srcOrd="5" destOrd="0" presId="urn:microsoft.com/office/officeart/2008/layout/AlternatingHexagons"/>
    <dgm:cxn modelId="{7F274BAB-AF27-41D1-BFE9-ECCE08BC5188}" type="presParOf" srcId="{657C6C26-6CE6-4E46-91F5-E79F0598884E}" destId="{F339F36D-2DF4-4AFE-BFB9-F15115DE001F}" srcOrd="6" destOrd="0" presId="urn:microsoft.com/office/officeart/2008/layout/AlternatingHexagons"/>
    <dgm:cxn modelId="{1672C3F7-964A-4114-9172-7CA7A30B33E1}" type="presParOf" srcId="{F339F36D-2DF4-4AFE-BFB9-F15115DE001F}" destId="{5A62477D-BF25-4A76-8E0B-8DE782E97C08}" srcOrd="0" destOrd="0" presId="urn:microsoft.com/office/officeart/2008/layout/AlternatingHexagons"/>
    <dgm:cxn modelId="{AAAD1C4A-7053-4135-AAF6-F57331F3AEFD}" type="presParOf" srcId="{F339F36D-2DF4-4AFE-BFB9-F15115DE001F}" destId="{BC24AF71-C681-4A4D-964F-2C78C77A224D}" srcOrd="1" destOrd="0" presId="urn:microsoft.com/office/officeart/2008/layout/AlternatingHexagons"/>
    <dgm:cxn modelId="{2D676BBE-7BE5-49DD-8301-B075E5FB042A}" type="presParOf" srcId="{F339F36D-2DF4-4AFE-BFB9-F15115DE001F}" destId="{9797993F-3EC4-41D7-99FC-98FB94C9038E}" srcOrd="2" destOrd="0" presId="urn:microsoft.com/office/officeart/2008/layout/AlternatingHexagons"/>
    <dgm:cxn modelId="{E8220E85-94A9-4F7B-AAE7-7582D0D42D10}" type="presParOf" srcId="{F339F36D-2DF4-4AFE-BFB9-F15115DE001F}" destId="{51F78E9E-B93B-4FFA-98B6-1E88DC06AC69}" srcOrd="3" destOrd="0" presId="urn:microsoft.com/office/officeart/2008/layout/AlternatingHexagons"/>
    <dgm:cxn modelId="{745CC8EE-E250-4A6B-9902-6FE6A8B76BF9}" type="presParOf" srcId="{F339F36D-2DF4-4AFE-BFB9-F15115DE001F}" destId="{1136B081-9CDC-4AD2-9A24-FB76E6508C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50382-CE78-4942-AA82-7CA4DEC02B06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A748B2CA-70E0-47A6-ACF2-CF3289128D68}">
      <dgm:prSet phldrT="[Text]" custT="1"/>
      <dgm:spPr/>
      <dgm:t>
        <a:bodyPr/>
        <a:lstStyle/>
        <a:p>
          <a:r>
            <a:rPr lang="en-US" sz="2500" b="1" dirty="0"/>
            <a:t>Attract</a:t>
          </a:r>
        </a:p>
        <a:p>
          <a:r>
            <a:rPr lang="en-US" sz="1600" b="0" dirty="0"/>
            <a:t>women into the nuclear sector</a:t>
          </a:r>
        </a:p>
      </dgm:t>
    </dgm:pt>
    <dgm:pt modelId="{5BC986B9-64DF-4B37-941E-A5DF2076AC38}" type="parTrans" cxnId="{5C80E746-A476-4FDE-BD08-F9A4C0A1D29F}">
      <dgm:prSet/>
      <dgm:spPr/>
      <dgm:t>
        <a:bodyPr/>
        <a:lstStyle/>
        <a:p>
          <a:endParaRPr lang="en-US"/>
        </a:p>
      </dgm:t>
    </dgm:pt>
    <dgm:pt modelId="{1A00D9B2-8EB1-4E24-9374-B8BB1BD0ED27}" type="sibTrans" cxnId="{5C80E746-A476-4FDE-BD08-F9A4C0A1D29F}">
      <dgm:prSet/>
      <dgm:spPr/>
      <dgm:t>
        <a:bodyPr/>
        <a:lstStyle/>
        <a:p>
          <a:endParaRPr lang="en-US"/>
        </a:p>
      </dgm:t>
    </dgm:pt>
    <dgm:pt modelId="{E164FC63-A96D-4144-8ECF-1AE73C83ECAA}">
      <dgm:prSet phldrT="[Text]" custT="1"/>
      <dgm:spPr/>
      <dgm:t>
        <a:bodyPr/>
        <a:lstStyle/>
        <a:p>
          <a:r>
            <a:rPr lang="en-US" sz="2500" b="1" dirty="0"/>
            <a:t>Retain</a:t>
          </a:r>
        </a:p>
        <a:p>
          <a:r>
            <a:rPr lang="en-US" sz="1600" b="0" dirty="0"/>
            <a:t>&amp; support women in the workforce</a:t>
          </a:r>
        </a:p>
      </dgm:t>
    </dgm:pt>
    <dgm:pt modelId="{F687B4E7-3AD8-45B6-8855-49D97A17C3E9}" type="parTrans" cxnId="{02615DE5-764F-439B-9FE7-809461C9262F}">
      <dgm:prSet/>
      <dgm:spPr/>
      <dgm:t>
        <a:bodyPr/>
        <a:lstStyle/>
        <a:p>
          <a:endParaRPr lang="en-US"/>
        </a:p>
      </dgm:t>
    </dgm:pt>
    <dgm:pt modelId="{78F72BC9-4925-4EB2-8666-4E0DA8455FB2}" type="sibTrans" cxnId="{02615DE5-764F-439B-9FE7-809461C9262F}">
      <dgm:prSet/>
      <dgm:spPr/>
      <dgm:t>
        <a:bodyPr/>
        <a:lstStyle/>
        <a:p>
          <a:endParaRPr lang="en-US"/>
        </a:p>
      </dgm:t>
    </dgm:pt>
    <dgm:pt modelId="{965F95C5-AE19-4A24-9D40-18783875BB09}">
      <dgm:prSet phldrT="[Text]" custT="1"/>
      <dgm:spPr/>
      <dgm:t>
        <a:bodyPr/>
        <a:lstStyle/>
        <a:p>
          <a:r>
            <a:rPr lang="en-US" sz="2500" b="1" dirty="0"/>
            <a:t>Advance</a:t>
          </a:r>
        </a:p>
        <a:p>
          <a:r>
            <a:rPr lang="en-US" sz="1600" b="0" dirty="0"/>
            <a:t>&amp; develop women as leaders</a:t>
          </a:r>
        </a:p>
      </dgm:t>
    </dgm:pt>
    <dgm:pt modelId="{C85274C4-5479-4144-A92A-C53A14941B6E}" type="parTrans" cxnId="{F8DB5E3B-1D01-4B14-8D71-8310F512AF5C}">
      <dgm:prSet/>
      <dgm:spPr/>
      <dgm:t>
        <a:bodyPr/>
        <a:lstStyle/>
        <a:p>
          <a:endParaRPr lang="en-US"/>
        </a:p>
      </dgm:t>
    </dgm:pt>
    <dgm:pt modelId="{2ECF6255-3DFF-4A3B-8AA9-C967506B930B}" type="sibTrans" cxnId="{F8DB5E3B-1D01-4B14-8D71-8310F512AF5C}">
      <dgm:prSet/>
      <dgm:spPr/>
      <dgm:t>
        <a:bodyPr/>
        <a:lstStyle/>
        <a:p>
          <a:endParaRPr lang="en-US"/>
        </a:p>
      </dgm:t>
    </dgm:pt>
    <dgm:pt modelId="{C174C508-3576-48A7-8E4B-8ACD20D5F96B}" type="pres">
      <dgm:prSet presAssocID="{1CA50382-CE78-4942-AA82-7CA4DEC02B06}" presName="Name0" presStyleCnt="0">
        <dgm:presLayoutVars>
          <dgm:dir/>
          <dgm:resizeHandles val="exact"/>
        </dgm:presLayoutVars>
      </dgm:prSet>
      <dgm:spPr/>
    </dgm:pt>
    <dgm:pt modelId="{2B45E7C4-04BE-4E6C-AD78-48CE499D8E58}" type="pres">
      <dgm:prSet presAssocID="{1CA50382-CE78-4942-AA82-7CA4DEC02B06}" presName="fgShape" presStyleLbl="fgShp" presStyleIdx="0" presStyleCnt="1" custScaleY="98449" custLinFactNeighborY="-22778"/>
      <dgm:spPr/>
    </dgm:pt>
    <dgm:pt modelId="{34AEEA9A-4AF4-4D29-B8AD-3D125FEC08BB}" type="pres">
      <dgm:prSet presAssocID="{1CA50382-CE78-4942-AA82-7CA4DEC02B06}" presName="linComp" presStyleCnt="0"/>
      <dgm:spPr/>
    </dgm:pt>
    <dgm:pt modelId="{8E142319-5376-42CD-9129-4332C9668452}" type="pres">
      <dgm:prSet presAssocID="{A748B2CA-70E0-47A6-ACF2-CF3289128D68}" presName="compNode" presStyleCnt="0"/>
      <dgm:spPr/>
    </dgm:pt>
    <dgm:pt modelId="{7C6E5727-2FD1-462D-9FE4-2F4C414817F0}" type="pres">
      <dgm:prSet presAssocID="{A748B2CA-70E0-47A6-ACF2-CF3289128D68}" presName="bkgdShape" presStyleLbl="node1" presStyleIdx="0" presStyleCnt="3"/>
      <dgm:spPr/>
      <dgm:t>
        <a:bodyPr/>
        <a:lstStyle/>
        <a:p>
          <a:endParaRPr lang="en-US"/>
        </a:p>
      </dgm:t>
    </dgm:pt>
    <dgm:pt modelId="{B241223C-FB48-4803-8B0C-C0796E20799A}" type="pres">
      <dgm:prSet presAssocID="{A748B2CA-70E0-47A6-ACF2-CF3289128D6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C6511-3BB9-45B1-9FDD-10FABA4EE746}" type="pres">
      <dgm:prSet presAssocID="{A748B2CA-70E0-47A6-ACF2-CF3289128D68}" presName="invisiNode" presStyleLbl="node1" presStyleIdx="0" presStyleCnt="3"/>
      <dgm:spPr/>
    </dgm:pt>
    <dgm:pt modelId="{E1EF7E57-096A-47AE-8E32-B3A7EFB6F4D2}" type="pres">
      <dgm:prSet presAssocID="{A748B2CA-70E0-47A6-ACF2-CF3289128D68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EE8A1CA-18DC-4D8B-A428-8BF3ED24368D}" type="pres">
      <dgm:prSet presAssocID="{1A00D9B2-8EB1-4E24-9374-B8BB1BD0ED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ADE863-49ED-4A96-A283-0E224C6639CE}" type="pres">
      <dgm:prSet presAssocID="{E164FC63-A96D-4144-8ECF-1AE73C83ECAA}" presName="compNode" presStyleCnt="0"/>
      <dgm:spPr/>
    </dgm:pt>
    <dgm:pt modelId="{36103027-72B0-4A38-BAF9-B2093CA1F87D}" type="pres">
      <dgm:prSet presAssocID="{E164FC63-A96D-4144-8ECF-1AE73C83ECAA}" presName="bkgdShape" presStyleLbl="node1" presStyleIdx="1" presStyleCnt="3" custLinFactNeighborX="-1632"/>
      <dgm:spPr/>
      <dgm:t>
        <a:bodyPr/>
        <a:lstStyle/>
        <a:p>
          <a:endParaRPr lang="en-US"/>
        </a:p>
      </dgm:t>
    </dgm:pt>
    <dgm:pt modelId="{B64B592E-1C4C-4BCD-A0E9-7BA702B075FE}" type="pres">
      <dgm:prSet presAssocID="{E164FC63-A96D-4144-8ECF-1AE73C83ECA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03E43-20CF-4C4C-B811-1A6E8C3F9D89}" type="pres">
      <dgm:prSet presAssocID="{E164FC63-A96D-4144-8ECF-1AE73C83ECAA}" presName="invisiNode" presStyleLbl="node1" presStyleIdx="1" presStyleCnt="3"/>
      <dgm:spPr/>
    </dgm:pt>
    <dgm:pt modelId="{998CB190-66D9-4B46-AB2F-669851402D6B}" type="pres">
      <dgm:prSet presAssocID="{E164FC63-A96D-4144-8ECF-1AE73C83ECAA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C353B5E-2AB5-4A4D-AF23-AF5BF756E0FE}" type="pres">
      <dgm:prSet presAssocID="{78F72BC9-4925-4EB2-8666-4E0DA8455F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BDABA1-EBA0-4848-B81B-1327618C1DB6}" type="pres">
      <dgm:prSet presAssocID="{965F95C5-AE19-4A24-9D40-18783875BB09}" presName="compNode" presStyleCnt="0"/>
      <dgm:spPr/>
    </dgm:pt>
    <dgm:pt modelId="{9BAFFE23-F060-4333-918E-C0561FAF3D7A}" type="pres">
      <dgm:prSet presAssocID="{965F95C5-AE19-4A24-9D40-18783875BB09}" presName="bkgdShape" presStyleLbl="node1" presStyleIdx="2" presStyleCnt="3"/>
      <dgm:spPr/>
      <dgm:t>
        <a:bodyPr/>
        <a:lstStyle/>
        <a:p>
          <a:endParaRPr lang="en-US"/>
        </a:p>
      </dgm:t>
    </dgm:pt>
    <dgm:pt modelId="{B1138BC6-EB41-4B39-80D9-FDA8481FB5DA}" type="pres">
      <dgm:prSet presAssocID="{965F95C5-AE19-4A24-9D40-18783875BB0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95CFE-27B5-4AC9-8894-642F2B6E0224}" type="pres">
      <dgm:prSet presAssocID="{965F95C5-AE19-4A24-9D40-18783875BB09}" presName="invisiNode" presStyleLbl="node1" presStyleIdx="2" presStyleCnt="3"/>
      <dgm:spPr/>
    </dgm:pt>
    <dgm:pt modelId="{11D754CA-0A60-4F1E-B395-91DEE9BD6707}" type="pres">
      <dgm:prSet presAssocID="{965F95C5-AE19-4A24-9D40-18783875BB09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2E3D45A-CE52-49B4-9ACB-EB8B713FCB4E}" type="presOf" srcId="{E164FC63-A96D-4144-8ECF-1AE73C83ECAA}" destId="{36103027-72B0-4A38-BAF9-B2093CA1F87D}" srcOrd="0" destOrd="0" presId="urn:microsoft.com/office/officeart/2005/8/layout/hList7"/>
    <dgm:cxn modelId="{AEF03D54-3A3F-489C-9E86-B1F80CDD5F56}" type="presOf" srcId="{A748B2CA-70E0-47A6-ACF2-CF3289128D68}" destId="{B241223C-FB48-4803-8B0C-C0796E20799A}" srcOrd="1" destOrd="0" presId="urn:microsoft.com/office/officeart/2005/8/layout/hList7"/>
    <dgm:cxn modelId="{DFC570EB-A7AE-40BD-9D86-7DB04AFF2A0E}" type="presOf" srcId="{1CA50382-CE78-4942-AA82-7CA4DEC02B06}" destId="{C174C508-3576-48A7-8E4B-8ACD20D5F96B}" srcOrd="0" destOrd="0" presId="urn:microsoft.com/office/officeart/2005/8/layout/hList7"/>
    <dgm:cxn modelId="{F8DB5E3B-1D01-4B14-8D71-8310F512AF5C}" srcId="{1CA50382-CE78-4942-AA82-7CA4DEC02B06}" destId="{965F95C5-AE19-4A24-9D40-18783875BB09}" srcOrd="2" destOrd="0" parTransId="{C85274C4-5479-4144-A92A-C53A14941B6E}" sibTransId="{2ECF6255-3DFF-4A3B-8AA9-C967506B930B}"/>
    <dgm:cxn modelId="{61DAD9DC-C7D0-44F9-B8F5-7FE1CEA5E18E}" type="presOf" srcId="{1A00D9B2-8EB1-4E24-9374-B8BB1BD0ED27}" destId="{5EE8A1CA-18DC-4D8B-A428-8BF3ED24368D}" srcOrd="0" destOrd="0" presId="urn:microsoft.com/office/officeart/2005/8/layout/hList7"/>
    <dgm:cxn modelId="{01EE5A44-86E3-4B5D-87C4-7BCE5837E51F}" type="presOf" srcId="{E164FC63-A96D-4144-8ECF-1AE73C83ECAA}" destId="{B64B592E-1C4C-4BCD-A0E9-7BA702B075FE}" srcOrd="1" destOrd="0" presId="urn:microsoft.com/office/officeart/2005/8/layout/hList7"/>
    <dgm:cxn modelId="{69DA66C4-0E62-4729-BB5A-3A65AF3AEEA9}" type="presOf" srcId="{965F95C5-AE19-4A24-9D40-18783875BB09}" destId="{B1138BC6-EB41-4B39-80D9-FDA8481FB5DA}" srcOrd="1" destOrd="0" presId="urn:microsoft.com/office/officeart/2005/8/layout/hList7"/>
    <dgm:cxn modelId="{587928F0-D5D7-4784-ADD6-6656FE4BD33F}" type="presOf" srcId="{A748B2CA-70E0-47A6-ACF2-CF3289128D68}" destId="{7C6E5727-2FD1-462D-9FE4-2F4C414817F0}" srcOrd="0" destOrd="0" presId="urn:microsoft.com/office/officeart/2005/8/layout/hList7"/>
    <dgm:cxn modelId="{02615DE5-764F-439B-9FE7-809461C9262F}" srcId="{1CA50382-CE78-4942-AA82-7CA4DEC02B06}" destId="{E164FC63-A96D-4144-8ECF-1AE73C83ECAA}" srcOrd="1" destOrd="0" parTransId="{F687B4E7-3AD8-45B6-8855-49D97A17C3E9}" sibTransId="{78F72BC9-4925-4EB2-8666-4E0DA8455FB2}"/>
    <dgm:cxn modelId="{5C80E746-A476-4FDE-BD08-F9A4C0A1D29F}" srcId="{1CA50382-CE78-4942-AA82-7CA4DEC02B06}" destId="{A748B2CA-70E0-47A6-ACF2-CF3289128D68}" srcOrd="0" destOrd="0" parTransId="{5BC986B9-64DF-4B37-941E-A5DF2076AC38}" sibTransId="{1A00D9B2-8EB1-4E24-9374-B8BB1BD0ED27}"/>
    <dgm:cxn modelId="{3E2C8C4A-7530-441F-911A-8C11A5550F49}" type="presOf" srcId="{965F95C5-AE19-4A24-9D40-18783875BB09}" destId="{9BAFFE23-F060-4333-918E-C0561FAF3D7A}" srcOrd="0" destOrd="0" presId="urn:microsoft.com/office/officeart/2005/8/layout/hList7"/>
    <dgm:cxn modelId="{84564F00-7B77-4E2C-A859-DFE871111C4C}" type="presOf" srcId="{78F72BC9-4925-4EB2-8666-4E0DA8455FB2}" destId="{1C353B5E-2AB5-4A4D-AF23-AF5BF756E0FE}" srcOrd="0" destOrd="0" presId="urn:microsoft.com/office/officeart/2005/8/layout/hList7"/>
    <dgm:cxn modelId="{37563686-5F41-47A6-8B06-14C45BB32408}" type="presParOf" srcId="{C174C508-3576-48A7-8E4B-8ACD20D5F96B}" destId="{2B45E7C4-04BE-4E6C-AD78-48CE499D8E58}" srcOrd="0" destOrd="0" presId="urn:microsoft.com/office/officeart/2005/8/layout/hList7"/>
    <dgm:cxn modelId="{6F4A06E8-C1DE-48EE-BE54-DA80C364EE36}" type="presParOf" srcId="{C174C508-3576-48A7-8E4B-8ACD20D5F96B}" destId="{34AEEA9A-4AF4-4D29-B8AD-3D125FEC08BB}" srcOrd="1" destOrd="0" presId="urn:microsoft.com/office/officeart/2005/8/layout/hList7"/>
    <dgm:cxn modelId="{97911AB4-2109-428A-AD70-286C8E307300}" type="presParOf" srcId="{34AEEA9A-4AF4-4D29-B8AD-3D125FEC08BB}" destId="{8E142319-5376-42CD-9129-4332C9668452}" srcOrd="0" destOrd="0" presId="urn:microsoft.com/office/officeart/2005/8/layout/hList7"/>
    <dgm:cxn modelId="{EF3660B6-6ADD-4E7E-9D85-1BF8F7573F00}" type="presParOf" srcId="{8E142319-5376-42CD-9129-4332C9668452}" destId="{7C6E5727-2FD1-462D-9FE4-2F4C414817F0}" srcOrd="0" destOrd="0" presId="urn:microsoft.com/office/officeart/2005/8/layout/hList7"/>
    <dgm:cxn modelId="{F83F3107-2E9E-4D38-A055-1A6F317E62EC}" type="presParOf" srcId="{8E142319-5376-42CD-9129-4332C9668452}" destId="{B241223C-FB48-4803-8B0C-C0796E20799A}" srcOrd="1" destOrd="0" presId="urn:microsoft.com/office/officeart/2005/8/layout/hList7"/>
    <dgm:cxn modelId="{982D2900-A9D3-4143-9A3B-7195400785B0}" type="presParOf" srcId="{8E142319-5376-42CD-9129-4332C9668452}" destId="{811C6511-3BB9-45B1-9FDD-10FABA4EE746}" srcOrd="2" destOrd="0" presId="urn:microsoft.com/office/officeart/2005/8/layout/hList7"/>
    <dgm:cxn modelId="{B3304D16-9492-41DF-9352-7A86B7636113}" type="presParOf" srcId="{8E142319-5376-42CD-9129-4332C9668452}" destId="{E1EF7E57-096A-47AE-8E32-B3A7EFB6F4D2}" srcOrd="3" destOrd="0" presId="urn:microsoft.com/office/officeart/2005/8/layout/hList7"/>
    <dgm:cxn modelId="{A03C6769-238E-4314-B25C-95320F80B7D2}" type="presParOf" srcId="{34AEEA9A-4AF4-4D29-B8AD-3D125FEC08BB}" destId="{5EE8A1CA-18DC-4D8B-A428-8BF3ED24368D}" srcOrd="1" destOrd="0" presId="urn:microsoft.com/office/officeart/2005/8/layout/hList7"/>
    <dgm:cxn modelId="{AE932409-EBB1-4B89-AFAA-73B5EE97AF8B}" type="presParOf" srcId="{34AEEA9A-4AF4-4D29-B8AD-3D125FEC08BB}" destId="{36ADE863-49ED-4A96-A283-0E224C6639CE}" srcOrd="2" destOrd="0" presId="urn:microsoft.com/office/officeart/2005/8/layout/hList7"/>
    <dgm:cxn modelId="{40210482-4D02-4343-8BEB-C5A3B6CC170D}" type="presParOf" srcId="{36ADE863-49ED-4A96-A283-0E224C6639CE}" destId="{36103027-72B0-4A38-BAF9-B2093CA1F87D}" srcOrd="0" destOrd="0" presId="urn:microsoft.com/office/officeart/2005/8/layout/hList7"/>
    <dgm:cxn modelId="{0541625E-D815-449B-868D-1F6FE918D6B6}" type="presParOf" srcId="{36ADE863-49ED-4A96-A283-0E224C6639CE}" destId="{B64B592E-1C4C-4BCD-A0E9-7BA702B075FE}" srcOrd="1" destOrd="0" presId="urn:microsoft.com/office/officeart/2005/8/layout/hList7"/>
    <dgm:cxn modelId="{CDDA68D4-1B2B-47BA-B8CD-C8EDB925906F}" type="presParOf" srcId="{36ADE863-49ED-4A96-A283-0E224C6639CE}" destId="{C4003E43-20CF-4C4C-B811-1A6E8C3F9D89}" srcOrd="2" destOrd="0" presId="urn:microsoft.com/office/officeart/2005/8/layout/hList7"/>
    <dgm:cxn modelId="{0F7ED361-CA13-435C-BE0C-5E1A5A084EAB}" type="presParOf" srcId="{36ADE863-49ED-4A96-A283-0E224C6639CE}" destId="{998CB190-66D9-4B46-AB2F-669851402D6B}" srcOrd="3" destOrd="0" presId="urn:microsoft.com/office/officeart/2005/8/layout/hList7"/>
    <dgm:cxn modelId="{2E445A96-8E48-4E16-991D-0ED969BB018D}" type="presParOf" srcId="{34AEEA9A-4AF4-4D29-B8AD-3D125FEC08BB}" destId="{1C353B5E-2AB5-4A4D-AF23-AF5BF756E0FE}" srcOrd="3" destOrd="0" presId="urn:microsoft.com/office/officeart/2005/8/layout/hList7"/>
    <dgm:cxn modelId="{F5F9B333-1EAA-488A-8742-B9383549F77A}" type="presParOf" srcId="{34AEEA9A-4AF4-4D29-B8AD-3D125FEC08BB}" destId="{22BDABA1-EBA0-4848-B81B-1327618C1DB6}" srcOrd="4" destOrd="0" presId="urn:microsoft.com/office/officeart/2005/8/layout/hList7"/>
    <dgm:cxn modelId="{CF425FF7-90E1-4C76-8B0D-97F2A1C48CCB}" type="presParOf" srcId="{22BDABA1-EBA0-4848-B81B-1327618C1DB6}" destId="{9BAFFE23-F060-4333-918E-C0561FAF3D7A}" srcOrd="0" destOrd="0" presId="urn:microsoft.com/office/officeart/2005/8/layout/hList7"/>
    <dgm:cxn modelId="{12A4781B-F862-4BAF-B438-3024EBD7C34A}" type="presParOf" srcId="{22BDABA1-EBA0-4848-B81B-1327618C1DB6}" destId="{B1138BC6-EB41-4B39-80D9-FDA8481FB5DA}" srcOrd="1" destOrd="0" presId="urn:microsoft.com/office/officeart/2005/8/layout/hList7"/>
    <dgm:cxn modelId="{2DCB7088-D594-4C98-90F5-A04385BDADD6}" type="presParOf" srcId="{22BDABA1-EBA0-4848-B81B-1327618C1DB6}" destId="{96995CFE-27B5-4AC9-8894-642F2B6E0224}" srcOrd="2" destOrd="0" presId="urn:microsoft.com/office/officeart/2005/8/layout/hList7"/>
    <dgm:cxn modelId="{B427059B-1965-406A-97D3-3478ED417463}" type="presParOf" srcId="{22BDABA1-EBA0-4848-B81B-1327618C1DB6}" destId="{11D754CA-0A60-4F1E-B395-91DEE9BD670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71E73-09C6-4546-899C-0F28F07C2B1F}">
      <dsp:nvSpPr>
        <dsp:cNvPr id="0" name=""/>
        <dsp:cNvSpPr/>
      </dsp:nvSpPr>
      <dsp:spPr>
        <a:xfrm>
          <a:off x="0" y="126158"/>
          <a:ext cx="11664000" cy="1118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126158"/>
        <a:ext cx="11664000" cy="1118179"/>
      </dsp:txXfrm>
    </dsp:sp>
    <dsp:sp modelId="{DD671ED0-2976-42E5-8A8B-57AA98580AFA}">
      <dsp:nvSpPr>
        <dsp:cNvPr id="0" name=""/>
        <dsp:cNvSpPr/>
      </dsp:nvSpPr>
      <dsp:spPr>
        <a:xfrm>
          <a:off x="518273" y="21356"/>
          <a:ext cx="11144952" cy="400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37799" y="40882"/>
        <a:ext cx="11105900" cy="360949"/>
      </dsp:txXfrm>
    </dsp:sp>
    <dsp:sp modelId="{3B5F14A8-A2A2-49F2-A7B4-0A7BAB32C605}">
      <dsp:nvSpPr>
        <dsp:cNvPr id="0" name=""/>
        <dsp:cNvSpPr/>
      </dsp:nvSpPr>
      <dsp:spPr>
        <a:xfrm>
          <a:off x="0" y="1457139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5912"/>
              <a:satOff val="-12496"/>
              <a:lumOff val="1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1457139"/>
        <a:ext cx="11664000" cy="1039500"/>
      </dsp:txXfrm>
    </dsp:sp>
    <dsp:sp modelId="{3CB673AF-CBC0-4973-9620-0BE1E974552A}">
      <dsp:nvSpPr>
        <dsp:cNvPr id="0" name=""/>
        <dsp:cNvSpPr/>
      </dsp:nvSpPr>
      <dsp:spPr>
        <a:xfrm>
          <a:off x="546750" y="1352337"/>
          <a:ext cx="11113951" cy="400001"/>
        </a:xfrm>
        <a:prstGeom prst="roundRect">
          <a:avLst/>
        </a:prstGeom>
        <a:solidFill>
          <a:schemeClr val="accent2">
            <a:hueOff val="75912"/>
            <a:satOff val="-1249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66276" y="1371863"/>
        <a:ext cx="11074899" cy="360949"/>
      </dsp:txXfrm>
    </dsp:sp>
    <dsp:sp modelId="{15362A23-19BA-492C-B5D4-BC2EC7DAC351}">
      <dsp:nvSpPr>
        <dsp:cNvPr id="0" name=""/>
        <dsp:cNvSpPr/>
      </dsp:nvSpPr>
      <dsp:spPr>
        <a:xfrm>
          <a:off x="0" y="2709441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1824"/>
              <a:satOff val="-24993"/>
              <a:lumOff val="25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2709441"/>
        <a:ext cx="11664000" cy="1039500"/>
      </dsp:txXfrm>
    </dsp:sp>
    <dsp:sp modelId="{EE4E6FDB-F761-4D77-A64F-7E70220C9F59}">
      <dsp:nvSpPr>
        <dsp:cNvPr id="0" name=""/>
        <dsp:cNvSpPr/>
      </dsp:nvSpPr>
      <dsp:spPr>
        <a:xfrm>
          <a:off x="531372" y="2604639"/>
          <a:ext cx="11127357" cy="400001"/>
        </a:xfrm>
        <a:prstGeom prst="roundRect">
          <a:avLst/>
        </a:prstGeom>
        <a:solidFill>
          <a:schemeClr val="accent2">
            <a:hueOff val="151824"/>
            <a:satOff val="-24993"/>
            <a:lumOff val="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50898" y="2624165"/>
        <a:ext cx="11088305" cy="360949"/>
      </dsp:txXfrm>
    </dsp:sp>
    <dsp:sp modelId="{14297218-5CAE-46C5-B9F0-29CF3C6C1370}">
      <dsp:nvSpPr>
        <dsp:cNvPr id="0" name=""/>
        <dsp:cNvSpPr/>
      </dsp:nvSpPr>
      <dsp:spPr>
        <a:xfrm>
          <a:off x="0" y="3961743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27737"/>
              <a:satOff val="-37489"/>
              <a:lumOff val="38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3961743"/>
        <a:ext cx="11664000" cy="1039500"/>
      </dsp:txXfrm>
    </dsp:sp>
    <dsp:sp modelId="{7393C056-CBDE-4F1C-BE9F-975A34152872}">
      <dsp:nvSpPr>
        <dsp:cNvPr id="0" name=""/>
        <dsp:cNvSpPr/>
      </dsp:nvSpPr>
      <dsp:spPr>
        <a:xfrm>
          <a:off x="527385" y="3856941"/>
          <a:ext cx="11133138" cy="400001"/>
        </a:xfrm>
        <a:prstGeom prst="roundRect">
          <a:avLst/>
        </a:prstGeom>
        <a:solidFill>
          <a:schemeClr val="accent2">
            <a:hueOff val="227737"/>
            <a:satOff val="-37489"/>
            <a:lumOff val="38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46911" y="3876467"/>
        <a:ext cx="11094086" cy="360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71E73-09C6-4546-899C-0F28F07C2B1F}">
      <dsp:nvSpPr>
        <dsp:cNvPr id="0" name=""/>
        <dsp:cNvSpPr/>
      </dsp:nvSpPr>
      <dsp:spPr>
        <a:xfrm>
          <a:off x="0" y="126158"/>
          <a:ext cx="11664000" cy="1118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126158"/>
        <a:ext cx="11664000" cy="1118179"/>
      </dsp:txXfrm>
    </dsp:sp>
    <dsp:sp modelId="{DD671ED0-2976-42E5-8A8B-57AA98580AFA}">
      <dsp:nvSpPr>
        <dsp:cNvPr id="0" name=""/>
        <dsp:cNvSpPr/>
      </dsp:nvSpPr>
      <dsp:spPr>
        <a:xfrm>
          <a:off x="518273" y="21356"/>
          <a:ext cx="11144952" cy="400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37799" y="40882"/>
        <a:ext cx="11105900" cy="360949"/>
      </dsp:txXfrm>
    </dsp:sp>
    <dsp:sp modelId="{3B5F14A8-A2A2-49F2-A7B4-0A7BAB32C605}">
      <dsp:nvSpPr>
        <dsp:cNvPr id="0" name=""/>
        <dsp:cNvSpPr/>
      </dsp:nvSpPr>
      <dsp:spPr>
        <a:xfrm>
          <a:off x="0" y="1457139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5912"/>
              <a:satOff val="-12496"/>
              <a:lumOff val="1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1457139"/>
        <a:ext cx="11664000" cy="1039500"/>
      </dsp:txXfrm>
    </dsp:sp>
    <dsp:sp modelId="{3CB673AF-CBC0-4973-9620-0BE1E974552A}">
      <dsp:nvSpPr>
        <dsp:cNvPr id="0" name=""/>
        <dsp:cNvSpPr/>
      </dsp:nvSpPr>
      <dsp:spPr>
        <a:xfrm>
          <a:off x="546750" y="1352337"/>
          <a:ext cx="11113951" cy="400001"/>
        </a:xfrm>
        <a:prstGeom prst="roundRect">
          <a:avLst/>
        </a:prstGeom>
        <a:solidFill>
          <a:schemeClr val="accent2">
            <a:hueOff val="75912"/>
            <a:satOff val="-1249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66276" y="1371863"/>
        <a:ext cx="11074899" cy="360949"/>
      </dsp:txXfrm>
    </dsp:sp>
    <dsp:sp modelId="{15362A23-19BA-492C-B5D4-BC2EC7DAC351}">
      <dsp:nvSpPr>
        <dsp:cNvPr id="0" name=""/>
        <dsp:cNvSpPr/>
      </dsp:nvSpPr>
      <dsp:spPr>
        <a:xfrm>
          <a:off x="0" y="2709441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1824"/>
              <a:satOff val="-24993"/>
              <a:lumOff val="25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2709441"/>
        <a:ext cx="11664000" cy="1039500"/>
      </dsp:txXfrm>
    </dsp:sp>
    <dsp:sp modelId="{EE4E6FDB-F761-4D77-A64F-7E70220C9F59}">
      <dsp:nvSpPr>
        <dsp:cNvPr id="0" name=""/>
        <dsp:cNvSpPr/>
      </dsp:nvSpPr>
      <dsp:spPr>
        <a:xfrm>
          <a:off x="531372" y="2604639"/>
          <a:ext cx="11127357" cy="400001"/>
        </a:xfrm>
        <a:prstGeom prst="roundRect">
          <a:avLst/>
        </a:prstGeom>
        <a:solidFill>
          <a:schemeClr val="accent2">
            <a:hueOff val="151824"/>
            <a:satOff val="-24993"/>
            <a:lumOff val="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50898" y="2624165"/>
        <a:ext cx="11088305" cy="360949"/>
      </dsp:txXfrm>
    </dsp:sp>
    <dsp:sp modelId="{14297218-5CAE-46C5-B9F0-29CF3C6C1370}">
      <dsp:nvSpPr>
        <dsp:cNvPr id="0" name=""/>
        <dsp:cNvSpPr/>
      </dsp:nvSpPr>
      <dsp:spPr>
        <a:xfrm>
          <a:off x="0" y="3961743"/>
          <a:ext cx="116640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27737"/>
              <a:satOff val="-37489"/>
              <a:lumOff val="38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256" tIns="416560" rIns="905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Second level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Third level</a:t>
          </a:r>
        </a:p>
      </dsp:txBody>
      <dsp:txXfrm>
        <a:off x="0" y="3961743"/>
        <a:ext cx="11664000" cy="1039500"/>
      </dsp:txXfrm>
    </dsp:sp>
    <dsp:sp modelId="{7393C056-CBDE-4F1C-BE9F-975A34152872}">
      <dsp:nvSpPr>
        <dsp:cNvPr id="0" name=""/>
        <dsp:cNvSpPr/>
      </dsp:nvSpPr>
      <dsp:spPr>
        <a:xfrm>
          <a:off x="527385" y="3856941"/>
          <a:ext cx="11133138" cy="400001"/>
        </a:xfrm>
        <a:prstGeom prst="roundRect">
          <a:avLst/>
        </a:prstGeom>
        <a:solidFill>
          <a:schemeClr val="accent2">
            <a:hueOff val="227737"/>
            <a:satOff val="-37489"/>
            <a:lumOff val="38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10" tIns="0" rIns="3086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First level</a:t>
          </a:r>
        </a:p>
      </dsp:txBody>
      <dsp:txXfrm>
        <a:off x="546911" y="3876467"/>
        <a:ext cx="11094086" cy="360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294F1-08F2-4B75-827B-DAE9403948FD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4C1E3-45E2-40BF-B141-C33297D69620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20">
              <a:latin typeface="Verdana" panose="020B0604030504040204" pitchFamily="34" charset="0"/>
              <a:ea typeface="Verdana" panose="020B0604030504040204" pitchFamily="34" charset="0"/>
            </a:rPr>
            <a:t>Industrial Challenges</a:t>
          </a:r>
          <a:endParaRPr lang="en-US" sz="1700" kern="1200" dirty="0"/>
        </a:p>
      </dsp:txBody>
      <dsp:txXfrm>
        <a:off x="1972601" y="617935"/>
        <a:ext cx="1906956" cy="1906956"/>
      </dsp:txXfrm>
    </dsp:sp>
    <dsp:sp modelId="{46092CD1-141E-4187-9AFA-9EB9B60E1016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rgbClr val="0B7A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20">
              <a:latin typeface="Verdana" panose="020B0604030504040204" pitchFamily="34" charset="0"/>
              <a:ea typeface="Verdana" panose="020B0604030504040204" pitchFamily="34" charset="0"/>
            </a:rPr>
            <a:t>Regulatory Challenges</a:t>
          </a:r>
          <a:endParaRPr lang="en-US" sz="1700" b="1" kern="1200" spc="-2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48442" y="617935"/>
        <a:ext cx="1906956" cy="1906956"/>
      </dsp:txXfrm>
    </dsp:sp>
    <dsp:sp modelId="{2ED3244E-39D0-4A91-AA71-8A2F846CD110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20">
              <a:latin typeface="Verdana" panose="020B0604030504040204" pitchFamily="34" charset="0"/>
              <a:ea typeface="Verdana" panose="020B0604030504040204" pitchFamily="34" charset="0"/>
            </a:rPr>
            <a:t>Policy and Market Challenges</a:t>
          </a:r>
          <a:endParaRPr lang="en-US" sz="1700" b="1" kern="1200" spc="-2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72601" y="2893775"/>
        <a:ext cx="1906956" cy="1906956"/>
      </dsp:txXfrm>
    </dsp:sp>
    <dsp:sp modelId="{D7FE2D6B-069F-4281-BCA8-390E3BEC2393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pc="-20" dirty="0">
              <a:latin typeface="Verdana" panose="020B0604030504040204" pitchFamily="34" charset="0"/>
              <a:ea typeface="Verdana" panose="020B0604030504040204" pitchFamily="34" charset="0"/>
            </a:rPr>
            <a:t>Infrastructure Challenges</a:t>
          </a:r>
        </a:p>
      </dsp:txBody>
      <dsp:txXfrm>
        <a:off x="4248442" y="2893775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AC72C-5C8F-4AC4-9B29-610B1673EDB5}">
      <dsp:nvSpPr>
        <dsp:cNvPr id="0" name=""/>
        <dsp:cNvSpPr/>
      </dsp:nvSpPr>
      <dsp:spPr>
        <a:xfrm rot="5400000">
          <a:off x="1855098" y="53986"/>
          <a:ext cx="830554" cy="72258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ambria" panose="02040503050406030204" pitchFamily="18" charset="0"/>
              <a:ea typeface="Cambria" panose="02040503050406030204" pitchFamily="18" charset="0"/>
            </a:rPr>
            <a:t>SMRs</a:t>
          </a:r>
        </a:p>
      </dsp:txBody>
      <dsp:txXfrm rot="-5400000">
        <a:off x="2021686" y="129428"/>
        <a:ext cx="497378" cy="571698"/>
      </dsp:txXfrm>
    </dsp:sp>
    <dsp:sp modelId="{A026443A-07D8-4693-A0DE-9D247437A063}">
      <dsp:nvSpPr>
        <dsp:cNvPr id="0" name=""/>
        <dsp:cNvSpPr/>
      </dsp:nvSpPr>
      <dsp:spPr>
        <a:xfrm>
          <a:off x="2625731" y="166473"/>
          <a:ext cx="926898" cy="49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7C687-B9B0-4215-BD6A-303FD22FD6CD}">
      <dsp:nvSpPr>
        <dsp:cNvPr id="0" name=""/>
        <dsp:cNvSpPr/>
      </dsp:nvSpPr>
      <dsp:spPr>
        <a:xfrm rot="5400000">
          <a:off x="2627546" y="78194"/>
          <a:ext cx="830554" cy="72258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794134" y="153636"/>
        <a:ext cx="497378" cy="571698"/>
      </dsp:txXfrm>
    </dsp:sp>
    <dsp:sp modelId="{009ECE11-5B77-403C-8513-68470CE255EC}">
      <dsp:nvSpPr>
        <dsp:cNvPr id="0" name=""/>
        <dsp:cNvSpPr/>
      </dsp:nvSpPr>
      <dsp:spPr>
        <a:xfrm rot="5400000">
          <a:off x="1489509" y="759655"/>
          <a:ext cx="830554" cy="72258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Safety</a:t>
          </a:r>
        </a:p>
      </dsp:txBody>
      <dsp:txXfrm rot="-5400000">
        <a:off x="1656097" y="835097"/>
        <a:ext cx="497378" cy="571698"/>
      </dsp:txXfrm>
    </dsp:sp>
    <dsp:sp modelId="{82F79C26-F1E5-4617-94FF-245F3FF3151E}">
      <dsp:nvSpPr>
        <dsp:cNvPr id="0" name=""/>
        <dsp:cNvSpPr/>
      </dsp:nvSpPr>
      <dsp:spPr>
        <a:xfrm>
          <a:off x="2678829" y="211675"/>
          <a:ext cx="674229" cy="49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Research Reactors</a:t>
          </a:r>
        </a:p>
      </dsp:txBody>
      <dsp:txXfrm>
        <a:off x="2678829" y="211675"/>
        <a:ext cx="674229" cy="498332"/>
      </dsp:txXfrm>
    </dsp:sp>
    <dsp:sp modelId="{F924E95C-6BE8-4327-8F89-3F03E995D6F5}">
      <dsp:nvSpPr>
        <dsp:cNvPr id="0" name=""/>
        <dsp:cNvSpPr/>
      </dsp:nvSpPr>
      <dsp:spPr>
        <a:xfrm rot="5400000">
          <a:off x="2247512" y="752047"/>
          <a:ext cx="830554" cy="72258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14100" y="827489"/>
        <a:ext cx="497378" cy="571698"/>
      </dsp:txXfrm>
    </dsp:sp>
    <dsp:sp modelId="{7BF48944-749A-4E29-9A05-15A613E182B8}">
      <dsp:nvSpPr>
        <dsp:cNvPr id="0" name=""/>
        <dsp:cNvSpPr/>
      </dsp:nvSpPr>
      <dsp:spPr>
        <a:xfrm rot="5400000">
          <a:off x="1896083" y="1425586"/>
          <a:ext cx="830554" cy="72258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bg1"/>
            </a:solidFill>
          </a:endParaRPr>
        </a:p>
      </dsp:txBody>
      <dsp:txXfrm rot="-5400000">
        <a:off x="2062671" y="1501028"/>
        <a:ext cx="497378" cy="571698"/>
      </dsp:txXfrm>
    </dsp:sp>
    <dsp:sp modelId="{96D32B72-E204-4C94-A887-248846EFF86E}">
      <dsp:nvSpPr>
        <dsp:cNvPr id="0" name=""/>
        <dsp:cNvSpPr/>
      </dsp:nvSpPr>
      <dsp:spPr>
        <a:xfrm>
          <a:off x="2625731" y="1576423"/>
          <a:ext cx="926898" cy="49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A086D-2848-4CCE-9D16-E757D3CEB5B0}">
      <dsp:nvSpPr>
        <dsp:cNvPr id="0" name=""/>
        <dsp:cNvSpPr/>
      </dsp:nvSpPr>
      <dsp:spPr>
        <a:xfrm rot="5400000">
          <a:off x="1149959" y="1459929"/>
          <a:ext cx="830554" cy="69083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325271" y="1516855"/>
        <a:ext cx="479929" cy="576988"/>
      </dsp:txXfrm>
    </dsp:sp>
    <dsp:sp modelId="{5A62477D-BF25-4A76-8E0B-8DE782E97C08}">
      <dsp:nvSpPr>
        <dsp:cNvPr id="0" name=""/>
        <dsp:cNvSpPr/>
      </dsp:nvSpPr>
      <dsp:spPr>
        <a:xfrm rot="5400000">
          <a:off x="1516713" y="2043385"/>
          <a:ext cx="837132" cy="86515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mbria" panose="02040503050406030204" pitchFamily="18" charset="0"/>
              <a:ea typeface="Cambria" panose="02040503050406030204" pitchFamily="18" charset="0"/>
            </a:rPr>
            <a:t>Robotics  for Decommissioning</a:t>
          </a:r>
        </a:p>
      </dsp:txBody>
      <dsp:txXfrm rot="-5400000">
        <a:off x="1646894" y="2196919"/>
        <a:ext cx="576770" cy="558088"/>
      </dsp:txXfrm>
    </dsp:sp>
    <dsp:sp modelId="{BC24AF71-C681-4A4D-964F-2C78C77A224D}">
      <dsp:nvSpPr>
        <dsp:cNvPr id="0" name=""/>
        <dsp:cNvSpPr/>
      </dsp:nvSpPr>
      <dsp:spPr>
        <a:xfrm>
          <a:off x="562633" y="2287062"/>
          <a:ext cx="896998" cy="49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6B081-9CDC-4AD2-9A24-FB76E6508C5D}">
      <dsp:nvSpPr>
        <dsp:cNvPr id="0" name=""/>
        <dsp:cNvSpPr/>
      </dsp:nvSpPr>
      <dsp:spPr>
        <a:xfrm rot="5400000">
          <a:off x="2996795" y="1966488"/>
          <a:ext cx="841883" cy="74081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Thermodynamics of severe accidents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 rot="-5400000">
        <a:off x="3163387" y="2047844"/>
        <a:ext cx="508699" cy="57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727-2FD1-462D-9FE4-2F4C414817F0}">
      <dsp:nvSpPr>
        <dsp:cNvPr id="0" name=""/>
        <dsp:cNvSpPr/>
      </dsp:nvSpPr>
      <dsp:spPr>
        <a:xfrm>
          <a:off x="1448" y="0"/>
          <a:ext cx="2253718" cy="2422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Attract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women into the nuclear sector</a:t>
          </a:r>
        </a:p>
      </dsp:txBody>
      <dsp:txXfrm>
        <a:off x="1448" y="968904"/>
        <a:ext cx="2253718" cy="968904"/>
      </dsp:txXfrm>
    </dsp:sp>
    <dsp:sp modelId="{E1EF7E57-096A-47AE-8E32-B3A7EFB6F4D2}">
      <dsp:nvSpPr>
        <dsp:cNvPr id="0" name=""/>
        <dsp:cNvSpPr/>
      </dsp:nvSpPr>
      <dsp:spPr>
        <a:xfrm>
          <a:off x="725001" y="145335"/>
          <a:ext cx="806612" cy="80661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3027-72B0-4A38-BAF9-B2093CA1F87D}">
      <dsp:nvSpPr>
        <dsp:cNvPr id="0" name=""/>
        <dsp:cNvSpPr/>
      </dsp:nvSpPr>
      <dsp:spPr>
        <a:xfrm>
          <a:off x="2285998" y="0"/>
          <a:ext cx="2253718" cy="2422260"/>
        </a:xfrm>
        <a:prstGeom prst="roundRect">
          <a:avLst>
            <a:gd name="adj" fmla="val 10000"/>
          </a:avLst>
        </a:prstGeom>
        <a:solidFill>
          <a:schemeClr val="accent5">
            <a:hueOff val="-9832729"/>
            <a:satOff val="19914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Retain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&amp; support women in the workforce</a:t>
          </a:r>
        </a:p>
      </dsp:txBody>
      <dsp:txXfrm>
        <a:off x="2285998" y="968904"/>
        <a:ext cx="2253718" cy="968904"/>
      </dsp:txXfrm>
    </dsp:sp>
    <dsp:sp modelId="{998CB190-66D9-4B46-AB2F-669851402D6B}">
      <dsp:nvSpPr>
        <dsp:cNvPr id="0" name=""/>
        <dsp:cNvSpPr/>
      </dsp:nvSpPr>
      <dsp:spPr>
        <a:xfrm>
          <a:off x="3046331" y="145335"/>
          <a:ext cx="806612" cy="806612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FFE23-F060-4333-918E-C0561FAF3D7A}">
      <dsp:nvSpPr>
        <dsp:cNvPr id="0" name=""/>
        <dsp:cNvSpPr/>
      </dsp:nvSpPr>
      <dsp:spPr>
        <a:xfrm>
          <a:off x="4644108" y="0"/>
          <a:ext cx="2253718" cy="2422260"/>
        </a:xfrm>
        <a:prstGeom prst="roundRect">
          <a:avLst>
            <a:gd name="adj" fmla="val 10000"/>
          </a:avLst>
        </a:prstGeom>
        <a:solidFill>
          <a:schemeClr val="accent5">
            <a:hueOff val="-19665458"/>
            <a:satOff val="39827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Advance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&amp; develop women as leaders</a:t>
          </a:r>
        </a:p>
      </dsp:txBody>
      <dsp:txXfrm>
        <a:off x="4644108" y="968904"/>
        <a:ext cx="2253718" cy="968904"/>
      </dsp:txXfrm>
    </dsp:sp>
    <dsp:sp modelId="{11D754CA-0A60-4F1E-B395-91DEE9BD6707}">
      <dsp:nvSpPr>
        <dsp:cNvPr id="0" name=""/>
        <dsp:cNvSpPr/>
      </dsp:nvSpPr>
      <dsp:spPr>
        <a:xfrm>
          <a:off x="5367661" y="145335"/>
          <a:ext cx="806612" cy="806612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5E7C4-04BE-4E6C-AD78-48CE499D8E58}">
      <dsp:nvSpPr>
        <dsp:cNvPr id="0" name=""/>
        <dsp:cNvSpPr/>
      </dsp:nvSpPr>
      <dsp:spPr>
        <a:xfrm>
          <a:off x="275971" y="1857864"/>
          <a:ext cx="6347333" cy="357703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733C-5465-4ABB-A254-1AF49E1486A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D690F-DEF3-4891-83B5-012FC04D72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0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75" y="0"/>
            <a:ext cx="4309806" cy="340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32F0E2-BF5B-4258-9201-FE6FC3EDADAB}" type="datetimeFigureOut">
              <a:rPr lang="en-US" altLang="en-US"/>
              <a:pPr>
                <a:defRPr/>
              </a:pPr>
              <a:t>1/26/2024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787" y="3233318"/>
            <a:ext cx="7958528" cy="306165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4463"/>
            <a:ext cx="4309806" cy="340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D56A91-34BD-43C9-B2BD-B13CA2DB8B37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78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2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9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8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931F-4786-4E55-B701-CADB03936A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3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0D25D-9F6A-4339-ABEA-BD87A35A12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8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D25D-9F6A-4339-ABEA-BD87A35A125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4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20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9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21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34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22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3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23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D25D-9F6A-4339-ABEA-BD87A35A12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5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24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45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26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73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27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60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28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8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94">
            <a:extLst>
              <a:ext uri="{FF2B5EF4-FFF2-40B4-BE49-F238E27FC236}">
                <a16:creationId xmlns:a16="http://schemas.microsoft.com/office/drawing/2014/main" id="{CF7E10FC-FB1B-4819-B91C-E165EDE02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8963" y="307975"/>
            <a:ext cx="2744787" cy="15430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195">
            <a:extLst>
              <a:ext uri="{FF2B5EF4-FFF2-40B4-BE49-F238E27FC236}">
                <a16:creationId xmlns:a16="http://schemas.microsoft.com/office/drawing/2014/main" id="{1ACA9EEB-D505-41F9-A96E-128D0ED5D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1826" y="1953634"/>
            <a:ext cx="11256688" cy="1849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Shape 196">
            <a:extLst>
              <a:ext uri="{FF2B5EF4-FFF2-40B4-BE49-F238E27FC236}">
                <a16:creationId xmlns:a16="http://schemas.microsoft.com/office/drawing/2014/main" id="{F75447C8-9997-4E34-A7A4-B784F05B1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7975861" y="3906256"/>
            <a:ext cx="6102110" cy="205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5" rIns="94550" bIns="4727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25000"/>
            </a:pPr>
            <a:fld id="{6301A720-8EC3-4DE8-B811-5B46D34616A3}" type="slidenum">
              <a:rPr lang="en-GB" altLang="en-US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buSzPct val="25000"/>
              </a:pPr>
              <a:t>30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80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7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D25D-9F6A-4339-ABEA-BD87A35A12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D25D-9F6A-4339-ABEA-BD87A35A12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4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0D25D-9F6A-4339-ABEA-BD87A35A12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7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D25D-9F6A-4339-ABEA-BD87A35A12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6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8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174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534400" y="152400"/>
            <a:ext cx="3581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</a:t>
            </a:r>
            <a:r>
              <a:rPr lang="fr-FR" dirty="0" err="1"/>
              <a:t>zffoto</a:t>
            </a:r>
            <a:r>
              <a:rPr lang="fr-FR" dirty="0"/>
              <a:t>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72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165681"/>
            <a:ext cx="5755800" cy="270863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165680"/>
            <a:ext cx="5755800" cy="270863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7282302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650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7431024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715000"/>
            <a:ext cx="61368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9400" y="1447799"/>
            <a:ext cx="52986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518" y="2091571"/>
            <a:ext cx="6140282" cy="3453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447800"/>
            <a:ext cx="61404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6685181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362200"/>
            <a:ext cx="5493554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362200"/>
            <a:ext cx="5493554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308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4660639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38109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0668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172200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066800"/>
            <a:ext cx="4267032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4000" y="4144238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38109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0668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568" y="4144238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40131431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effectLst/>
                <a:latin typeface="+mn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Trebuchet MS will have to be manually applied.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3759432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776482"/>
            <a:ext cx="5755800" cy="4014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effectLst/>
                <a:latin typeface="+mn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Trebuchet MS will have to be manually applied.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1225800"/>
            <a:ext cx="5527200" cy="456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35592304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529614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20181160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87768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45626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47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458200" y="152400"/>
            <a:ext cx="36576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mareksaroch.cz,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545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4554589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174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534400" y="152400"/>
            <a:ext cx="3581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</a:t>
            </a:r>
            <a:r>
              <a:rPr lang="fr-FR" dirty="0" err="1"/>
              <a:t>zffoto</a:t>
            </a:r>
            <a:r>
              <a:rPr lang="fr-FR" dirty="0"/>
              <a:t>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157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47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458200" y="152400"/>
            <a:ext cx="36576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mareksaroch.cz,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945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458200" y="152400"/>
            <a:ext cx="36576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</a:t>
            </a:r>
            <a:r>
              <a:rPr lang="fr-FR" dirty="0" err="1"/>
              <a:t>Pand</a:t>
            </a:r>
            <a:r>
              <a:rPr lang="fr-FR" dirty="0"/>
              <a:t> P Studio,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0728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4782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© </a:t>
              </a:r>
              <a:r>
                <a:rPr lang="en-US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2024 </a:t>
              </a:r>
              <a:r>
                <a:rPr lang="en-US" sz="7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457200"/>
            <a:ext cx="6452563" cy="2128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95083" y="2893636"/>
            <a:ext cx="6459633" cy="3124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GB" sz="2400" dirty="0">
                <a:solidFill>
                  <a:srgbClr val="C5192D"/>
                </a:solidFill>
              </a:rPr>
              <a:t/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215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8560684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bullet list title</a:t>
            </a:r>
          </a:p>
        </p:txBody>
      </p:sp>
      <p:graphicFrame>
        <p:nvGraphicFramePr>
          <p:cNvPr id="4" name="SmartAr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72821888"/>
              </p:ext>
            </p:extLst>
          </p:nvPr>
        </p:nvGraphicFramePr>
        <p:xfrm>
          <a:off x="264000" y="1225800"/>
          <a:ext cx="11664000" cy="5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451790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chart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371600"/>
            <a:ext cx="11664000" cy="44958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6615562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745690"/>
            <a:ext cx="5755800" cy="404550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1225800"/>
            <a:ext cx="5527200" cy="456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8294251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458200" y="152400"/>
            <a:ext cx="36576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Photo copyright information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to </a:t>
            </a:r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silde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Cover</a:t>
            </a:r>
            <a:r>
              <a:rPr lang="fr-FR" dirty="0"/>
              <a:t> photo: </a:t>
            </a:r>
            <a:r>
              <a:rPr lang="fr-FR" dirty="0" err="1"/>
              <a:t>Pand</a:t>
            </a:r>
            <a:r>
              <a:rPr lang="fr-FR" dirty="0"/>
              <a:t> P Studio, </a:t>
            </a:r>
            <a:r>
              <a:rPr lang="fr-FR" dirty="0" err="1"/>
              <a:t>ShutterStock</a:t>
            </a:r>
            <a:r>
              <a:rPr lang="fr-FR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6576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165681"/>
            <a:ext cx="5755800" cy="270863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165680"/>
            <a:ext cx="5755800" cy="270863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42909857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650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19800636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715000"/>
            <a:ext cx="61368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9400" y="1447799"/>
            <a:ext cx="52986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518" y="2091571"/>
            <a:ext cx="6140282" cy="3453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447800"/>
            <a:ext cx="61404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5714950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362200"/>
            <a:ext cx="5493554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362200"/>
            <a:ext cx="5493554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308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1420856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38109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0668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172200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066800"/>
            <a:ext cx="4267032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4000" y="4144238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38109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0668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568" y="4144238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0301718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effectLst/>
                <a:latin typeface="+mn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Trebuchet MS will have to be manually applied.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18780172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776482"/>
            <a:ext cx="5755800" cy="4014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effectLst/>
                <a:latin typeface="+mn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Trebuchet MS will have to be manually applied.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1225800"/>
            <a:ext cx="5527200" cy="456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5206255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529614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25506796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4F51-C94B-41EC-B36B-C653E7A767F6}" type="datetimeFigureOut">
              <a:rPr lang="fr-FR"/>
              <a:pPr>
                <a:defRPr/>
              </a:pPr>
              <a:t>26/01/2024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AC9D-B89B-4371-B06B-0F73ABC40B2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19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32818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28768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315734667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39924504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15D60-4A1C-4B9E-AE0D-A3A9001C8E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77084" y="6525685"/>
            <a:ext cx="575733" cy="2518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67">
                <a:solidFill>
                  <a:srgbClr val="33339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A78622-811B-44E0-B2E0-758BCBE94494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477000"/>
            <a:ext cx="5410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509236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6477000"/>
            <a:ext cx="9220200" cy="381000"/>
          </a:xfrm>
          <a:prstGeom prst="rect">
            <a:avLst/>
          </a:prstGeom>
          <a:solidFill>
            <a:srgbClr val="F9F9F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accent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05437" y="5257800"/>
            <a:ext cx="112531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05436" y="2133601"/>
            <a:ext cx="11253163" cy="1337959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Click to add 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436" y="3886200"/>
            <a:ext cx="11253164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baseline="0">
                <a:solidFill>
                  <a:schemeClr val="bg2">
                    <a:lumMod val="7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Subtitle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6172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3592427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  <a:solidFill>
            <a:srgbClr val="00669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3036" y="1322614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zffoto</a:t>
            </a:r>
            <a:r>
              <a:rPr lang="en-GB" noProof="0" dirty="0"/>
              <a:t>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7087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5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Title page photo: mareksaroch.cz,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8627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7401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152400"/>
            <a:ext cx="3810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Pand</a:t>
            </a:r>
            <a:r>
              <a:rPr lang="en-GB" noProof="0" dirty="0"/>
              <a:t> P Studio,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4738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5531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5098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© </a:t>
              </a:r>
              <a:r>
                <a:rPr lang="en-US" sz="700" b="1" dirty="0" smtClean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2024 </a:t>
              </a:r>
              <a:r>
                <a:rPr lang="en-US" sz="700" b="1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233840"/>
            <a:ext cx="6452563" cy="1899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836" y="2324100"/>
            <a:ext cx="6528764" cy="396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GB" sz="2400" dirty="0">
                <a:solidFill>
                  <a:srgbClr val="C5192D"/>
                </a:solidFill>
              </a:rPr>
              <a:t/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GB" noProof="0" dirty="0"/>
              <a:t>Add the any photo copyright information to the allocated box on the “Closing Slide”).</a:t>
            </a:r>
            <a:br>
              <a:rPr lang="en-GB" noProof="0" dirty="0"/>
            </a:br>
            <a:r>
              <a:rPr lang="en-GB" sz="2400" dirty="0">
                <a:solidFill>
                  <a:srgbClr val="C5192D"/>
                </a:solidFill>
              </a:rPr>
              <a:t/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4386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476352"/>
          </a:xfrm>
          <a:prstGeom prst="rect">
            <a:avLst/>
          </a:prstGeom>
          <a:solidFill>
            <a:srgbClr val="006699">
              <a:alpha val="8470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32300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© </a:t>
              </a:r>
              <a:r>
                <a:rPr lang="en-US" sz="700" b="1" dirty="0" smtClean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2024 </a:t>
              </a:r>
              <a:r>
                <a:rPr lang="en-US" sz="7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457200"/>
            <a:ext cx="6452563" cy="2128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95083" y="2893636"/>
            <a:ext cx="6459633" cy="3124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GB" sz="2400" dirty="0">
                <a:solidFill>
                  <a:srgbClr val="C5192D"/>
                </a:solidFill>
              </a:rPr>
              <a:t/>
            </a: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654628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30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603172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52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7748684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bullet list title</a:t>
            </a:r>
          </a:p>
        </p:txBody>
      </p:sp>
      <p:graphicFrame>
        <p:nvGraphicFramePr>
          <p:cNvPr id="4" name="SmartAr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72821888"/>
              </p:ext>
            </p:extLst>
          </p:nvPr>
        </p:nvGraphicFramePr>
        <p:xfrm>
          <a:off x="264000" y="1225800"/>
          <a:ext cx="11664000" cy="5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22376999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chart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371600"/>
            <a:ext cx="11664000" cy="44958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409696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745690"/>
            <a:ext cx="5755800" cy="404550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GB" noProof="0" dirty="0"/>
              <a:t>Click icon to add chart - Trebuchet MS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+mn-lt"/>
                <a:ea typeface="Verdana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1225800"/>
            <a:ext cx="5527200" cy="456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Font is automatically set as Verdana. Avoid using font sizes below 16 pt.</a:t>
            </a:r>
            <a:br>
              <a:rPr lang="en-GB" noProof="0" dirty="0"/>
            </a:br>
            <a:r>
              <a:rPr lang="en-GB" noProof="0" dirty="0"/>
              <a:t>When pasting text into the template, use the paste option “Use Destination Theme” or “keep text only”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</p:spTree>
    <p:extLst>
      <p:ext uri="{BB962C8B-B14F-4D97-AF65-F5344CB8AC3E}">
        <p14:creationId xmlns:p14="http://schemas.microsoft.com/office/powerpoint/2010/main" val="32038965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‹Nº›</a:t>
            </a:fld>
            <a:endParaRPr lang="en-GB" sz="11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www.oecd-nea.org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5" r:id="rId2"/>
    <p:sldLayoutId id="2147484224" r:id="rId3"/>
    <p:sldLayoutId id="2147484213" r:id="rId4"/>
    <p:sldLayoutId id="2147484220" r:id="rId5"/>
    <p:sldLayoutId id="2147484211" r:id="rId6"/>
    <p:sldLayoutId id="2147484212" r:id="rId7"/>
    <p:sldLayoutId id="2147484208" r:id="rId8"/>
    <p:sldLayoutId id="2147484223" r:id="rId9"/>
    <p:sldLayoutId id="2147484227" r:id="rId10"/>
    <p:sldLayoutId id="2147484225" r:id="rId11"/>
    <p:sldLayoutId id="2147484210" r:id="rId12"/>
    <p:sldLayoutId id="2147484226" r:id="rId13"/>
    <p:sldLayoutId id="2147484228" r:id="rId14"/>
    <p:sldLayoutId id="2147484206" r:id="rId15"/>
    <p:sldLayoutId id="2147484222" r:id="rId16"/>
    <p:sldLayoutId id="2147484214" r:id="rId17"/>
    <p:sldLayoutId id="2147484238" r:id="rId18"/>
    <p:sldLayoutId id="2147484278" r:id="rId19"/>
    <p:sldLayoutId id="2147484279" r:id="rId20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Montserrat" panose="00000500000000000000" pitchFamily="50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© </a:t>
            </a:r>
            <a:r>
              <a:rPr lang="en-US" sz="7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2024 </a:t>
            </a:r>
            <a:r>
              <a:rPr lang="en-US" sz="7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‹Nº›</a:t>
            </a:fld>
            <a:endParaRPr lang="en-GB" sz="11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www.oecd-nea.org</a:t>
            </a:r>
          </a:p>
        </p:txBody>
      </p:sp>
    </p:spTree>
    <p:extLst>
      <p:ext uri="{BB962C8B-B14F-4D97-AF65-F5344CB8AC3E}">
        <p14:creationId xmlns:p14="http://schemas.microsoft.com/office/powerpoint/2010/main" val="25536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3" r:id="rId18"/>
    <p:sldLayoutId id="2147484274" r:id="rId19"/>
    <p:sldLayoutId id="2147484275" r:id="rId20"/>
    <p:sldLayoutId id="2147484276" r:id="rId21"/>
    <p:sldLayoutId id="2147484277" r:id="rId2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Montserrat" panose="00000500000000000000" pitchFamily="50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6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image" Target="../media/image49.jpeg"/><Relationship Id="rId21" Type="http://schemas.openxmlformats.org/officeDocument/2006/relationships/image" Target="../media/image6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53.png"/><Relationship Id="rId17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2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19" Type="http://schemas.openxmlformats.org/officeDocument/2006/relationships/image" Target="../media/image59.wmf"/><Relationship Id="rId4" Type="http://schemas.openxmlformats.org/officeDocument/2006/relationships/diagramData" Target="../diagrams/data4.xml"/><Relationship Id="rId9" Type="http://schemas.openxmlformats.org/officeDocument/2006/relationships/image" Target="../media/image50.jpeg"/><Relationship Id="rId14" Type="http://schemas.openxmlformats.org/officeDocument/2006/relationships/hyperlink" Target="about:blank" TargetMode="External"/><Relationship Id="rId2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76275" y="4210050"/>
            <a:ext cx="3238500" cy="685800"/>
          </a:xfrm>
        </p:spPr>
        <p:txBody>
          <a:bodyPr/>
          <a:lstStyle/>
          <a:p>
            <a:pPr algn="ctr"/>
            <a:r>
              <a:rPr lang="es-ES" sz="1800" i="1" dirty="0"/>
              <a:t>Universidad Politécnica de Madrid (UPM) </a:t>
            </a:r>
            <a:r>
              <a:rPr lang="es-ES" sz="1800" i="1" dirty="0" smtClean="0"/>
              <a:t>ETSIME</a:t>
            </a:r>
          </a:p>
          <a:p>
            <a:pPr algn="ctr"/>
            <a:r>
              <a:rPr lang="en-US" sz="1800" i="1" dirty="0" smtClean="0"/>
              <a:t>17 January </a:t>
            </a:r>
            <a:r>
              <a:rPr lang="en-US" sz="1800" i="1" dirty="0"/>
              <a:t>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William D. </a:t>
            </a:r>
            <a:r>
              <a:rPr lang="fr-FR" dirty="0" err="1"/>
              <a:t>Magwood</a:t>
            </a:r>
            <a:r>
              <a:rPr lang="fr-FR" dirty="0"/>
              <a:t>, IV</a:t>
            </a:r>
            <a:endParaRPr lang="en-US" dirty="0"/>
          </a:p>
          <a:p>
            <a:r>
              <a:rPr lang="en-US" b="0" dirty="0"/>
              <a:t>Director-General </a:t>
            </a:r>
          </a:p>
          <a:p>
            <a:r>
              <a:rPr lang="fr-FR" b="0" dirty="0"/>
              <a:t>OECD Nuclear Energy Agency</a:t>
            </a:r>
            <a:endParaRPr lang="en-US" b="0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037" y="1676400"/>
            <a:ext cx="5157163" cy="12954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3200" dirty="0"/>
              <a:t>The Next Nuclear Energy Era: New Opportunities and Old Challenges</a:t>
            </a:r>
            <a:endParaRPr lang="en-US" sz="3200" i="1" cap="all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585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Operation of Current Nuclear Plants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300" y="1295400"/>
            <a:ext cx="4610100" cy="486287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average age of nuclear power plants in OECD countries is nearly 40 years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technical potential exists in most cases for long-term operation for several more decades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 operation is one of the most cost-competitive sources of low-carbon electricity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Adequate policy and market are key conditions of success of long-term operation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 operation could save up to 49 </a:t>
            </a:r>
            <a:r>
              <a:rPr lang="en-GB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gigatonnes</a:t>
            </a: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cumulative emissions between 2020 and 2050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106269"/>
            <a:ext cx="683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</a:rPr>
              <a:t>Long-term operation – installed capacity and cumulative emissions avoided (2020-2050)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337094"/>
            <a:ext cx="6901500" cy="90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1828800"/>
            <a:ext cx="6759023" cy="33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3566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Operation is THE Least Cost Option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9D63E06-ACB6-05E6-1096-4408B1F686A6}"/>
              </a:ext>
            </a:extLst>
          </p:cNvPr>
          <p:cNvSpPr txBox="1">
            <a:spLocks/>
          </p:cNvSpPr>
          <p:nvPr/>
        </p:nvSpPr>
        <p:spPr bwMode="auto">
          <a:xfrm>
            <a:off x="304800" y="1558913"/>
            <a:ext cx="5017751" cy="4676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b="1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Challenges to LTO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Views of LTO vary around the world due to differing policy and regulatory approaches. 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example in some countries, the 40 year mark is characterized as “plant lifetime.”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Distorted, dysfunctional, and obsolete markets do not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recongnise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value of existing nuclear plants to system reliability and carbon reduction.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 government policies are leading to the premature shut down of nuclear plants,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placing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Net Zero further out of reach.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defRPr/>
            </a:pPr>
            <a:endParaRPr lang="en-US" sz="1867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defRPr/>
            </a:pPr>
            <a:endParaRPr lang="en-US" sz="15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CFFD9-A3E5-F298-40C9-4B2D9C31690C}"/>
              </a:ext>
            </a:extLst>
          </p:cNvPr>
          <p:cNvGrpSpPr/>
          <p:nvPr/>
        </p:nvGrpSpPr>
        <p:grpSpPr>
          <a:xfrm>
            <a:off x="5322551" y="1558913"/>
            <a:ext cx="6690219" cy="3647551"/>
            <a:chOff x="3991915" y="1339927"/>
            <a:chExt cx="5017664" cy="273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5C61E-0A0D-AC8A-FCF4-BBFD435FE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157" y="1339927"/>
              <a:ext cx="2648766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400" b="1" dirty="0"/>
                <a:t>LCOE by </a:t>
              </a:r>
              <a:r>
                <a:rPr lang="fr-FR" altLang="en-US" sz="1400" b="1" dirty="0" err="1"/>
                <a:t>technology</a:t>
              </a:r>
              <a:r>
                <a:rPr lang="fr-FR" altLang="en-US" sz="1400" b="1" dirty="0"/>
                <a:t>, 2025</a:t>
              </a:r>
              <a:endParaRPr lang="en-GB" altLang="en-US" sz="1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17DCB2-DC74-54CB-8744-AFBAB5D2D197}"/>
                </a:ext>
              </a:extLst>
            </p:cNvPr>
            <p:cNvSpPr txBox="1"/>
            <p:nvPr/>
          </p:nvSpPr>
          <p:spPr>
            <a:xfrm>
              <a:off x="4160860" y="3763774"/>
              <a:ext cx="4848719" cy="311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51" dirty="0">
                  <a:latin typeface="Arial" panose="020B0604020202020204" pitchFamily="34" charset="0"/>
                  <a:cs typeface="Arial" panose="020B0604020202020204" pitchFamily="34" charset="0"/>
                </a:rPr>
                <a:t>Note: Coal includes lignite plants. Discount rate of 7% and carbon price of USD30/tCO2</a:t>
              </a:r>
            </a:p>
            <a:p>
              <a:pPr>
                <a:defRPr/>
              </a:pPr>
              <a:r>
                <a:rPr lang="fr-FR" sz="1051" dirty="0">
                  <a:latin typeface="Arial" panose="020B0604020202020204" pitchFamily="34" charset="0"/>
                  <a:cs typeface="Arial" panose="020B0604020202020204" pitchFamily="34" charset="0"/>
                </a:rPr>
                <a:t>Source: IEA/NEA (2020)</a:t>
              </a:r>
              <a:endParaRPr lang="en-GB" sz="10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4DC9AB32-F852-977D-4F99-A0EBC65D379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91915" y="1395900"/>
            <a:ext cx="4905251" cy="2450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C9D2EF-5CA2-F53E-A65D-874C4B237533}"/>
                </a:ext>
              </a:extLst>
            </p:cNvPr>
            <p:cNvSpPr/>
            <p:nvPr/>
          </p:nvSpPr>
          <p:spPr>
            <a:xfrm>
              <a:off x="5877178" y="1501971"/>
              <a:ext cx="980822" cy="191070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F678B03-ECBD-84F1-510C-2047A6EAF4C6}"/>
              </a:ext>
            </a:extLst>
          </p:cNvPr>
          <p:cNvSpPr/>
          <p:nvPr/>
        </p:nvSpPr>
        <p:spPr>
          <a:xfrm>
            <a:off x="6184721" y="5312159"/>
            <a:ext cx="5455468" cy="923330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Long-term operation could save up to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49 </a:t>
            </a:r>
            <a:r>
              <a:rPr lang="en-GB" sz="1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gigatonnes</a:t>
            </a:r>
            <a:r>
              <a:rPr lang="en-GB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of cumulative emissions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between 2020 and 2050.</a:t>
            </a:r>
            <a:endPara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795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Builds of Large Generation III Plants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60604" y="1228964"/>
            <a:ext cx="4610100" cy="501675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74320" bIns="27432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the end of 2020, 55 gigawatts of new nuclear capacity in the form of large-scale Generation III reactors were under construction around the world driven largely by new builds outside the current OECD membership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Taken together, large-scale Generation III reactors that are under construction and planned are expected to reach over 300 gigawatts of installed capacity by 2050, avoiding 23 </a:t>
            </a:r>
            <a:r>
              <a:rPr lang="en-GB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gigatonnes</a:t>
            </a: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cumulative carbon emissions between 2020 and 2050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471" y="1106714"/>
            <a:ext cx="708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Generation III new builds – installed capacity and cumulative emissions avoided (2020-2050)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336678"/>
            <a:ext cx="6901500" cy="90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450" y="2362200"/>
            <a:ext cx="6477000" cy="26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678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Modular Reactors and Generation IV Reactors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1219200"/>
            <a:ext cx="4610100" cy="500906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74320" bIns="274320">
            <a:spAutoFit/>
          </a:bodyPr>
          <a:lstStyle/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Several SMR designs are expected to be commercially deployed within 5-10 years and ready to contribute to near-term and medium-term emissions reductions</a:t>
            </a:r>
          </a:p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SMRs could see rapidly increasing rates of construction in net zero pathways</a:t>
            </a:r>
          </a:p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 to 2035, the global SMR market could reach 21 gigawatts</a:t>
            </a:r>
          </a:p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Thereafter, a rapid increase in build rate can be envisaged with construction between 15 and 150 gigawatts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3471" y="1106714"/>
            <a:ext cx="708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Installed Capacity And Cumulative Emissions Avoided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336678"/>
            <a:ext cx="6901500" cy="90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37" b="-1"/>
          <a:stretch/>
        </p:blipFill>
        <p:spPr>
          <a:xfrm>
            <a:off x="5257800" y="2514600"/>
            <a:ext cx="6134100" cy="25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622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Non-power Applications of Nuclear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1219200"/>
            <a:ext cx="4457700" cy="509370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0" bIns="91440">
            <a:spAutoFit/>
          </a:bodyPr>
          <a:lstStyle/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Taken together, nuclear hybrid systems with non-electric applications including hydrogen can contribute to avoiding nearly 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gigatonnes</a:t>
            </a: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cumulative emissions between 2020 and 2050</a:t>
            </a:r>
          </a:p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Further, nuclear energy enables more extensive, more rapid, and more cost-effective deployment of variable renewables, by providing much needed flexibility</a:t>
            </a:r>
          </a:p>
          <a:p>
            <a:pPr marL="285750" indent="-285750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role of nuclear energy in emissions reductions for future energy systems is therefore even greater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471" y="1106714"/>
            <a:ext cx="708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Carbon emissions avoided by nuclear power and non-power applications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33600"/>
            <a:ext cx="7096125" cy="33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828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376"/>
            <a:ext cx="11664000" cy="540000"/>
          </a:xfrm>
        </p:spPr>
        <p:txBody>
          <a:bodyPr/>
          <a:lstStyle/>
          <a:p>
            <a:r>
              <a:rPr lang="en-US" dirty="0"/>
              <a:t>Small Modular Reactors and Generation IV Reactors:</a:t>
            </a:r>
            <a:br>
              <a:rPr lang="en-US" dirty="0"/>
            </a:br>
            <a:r>
              <a:rPr lang="en-US" b="0" i="1" dirty="0"/>
              <a:t>Enabling Pathways to Net-Zero</a:t>
            </a:r>
            <a:endParaRPr lang="en-US" altLang="en-US" b="0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1C43BC-7397-AD6E-C31B-60CA46718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17660"/>
              </p:ext>
            </p:extLst>
          </p:nvPr>
        </p:nvGraphicFramePr>
        <p:xfrm>
          <a:off x="533400" y="1524000"/>
          <a:ext cx="109728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2966382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4665236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548671039"/>
                    </a:ext>
                  </a:extLst>
                </a:gridCol>
              </a:tblGrid>
              <a:tr h="3759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cap="small" baseline="0" dirty="0"/>
                        <a:t>SMALL MODULAR REACTORS (SMRs)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46699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Small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Smaller output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Small physical size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1-300 MWe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Modular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Factory 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Portable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Scalable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Reactor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Nuclear Fission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Heat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Electricity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579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65394D-6BE6-E7A5-CA61-A2D89C1C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54015"/>
              </p:ext>
            </p:extLst>
          </p:nvPr>
        </p:nvGraphicFramePr>
        <p:xfrm>
          <a:off x="533400" y="3411682"/>
          <a:ext cx="3657600" cy="232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29663828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cap="small" baseline="0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46699"/>
                  </a:ext>
                </a:extLst>
              </a:tr>
              <a:tr h="970931"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Simplified 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Lessons</a:t>
                      </a:r>
                      <a:r>
                        <a:rPr lang="en-US" sz="1900" baseline="0" dirty="0"/>
                        <a:t> learned from</a:t>
                      </a:r>
                    </a:p>
                    <a:p>
                      <a:pPr marL="290513" indent="0">
                        <a:buFont typeface="Arial" panose="020B0604020202020204" pitchFamily="34" charset="0"/>
                        <a:buNone/>
                      </a:pPr>
                      <a:r>
                        <a:rPr lang="en-US" sz="1900" baseline="0" dirty="0"/>
                        <a:t>60 years of operations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57919"/>
                  </a:ext>
                </a:extLst>
              </a:tr>
              <a:tr h="970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900" cap="small" baseline="0" dirty="0"/>
                        <a:t>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Adapted to complement</a:t>
                      </a:r>
                    </a:p>
                    <a:p>
                      <a:pPr marL="290513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variable renewables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1587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ADDEB9-A764-9134-B5F6-C7A6D23278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981" y="3703397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2F524-6188-D2DD-E29B-0C5D43FD9A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541" y="4619911"/>
            <a:ext cx="1280160" cy="128016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B0F664-4CD7-E04B-0679-1D726E2F3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97777"/>
              </p:ext>
            </p:extLst>
          </p:nvPr>
        </p:nvGraphicFramePr>
        <p:xfrm>
          <a:off x="4297522" y="3411684"/>
          <a:ext cx="7208678" cy="231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39">
                  <a:extLst>
                    <a:ext uri="{9D8B030D-6E8A-4147-A177-3AD203B41FA5}">
                      <a16:colId xmlns:a16="http://schemas.microsoft.com/office/drawing/2014/main" val="3296638283"/>
                    </a:ext>
                  </a:extLst>
                </a:gridCol>
                <a:gridCol w="3604339">
                  <a:extLst>
                    <a:ext uri="{9D8B030D-6E8A-4147-A177-3AD203B41FA5}">
                      <a16:colId xmlns:a16="http://schemas.microsoft.com/office/drawing/2014/main" val="4023446538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cap="small" baseline="0" dirty="0"/>
                        <a:t>APPLICATIONS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cap="sm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346699"/>
                  </a:ext>
                </a:extLst>
              </a:tr>
              <a:tr h="965047"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On-grid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200-300 MWe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Replace 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Merchant shipping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Marine 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Off</a:t>
                      </a:r>
                      <a:r>
                        <a:rPr lang="en-US" sz="1900" baseline="0" dirty="0"/>
                        <a:t> bunker fuel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57919"/>
                  </a:ext>
                </a:extLst>
              </a:tr>
              <a:tr h="970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900" cap="small" baseline="0" dirty="0"/>
                        <a:t>Off-grid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Remote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Replace 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cap="small" baseline="0" dirty="0"/>
                        <a:t>heat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285 – 850 °C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Industrial cogeneration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1587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C5382B-6917-E78C-E02D-679DDBB72B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207" y="3703397"/>
            <a:ext cx="109728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512E9-EF28-B555-A570-9F93D5DC49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179" y="3703397"/>
            <a:ext cx="1097280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9EB81E-9FAC-B9E9-1009-FAF6FCDA57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207" y="4677272"/>
            <a:ext cx="1097280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DA8748-1C97-4CAC-3E2E-5152809199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179" y="4709465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135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206" y="228600"/>
            <a:ext cx="2378301" cy="32206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3855219" y="5690229"/>
            <a:ext cx="5768646" cy="691532"/>
          </a:xfrm>
          <a:prstGeom prst="rightArrow">
            <a:avLst/>
          </a:prstGeom>
          <a:solidFill>
            <a:srgbClr val="3E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6829" y="990600"/>
            <a:ext cx="3202171" cy="5867400"/>
          </a:xfrm>
        </p:spPr>
        <p:txBody>
          <a:bodyPr>
            <a:noAutofit/>
          </a:bodyPr>
          <a:lstStyle/>
          <a:p>
            <a:pPr marL="461963" indent="-461963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“Technology readiness level” is useful, but only reveals part of the picture</a:t>
            </a:r>
          </a:p>
          <a:p>
            <a:pPr marL="461963" indent="-461963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</a:rPr>
              <a:t>NEA defined six additional indicators of progress </a:t>
            </a:r>
          </a:p>
          <a:p>
            <a:pPr marL="461963" indent="-461963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With the NEA indicators, the picture becomes clearer</a:t>
            </a:r>
            <a:r>
              <a:rPr lang="en-US" sz="2800" dirty="0">
                <a:latin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4000" y="228600"/>
            <a:ext cx="11664000" cy="54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Tracking progress: </a:t>
            </a:r>
            <a:r>
              <a:rPr lang="en-US" i="1" dirty="0"/>
              <a:t>NEA SMR Dashboard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38" y="921000"/>
            <a:ext cx="6363327" cy="44942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678B03-ECBD-84F1-510C-2047A6EAF4C6}"/>
              </a:ext>
            </a:extLst>
          </p:cNvPr>
          <p:cNvSpPr/>
          <p:nvPr/>
        </p:nvSpPr>
        <p:spPr>
          <a:xfrm>
            <a:off x="3855219" y="5847149"/>
            <a:ext cx="5486400" cy="400110"/>
          </a:xfrm>
          <a:prstGeom prst="rect">
            <a:avLst/>
          </a:prstGeom>
          <a:solidFill>
            <a:srgbClr val="3F9A62"/>
          </a:solidFill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Volume II published on 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Jul 20,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857" y="3900277"/>
            <a:ext cx="2516386" cy="249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788" y="685800"/>
            <a:ext cx="2377455" cy="31065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0621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Book : Uranium Resources, Production and Demand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98909" y="1494149"/>
            <a:ext cx="7199329" cy="4724400"/>
          </a:xfrm>
        </p:spPr>
        <p:txBody>
          <a:bodyPr/>
          <a:lstStyle/>
          <a:p>
            <a:pPr marL="1027113" lvl="5" indent="-280988">
              <a:spcBef>
                <a:spcPts val="1200"/>
              </a:spcBef>
              <a:buSzPct val="100000"/>
              <a:tabLst>
                <a:tab pos="168275" algn="l"/>
              </a:tabLst>
              <a:defRPr sz="2000">
                <a:solidFill>
                  <a:schemeClr val="accent1"/>
                </a:solidFill>
              </a:defRPr>
            </a:pPr>
            <a:r>
              <a:rPr lang="en-US" sz="2000" dirty="0"/>
              <a:t>A biennial Joint report of </a:t>
            </a:r>
            <a:r>
              <a:rPr lang="en-US" sz="2000" dirty="0" smtClean="0"/>
              <a:t>NEA/IAEA</a:t>
            </a:r>
            <a:endParaRPr lang="en-US" sz="2000" dirty="0"/>
          </a:p>
          <a:p>
            <a:pPr marL="1027113" lvl="5" indent="-280988">
              <a:spcBef>
                <a:spcPts val="1200"/>
              </a:spcBef>
              <a:buSzPct val="100000"/>
              <a:tabLst>
                <a:tab pos="168275" algn="l"/>
              </a:tabLst>
              <a:defRPr sz="2000">
                <a:solidFill>
                  <a:schemeClr val="accent1"/>
                </a:solidFill>
              </a:defRPr>
            </a:pPr>
            <a:r>
              <a:rPr lang="en-US" sz="2000" b="1" dirty="0"/>
              <a:t>The world’s reference on the subject of uranium resources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1027113" lvl="5" indent="-280988">
              <a:spcBef>
                <a:spcPts val="1200"/>
              </a:spcBef>
              <a:buSzPct val="100000"/>
              <a:tabLst>
                <a:tab pos="168275" algn="l"/>
              </a:tabLst>
              <a:defRPr sz="2000">
                <a:solidFill>
                  <a:schemeClr val="accent1"/>
                </a:solidFill>
              </a:defRPr>
            </a:pPr>
            <a:r>
              <a:rPr lang="en-US" sz="2000" dirty="0"/>
              <a:t>One of the most downloaded publications of the NEA website</a:t>
            </a:r>
          </a:p>
          <a:p>
            <a:pPr marL="1027113" lvl="5" indent="-280988">
              <a:spcBef>
                <a:spcPts val="1200"/>
              </a:spcBef>
              <a:buSzPct val="100000"/>
              <a:tabLst>
                <a:tab pos="168275" algn="l"/>
              </a:tabLst>
              <a:defRPr sz="2000">
                <a:solidFill>
                  <a:schemeClr val="accent1"/>
                </a:solidFill>
              </a:defRPr>
            </a:pPr>
            <a:r>
              <a:rPr lang="en-US" sz="2000" dirty="0"/>
              <a:t>Outlook:  Known resources are more than sufficient for current nuclear capacity, but new exploration will be essential as more and more countries seek to deploy more nuclear plants.</a:t>
            </a:r>
          </a:p>
          <a:p>
            <a:pPr marL="1027113" lvl="5" indent="-280988">
              <a:spcBef>
                <a:spcPts val="1200"/>
              </a:spcBef>
              <a:buSzPct val="100000"/>
              <a:tabLst>
                <a:tab pos="168275" algn="l"/>
              </a:tabLst>
              <a:defRPr sz="2000">
                <a:solidFill>
                  <a:schemeClr val="accent1"/>
                </a:solidFill>
              </a:defRPr>
            </a:pPr>
            <a:r>
              <a:rPr lang="en-US" sz="2000" dirty="0" smtClean="0"/>
              <a:t>Red </a:t>
            </a:r>
            <a:r>
              <a:rPr lang="en-US" sz="2000" dirty="0"/>
              <a:t>Book 2024 currently in preparation</a:t>
            </a:r>
            <a:r>
              <a:rPr lang="en-US" sz="2000" i="1" dirty="0"/>
              <a:t> </a:t>
            </a:r>
          </a:p>
        </p:txBody>
      </p:sp>
      <p:pic>
        <p:nvPicPr>
          <p:cNvPr id="4" name="NEA_REPORT_2022_REDBOOK (dragged).pdf" descr="NEA_REPORT_2022_REDBOOK (dragged)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957" y="988540"/>
            <a:ext cx="3924157" cy="529761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4753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1143344"/>
            <a:ext cx="3938878" cy="526297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Reaching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target of 1160 gigawatts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global installed nuclear capacity by 2050 would require a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combination of 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long-term operation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large-scale Generation III, SMRs, and non-electric applications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such as nuclear-produced heat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desalinisation and hydrogen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113229"/>
            <a:ext cx="11664000" cy="540000"/>
          </a:xfrm>
        </p:spPr>
        <p:txBody>
          <a:bodyPr/>
          <a:lstStyle/>
          <a:p>
            <a:r>
              <a:rPr lang="en-US" dirty="0"/>
              <a:t>It </a:t>
            </a:r>
            <a:r>
              <a:rPr lang="en-US" i="1" dirty="0"/>
              <a:t>is</a:t>
            </a:r>
            <a:r>
              <a:rPr lang="en-US" dirty="0"/>
              <a:t> possible…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1180633"/>
            <a:ext cx="5912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Full potential of nuclear contributions to Net Zero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965" y="1485282"/>
            <a:ext cx="7809035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810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447800"/>
            <a:ext cx="7808316" cy="48065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838200"/>
            <a:ext cx="10972800" cy="9144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a typeface="+mj-ea"/>
                <a:cs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endParaRPr lang="en-US" altLang="en-US" sz="3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We are </a:t>
            </a:r>
            <a:r>
              <a:rPr lang="en-GB" u="sng" dirty="0"/>
              <a:t>Not</a:t>
            </a:r>
            <a:r>
              <a:rPr lang="en-GB" dirty="0"/>
              <a:t> on Track toward Success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8885" y="1341596"/>
            <a:ext cx="4235599" cy="467820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 current policy trends, nuclear capacity in 2050 is expected to reach 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479 gigawatts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well below the target of 1160 gigawatts of electricity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Owing to the timelines for nuclear projects, there is an 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urgency to action now to close the gap in 2030-2050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874" y="1208923"/>
            <a:ext cx="706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Global installed nuclear capacity gap (2020-2050)</a:t>
            </a:r>
          </a:p>
        </p:txBody>
      </p:sp>
    </p:spTree>
    <p:extLst>
      <p:ext uri="{BB962C8B-B14F-4D97-AF65-F5344CB8AC3E}">
        <p14:creationId xmlns:p14="http://schemas.microsoft.com/office/powerpoint/2010/main" val="247463070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609600" y="838199"/>
            <a:ext cx="10972800" cy="944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/>
            <a:endParaRPr lang="en-US" alt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4000" y="76200"/>
            <a:ext cx="11664000" cy="540000"/>
          </a:xfrm>
        </p:spPr>
        <p:txBody>
          <a:bodyPr/>
          <a:lstStyle/>
          <a:p>
            <a:r>
              <a:rPr lang="en-US" altLang="en-US" dirty="0"/>
              <a:t>The NEA:  34 Countries Seeking Excellence in Nuclear Safety, Technology, and Policy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1AF5EB9-F2D4-16F5-8D78-33132136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" y="1447799"/>
            <a:ext cx="5087512" cy="483848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468802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5468802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628635" algn="r"/>
                <a:tab pos="895328" algn="l"/>
              </a:tabLst>
            </a:pPr>
            <a:r>
              <a:rPr lang="en-US" sz="2000" b="1" dirty="0">
                <a:solidFill>
                  <a:srgbClr val="0C68B0"/>
                </a:solidFill>
              </a:rPr>
              <a:t>	</a:t>
            </a:r>
            <a:endParaRPr lang="en-US" sz="1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08393A-A798-A15B-4BA1-C3CEB9EE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1447800"/>
            <a:ext cx="6705600" cy="483848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468802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5468802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628635" algn="r"/>
                <a:tab pos="895328" algn="l"/>
              </a:tabLst>
            </a:pPr>
            <a:r>
              <a:rPr lang="en-US" sz="2000" b="1" dirty="0">
                <a:solidFill>
                  <a:srgbClr val="0C68B0"/>
                </a:solidFill>
              </a:rPr>
              <a:t>	</a:t>
            </a:r>
            <a:endParaRPr lang="en-US" sz="1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39537A-73AC-E497-EFA8-42FB6F85B184}"/>
              </a:ext>
            </a:extLst>
          </p:cNvPr>
          <p:cNvSpPr txBox="1">
            <a:spLocks noChangeArrowheads="1"/>
          </p:cNvSpPr>
          <p:nvPr/>
        </p:nvSpPr>
        <p:spPr>
          <a:xfrm>
            <a:off x="483854" y="1577408"/>
            <a:ext cx="4507245" cy="3522633"/>
          </a:xfrm>
          <a:solidFill>
            <a:schemeClr val="tx2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tabLst>
                <a:tab pos="5468802" algn="l"/>
              </a:tabLst>
            </a:pPr>
            <a:r>
              <a:rPr lang="en-US" sz="2000" b="1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premier international platform for cooperation in nuclear technology, policy, regulation, research, and education.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802" algn="l"/>
              </a:tabLst>
            </a:pPr>
            <a:r>
              <a:rPr lang="en-US" sz="2000" b="1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member countries + strategic partners (e.g., China and India).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802" algn="l"/>
              </a:tabLst>
            </a:pPr>
            <a:r>
              <a:rPr lang="en-GB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than 3000 experts from countries all over the world are participating in NEA activities.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802" algn="l"/>
              </a:tabLst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relationships with industry and universities.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5468802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628635" algn="r"/>
                <a:tab pos="895328" algn="l"/>
              </a:tabLst>
            </a:pPr>
            <a:r>
              <a:rPr lang="en-US" sz="2000" b="1" dirty="0">
                <a:solidFill>
                  <a:srgbClr val="0C68B0"/>
                </a:solidFill>
              </a:rPr>
              <a:t>	</a:t>
            </a:r>
            <a:endParaRPr lang="en-US" sz="1800" dirty="0"/>
          </a:p>
        </p:txBody>
      </p:sp>
      <p:pic>
        <p:nvPicPr>
          <p:cNvPr id="7" name="Picture 36">
            <a:extLst>
              <a:ext uri="{FF2B5EF4-FFF2-40B4-BE49-F238E27FC236}">
                <a16:creationId xmlns:a16="http://schemas.microsoft.com/office/drawing/2014/main" id="{8C4FAD46-2CBA-16AC-0BE9-95942CDA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994" y="1620045"/>
            <a:ext cx="6006520" cy="3350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0">
            <a:extLst>
              <a:ext uri="{FF2B5EF4-FFF2-40B4-BE49-F238E27FC236}">
                <a16:creationId xmlns:a16="http://schemas.microsoft.com/office/drawing/2014/main" id="{EA00A607-996E-D91E-30BE-B4DA0702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317" y="5300278"/>
            <a:ext cx="51125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016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NEA countries operate about 81%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of the world's installed nuclear capacity</a:t>
            </a:r>
            <a:endParaRPr lang="en-GB" altLang="en-US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03093-681E-D1B8-8441-6B1025990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91" y="1604841"/>
            <a:ext cx="6811710" cy="349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4114800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(suspended)</a:t>
            </a:r>
          </a:p>
        </p:txBody>
      </p:sp>
    </p:spTree>
    <p:extLst>
      <p:ext uri="{BB962C8B-B14F-4D97-AF65-F5344CB8AC3E}">
        <p14:creationId xmlns:p14="http://schemas.microsoft.com/office/powerpoint/2010/main" val="109751805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1664000" cy="7686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GB" altLang="en-US" dirty="0">
                <a:sym typeface="Cambria" panose="02040503050406030204" pitchFamily="18" charset="0"/>
              </a:rPr>
              <a:t>For New Nuclear Energy to be Successful, </a:t>
            </a:r>
            <a:br>
              <a:rPr lang="en-GB" altLang="en-US" dirty="0">
                <a:sym typeface="Cambria" panose="02040503050406030204" pitchFamily="18" charset="0"/>
              </a:rPr>
            </a:br>
            <a:r>
              <a:rPr lang="en-GB" altLang="en-US" dirty="0">
                <a:sym typeface="Cambria" panose="02040503050406030204" pitchFamily="18" charset="0"/>
              </a:rPr>
              <a:t>Key Challenges Must be Addressed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6619826"/>
              </p:ext>
            </p:extLst>
          </p:nvPr>
        </p:nvGraphicFramePr>
        <p:xfrm>
          <a:off x="2034700" y="1066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19072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5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GB" altLang="en-US" dirty="0">
                <a:sym typeface="Cambria" panose="02040503050406030204" pitchFamily="18" charset="0"/>
              </a:rPr>
              <a:t>For New Nuclear Energy to be Successful, </a:t>
            </a:r>
            <a:br>
              <a:rPr lang="en-GB" altLang="en-US" dirty="0">
                <a:sym typeface="Cambria" panose="02040503050406030204" pitchFamily="18" charset="0"/>
              </a:rPr>
            </a:br>
            <a:r>
              <a:rPr lang="en-GB" altLang="en-US" dirty="0">
                <a:sym typeface="Cambria" panose="02040503050406030204" pitchFamily="18" charset="0"/>
              </a:rPr>
              <a:t>Key Challenges Must be Addressed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47655" y="1752600"/>
            <a:ext cx="11034745" cy="3860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5468802" algn="l"/>
              </a:tabLst>
              <a:defRPr b="1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Industrial Challenges</a:t>
            </a:r>
          </a:p>
          <a:p>
            <a:pPr lvl="1"/>
            <a:r>
              <a:rPr lang="en-US" b="1" dirty="0"/>
              <a:t>Execution</a:t>
            </a:r>
            <a:r>
              <a:rPr lang="en-US" dirty="0"/>
              <a:t>—industry must take breakthrough technologies from the drawing board to commercial reality and deliver projects as promised</a:t>
            </a:r>
          </a:p>
          <a:p>
            <a:pPr lvl="1"/>
            <a:endParaRPr lang="en-US" sz="500" dirty="0"/>
          </a:p>
          <a:p>
            <a:pPr lvl="1"/>
            <a:r>
              <a:rPr lang="en-US" b="1" dirty="0"/>
              <a:t>Operations Models</a:t>
            </a:r>
            <a:r>
              <a:rPr lang="en-US" dirty="0"/>
              <a:t>—industry must present realistic models to operate large numbers of SMRs and microreactors</a:t>
            </a:r>
          </a:p>
          <a:p>
            <a:pPr lvl="1"/>
            <a:endParaRPr lang="en-US" sz="500" b="1" dirty="0"/>
          </a:p>
          <a:p>
            <a:pPr lvl="1"/>
            <a:r>
              <a:rPr lang="en-US" b="1" dirty="0"/>
              <a:t>Supply Chain</a:t>
            </a:r>
            <a:r>
              <a:rPr lang="en-US" dirty="0"/>
              <a:t>—past experience demonstrates that the global nuclear supply chain is neither broad nor deep and suppliers are not always as prepared as might be expected</a:t>
            </a:r>
          </a:p>
        </p:txBody>
      </p:sp>
    </p:spTree>
    <p:extLst>
      <p:ext uri="{BB962C8B-B14F-4D97-AF65-F5344CB8AC3E}">
        <p14:creationId xmlns:p14="http://schemas.microsoft.com/office/powerpoint/2010/main" val="355277670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69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GB" altLang="en-US" dirty="0">
                <a:sym typeface="Cambria" panose="02040503050406030204" pitchFamily="18" charset="0"/>
              </a:rPr>
              <a:t>For New Nuclear Energy to be Successful, </a:t>
            </a:r>
            <a:br>
              <a:rPr lang="en-GB" altLang="en-US" dirty="0">
                <a:sym typeface="Cambria" panose="02040503050406030204" pitchFamily="18" charset="0"/>
              </a:rPr>
            </a:br>
            <a:r>
              <a:rPr lang="en-GB" altLang="en-US" dirty="0">
                <a:sym typeface="Cambria" panose="02040503050406030204" pitchFamily="18" charset="0"/>
              </a:rPr>
              <a:t>Key Challenges Must be Addressed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73769" y="1981200"/>
            <a:ext cx="10820400" cy="3962400"/>
          </a:xfrm>
          <a:prstGeom prst="rect">
            <a:avLst/>
          </a:prstGeom>
          <a:solidFill>
            <a:srgbClr val="0B7A6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5468802" algn="l"/>
              </a:tabLst>
              <a:defRPr b="1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Regulatory Challenges</a:t>
            </a:r>
          </a:p>
          <a:p>
            <a:pPr lvl="1"/>
            <a:r>
              <a:rPr lang="en-US" dirty="0"/>
              <a:t>Adaptation to New Technologies</a:t>
            </a:r>
            <a:r>
              <a:rPr lang="en-US" b="0" dirty="0"/>
              <a:t>—regulators must not view Gen IV technologies through a Gen II lens and must be prepared to address digital technologies</a:t>
            </a:r>
          </a:p>
          <a:p>
            <a:pPr lvl="1"/>
            <a:endParaRPr lang="en-US" sz="500" b="0" dirty="0"/>
          </a:p>
          <a:p>
            <a:pPr lvl="1"/>
            <a:r>
              <a:rPr lang="en-US" dirty="0"/>
              <a:t>Global Thinking</a:t>
            </a:r>
            <a:r>
              <a:rPr lang="en-US" b="0" dirty="0"/>
              <a:t>—regulators must act nationally but think globally; otherwise there cannot be a true global market for new technologies</a:t>
            </a:r>
            <a:endParaRPr lang="en-US" sz="500" dirty="0"/>
          </a:p>
          <a:p>
            <a:pPr lvl="1"/>
            <a:r>
              <a:rPr lang="en-US" dirty="0"/>
              <a:t>Accept New Paradigms</a:t>
            </a:r>
            <a:r>
              <a:rPr lang="en-US" b="0" dirty="0"/>
              <a:t>—new technologies may be game-changers in areas such as EP and security, but regulators must be truly risk-informed</a:t>
            </a:r>
          </a:p>
        </p:txBody>
      </p:sp>
    </p:spTree>
    <p:extLst>
      <p:ext uri="{BB962C8B-B14F-4D97-AF65-F5344CB8AC3E}">
        <p14:creationId xmlns:p14="http://schemas.microsoft.com/office/powerpoint/2010/main" val="285754410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0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GB" altLang="en-US" dirty="0">
                <a:sym typeface="Cambria" panose="02040503050406030204" pitchFamily="18" charset="0"/>
              </a:rPr>
              <a:t>For New Nuclear Energy to be Successful, </a:t>
            </a:r>
            <a:br>
              <a:rPr lang="en-GB" altLang="en-US" dirty="0">
                <a:sym typeface="Cambria" panose="02040503050406030204" pitchFamily="18" charset="0"/>
              </a:rPr>
            </a:br>
            <a:r>
              <a:rPr lang="en-GB" altLang="en-US" dirty="0">
                <a:sym typeface="Cambria" panose="02040503050406030204" pitchFamily="18" charset="0"/>
              </a:rPr>
              <a:t>Key Challenges Must be Addressed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14998" y="1676400"/>
            <a:ext cx="11143602" cy="3962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  <a:tabLst>
                <a:tab pos="5468802" algn="l"/>
              </a:tabLst>
              <a:defRPr b="1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Policy and Market Challenges</a:t>
            </a:r>
          </a:p>
          <a:p>
            <a:pPr lvl="1"/>
            <a:r>
              <a:rPr lang="en-US" dirty="0"/>
              <a:t>Outdated Electricity Markets</a:t>
            </a:r>
            <a:r>
              <a:rPr lang="en-US" b="0" dirty="0"/>
              <a:t>—today’s markets don’t support long-term environmental and energy security goals; dispatchability has value!</a:t>
            </a:r>
          </a:p>
          <a:p>
            <a:pPr lvl="1"/>
            <a:endParaRPr lang="en-US" sz="500" b="0" dirty="0"/>
          </a:p>
          <a:p>
            <a:pPr lvl="1"/>
            <a:r>
              <a:rPr lang="en-US" dirty="0"/>
              <a:t>FOAK</a:t>
            </a:r>
            <a:r>
              <a:rPr lang="en-US" b="0" dirty="0"/>
              <a:t>—governments must put policies in place to address FOAK risks; industry cannot/will not absorb all the risks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Financing</a:t>
            </a:r>
            <a:r>
              <a:rPr lang="en-US" b="0" dirty="0"/>
              <a:t>—government policies are needed to support financing of new nuclear construction and other high-capital investments needed to reach Net-Zero</a:t>
            </a:r>
          </a:p>
        </p:txBody>
      </p:sp>
    </p:spTree>
    <p:extLst>
      <p:ext uri="{BB962C8B-B14F-4D97-AF65-F5344CB8AC3E}">
        <p14:creationId xmlns:p14="http://schemas.microsoft.com/office/powerpoint/2010/main" val="414072203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0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GB" altLang="en-US" dirty="0">
                <a:sym typeface="Cambria" panose="02040503050406030204" pitchFamily="18" charset="0"/>
              </a:rPr>
              <a:t>For New Nuclear Energy to be Successful, </a:t>
            </a:r>
            <a:br>
              <a:rPr lang="en-GB" altLang="en-US" dirty="0">
                <a:sym typeface="Cambria" panose="02040503050406030204" pitchFamily="18" charset="0"/>
              </a:rPr>
            </a:br>
            <a:r>
              <a:rPr lang="en-GB" altLang="en-US" dirty="0">
                <a:sym typeface="Cambria" panose="02040503050406030204" pitchFamily="18" charset="0"/>
              </a:rPr>
              <a:t>Key Challenges Must be Addressed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8757" y="1905000"/>
            <a:ext cx="10851243" cy="396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tabLst>
                <a:tab pos="5468802" algn="l"/>
              </a:tabLst>
              <a:defRPr b="1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  <a:latin typeface="+mn-lt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Infrastructure Challenges</a:t>
            </a:r>
          </a:p>
          <a:p>
            <a:pPr lvl="1"/>
            <a:r>
              <a:rPr lang="en-US" dirty="0"/>
              <a:t>HALEU</a:t>
            </a:r>
            <a:r>
              <a:rPr lang="en-US" b="0" dirty="0"/>
              <a:t>—the lack of a clear path to provide high assay LEU is already a barrier to new technologies</a:t>
            </a:r>
          </a:p>
          <a:p>
            <a:pPr lvl="1"/>
            <a:endParaRPr lang="en-US" sz="500" b="0" dirty="0"/>
          </a:p>
          <a:p>
            <a:pPr lvl="1"/>
            <a:r>
              <a:rPr lang="en-US" dirty="0"/>
              <a:t>Codes and Standards</a:t>
            </a:r>
            <a:r>
              <a:rPr lang="en-US" b="0" dirty="0"/>
              <a:t>—industry, governments, regulators and other stakeholders must commit to strive toward simplified and </a:t>
            </a:r>
            <a:r>
              <a:rPr lang="en-US" b="0" dirty="0" err="1"/>
              <a:t>harmonised</a:t>
            </a:r>
            <a:r>
              <a:rPr lang="en-US" b="0" dirty="0"/>
              <a:t> nuclear standards</a:t>
            </a:r>
          </a:p>
          <a:p>
            <a:pPr lvl="1"/>
            <a:endParaRPr lang="en-US" sz="500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Human Resources</a:t>
            </a:r>
            <a:r>
              <a:rPr lang="en-US" b="0" dirty="0">
                <a:solidFill>
                  <a:srgbClr val="FFFF00"/>
                </a:solidFill>
              </a:rPr>
              <a:t>—more must be done to promote a new generation of nuclear experts while promoting greater diversity and gender balance</a:t>
            </a:r>
          </a:p>
        </p:txBody>
      </p:sp>
    </p:spTree>
    <p:extLst>
      <p:ext uri="{BB962C8B-B14F-4D97-AF65-F5344CB8AC3E}">
        <p14:creationId xmlns:p14="http://schemas.microsoft.com/office/powerpoint/2010/main" val="244728773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9" y="0"/>
            <a:ext cx="12143028" cy="1016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 and Successful Strategies to Attracting More Nuclear Engineers</a:t>
            </a:r>
            <a:endParaRPr lang="en-GB" sz="28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696" y="1158213"/>
            <a:ext cx="5638800" cy="347787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GB" sz="1900" b="1" u="sng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Challenges</a:t>
            </a:r>
            <a:r>
              <a:rPr lang="en-GB" sz="19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Low knowledge of the nuclear sector.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Unclear national political decisions and lack of long term goals (in some countries).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Challenging demographic situation (in some countries).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Complex curricula compared to other disciplines. 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Insufficient competitiveness of salaries (in some countries)</a:t>
            </a: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Gender and inclusiveness gaps.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834" y="1118205"/>
            <a:ext cx="5638800" cy="443198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GB" sz="1900" b="1" u="sng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Successful strategies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Policy-level shifts toward nuclear energy.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Clear national roadmaps, systems and resources for training and workforce development.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Improved communication, including via better use of social media, more role models.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More innovative curricula.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Engagement with high schools (students, educators and parents)  to build pipeline of STEM talents to the nuclear sector.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Improved gender balance and inclusiveness. 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International collaboration and networking.</a:t>
            </a:r>
            <a:endParaRPr lang="en-GB" sz="19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8101" y="4826604"/>
            <a:ext cx="5764099" cy="1421795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9F9F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motivates young people to study nuclear engineering?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9F9F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desire to be useful to society” and “to prove that the nuclear energy is safe and reliable”.</a:t>
            </a:r>
          </a:p>
        </p:txBody>
      </p:sp>
    </p:spTree>
    <p:extLst>
      <p:ext uri="{BB962C8B-B14F-4D97-AF65-F5344CB8AC3E}">
        <p14:creationId xmlns:p14="http://schemas.microsoft.com/office/powerpoint/2010/main" val="89787553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8AECEA-FE87-2F97-2AE2-6153312DF575}"/>
              </a:ext>
            </a:extLst>
          </p:cNvPr>
          <p:cNvSpPr/>
          <p:nvPr/>
        </p:nvSpPr>
        <p:spPr>
          <a:xfrm>
            <a:off x="8846989" y="1348877"/>
            <a:ext cx="914400" cy="611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0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altLang="en-US" dirty="0">
                <a:sym typeface="Cambria" panose="02040503050406030204" pitchFamily="18" charset="0"/>
              </a:rPr>
              <a:t>Global Forum on Nuclear Education, Science, Technology and Policy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B6322CB-3592-DC91-4AB2-7C269DB5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28" y="1310552"/>
            <a:ext cx="8645029" cy="6709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5588" indent="-25558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556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None/>
              <a:defRPr/>
            </a:pPr>
            <a:r>
              <a:rPr lang="en-GB" altLang="fr-FR" sz="1700" dirty="0">
                <a:ea typeface="Verdana" panose="020B0604030504040204" pitchFamily="34" charset="0"/>
              </a:rPr>
              <a:t>Provides academic institutions around the world with a framework for </a:t>
            </a:r>
            <a:r>
              <a:rPr lang="en-GB" altLang="fr-FR" sz="1700" b="1" dirty="0">
                <a:ea typeface="Verdana" panose="020B0604030504040204" pitchFamily="34" charset="0"/>
              </a:rPr>
              <a:t>interaction, co-operation, and collective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CBB5-7B4F-D0AB-344C-39189766CE58}"/>
              </a:ext>
            </a:extLst>
          </p:cNvPr>
          <p:cNvSpPr txBox="1">
            <a:spLocks/>
          </p:cNvSpPr>
          <p:nvPr/>
        </p:nvSpPr>
        <p:spPr>
          <a:xfrm>
            <a:off x="268556" y="1909524"/>
            <a:ext cx="5243011" cy="2691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  <a:defRPr/>
            </a:pPr>
            <a:r>
              <a:rPr lang="en-GB" sz="1450" b="1" u="sng" dirty="0">
                <a:ea typeface="Verdana" panose="020B0604030504040204" pitchFamily="34" charset="0"/>
              </a:rPr>
              <a:t>Active Working Groups</a:t>
            </a:r>
          </a:p>
          <a:p>
            <a:pPr algn="just">
              <a:spcBef>
                <a:spcPts val="300"/>
              </a:spcBef>
              <a:buFont typeface="Times New Roman" panose="02020603050405020304" pitchFamily="18" charset="0"/>
              <a:buChar char="-"/>
              <a:defRPr/>
            </a:pPr>
            <a:r>
              <a:rPr lang="en-GB" sz="1450" b="1" dirty="0">
                <a:ea typeface="Verdana" panose="020B0604030504040204" pitchFamily="34" charset="0"/>
              </a:rPr>
              <a:t>Achieving Gender Balance in Nuclear Technology and Academic Workforces </a:t>
            </a:r>
          </a:p>
          <a:p>
            <a:pPr algn="just">
              <a:spcBef>
                <a:spcPts val="300"/>
              </a:spcBef>
              <a:buFont typeface="Times New Roman" panose="02020603050405020304" pitchFamily="18" charset="0"/>
              <a:buChar char="-"/>
              <a:defRPr/>
            </a:pPr>
            <a:r>
              <a:rPr lang="en-GB" sz="1450" b="1" dirty="0">
                <a:ea typeface="Verdana" panose="020B0604030504040204" pitchFamily="34" charset="0"/>
              </a:rPr>
              <a:t>Defining the Future of Nuclear Engineering Education</a:t>
            </a:r>
          </a:p>
          <a:p>
            <a:pPr algn="just">
              <a:spcBef>
                <a:spcPts val="300"/>
              </a:spcBef>
              <a:buFont typeface="Times New Roman" panose="02020603050405020304" pitchFamily="18" charset="0"/>
              <a:buChar char="-"/>
              <a:defRPr/>
            </a:pPr>
            <a:r>
              <a:rPr lang="en-GB" sz="1450" b="1" dirty="0">
                <a:ea typeface="Verdana" panose="020B0604030504040204" pitchFamily="34" charset="0"/>
              </a:rPr>
              <a:t>Rethinking the Relationship Between Nuclear Energy and Society </a:t>
            </a:r>
          </a:p>
          <a:p>
            <a:pPr algn="just">
              <a:spcBef>
                <a:spcPts val="300"/>
              </a:spcBef>
              <a:buFont typeface="Times New Roman" panose="02020603050405020304" pitchFamily="18" charset="0"/>
              <a:buChar char="-"/>
              <a:defRPr/>
            </a:pPr>
            <a:r>
              <a:rPr lang="en-GB" sz="1450" b="1" dirty="0">
                <a:ea typeface="Verdana" panose="020B0604030504040204" pitchFamily="34" charset="0"/>
              </a:rPr>
              <a:t>Revitalising Innovation in the Nuclear Sector to Improve the Future Competitiveness of Nuclear Energy</a:t>
            </a:r>
          </a:p>
          <a:p>
            <a:pPr algn="just">
              <a:spcBef>
                <a:spcPts val="300"/>
              </a:spcBef>
              <a:buFont typeface="Times New Roman" panose="02020603050405020304" pitchFamily="18" charset="0"/>
              <a:buChar char="-"/>
              <a:defRPr/>
            </a:pPr>
            <a:r>
              <a:rPr lang="en-GB" sz="1450" b="1" dirty="0">
                <a:ea typeface="Verdana" panose="020B0604030504040204" pitchFamily="34" charset="0"/>
              </a:rPr>
              <a:t>Rebuilding Expertise in Nuclear Law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98BC626-E4F0-7CC4-C461-0A4195F1E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156" y="1960746"/>
            <a:ext cx="3974672" cy="26402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8AE94-3D84-336A-F0C1-CB1E7DB5E86A}"/>
              </a:ext>
            </a:extLst>
          </p:cNvPr>
          <p:cNvSpPr/>
          <p:nvPr/>
        </p:nvSpPr>
        <p:spPr>
          <a:xfrm>
            <a:off x="9646680" y="1348877"/>
            <a:ext cx="2495554" cy="30931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GB" sz="1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Global Forum is led by the Council of Advisors: </a:t>
            </a:r>
            <a:br>
              <a:rPr lang="en-GB" sz="1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14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 members from 21 academic and research organisations from Australia, Belgium, Canada, Germany, France, Italy, Japan, Korea, the United Kingdom, and the United States.  </a:t>
            </a:r>
          </a:p>
          <a:p>
            <a:pPr algn="ctr">
              <a:lnSpc>
                <a:spcPts val="1800"/>
              </a:lnSpc>
              <a:defRPr/>
            </a:pPr>
            <a:r>
              <a:rPr lang="en-GB" sz="14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Currently chaired by MIT Vice Provost Richard Lester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8CC07C6-BCC8-78C7-78DB-9AE068F97BEE}"/>
              </a:ext>
            </a:extLst>
          </p:cNvPr>
          <p:cNvSpPr txBox="1">
            <a:spLocks/>
          </p:cNvSpPr>
          <p:nvPr/>
        </p:nvSpPr>
        <p:spPr bwMode="auto">
          <a:xfrm>
            <a:off x="10201276" y="6616700"/>
            <a:ext cx="466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389E109-9F83-420D-9879-CC6A66BD166C}" type="slidenum">
              <a:rPr lang="en-GB" altLang="fr-FR" sz="100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B3EAAD-56B8-2FA4-2CEF-676C98DD4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557" y="4764288"/>
            <a:ext cx="11816382" cy="156031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82880" indent="-18288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Since 2021, the Global Forum has used creative problem-solving to help confront some of the most significant challenges in nuclear education and human capacity.</a:t>
            </a:r>
          </a:p>
          <a:p>
            <a:pPr marL="182880" indent="-182880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Most recently,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</a:rPr>
              <a:t>the Global Forum has supported country-specific workshops in Japan, Romania and the Republic of Korea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that enabled dialogue between academia, government, and the nuclear industry to overcome barriers to nuclear education and to outline scenarios for its future.</a:t>
            </a:r>
          </a:p>
          <a:p>
            <a:pPr marL="182880" indent="-182880" eaLnBrk="1" fontAlgn="auto" hangingPunct="1">
              <a:spcBef>
                <a:spcPts val="1000"/>
              </a:spcBef>
              <a:spcAft>
                <a:spcPts val="0"/>
              </a:spcAft>
            </a:pPr>
            <a:endParaRPr lang="en-GB" sz="1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23333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0" y="76200"/>
            <a:ext cx="11664000" cy="540000"/>
          </a:xfrm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altLang="en-US" dirty="0">
                <a:sym typeface="Cambria" panose="02040503050406030204" pitchFamily="18" charset="0"/>
              </a:rPr>
              <a:t>Global Forum on Nuclear Education, Science, Technology and Policy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8CC07C6-BCC8-78C7-78DB-9AE068F97BEE}"/>
              </a:ext>
            </a:extLst>
          </p:cNvPr>
          <p:cNvSpPr txBox="1">
            <a:spLocks/>
          </p:cNvSpPr>
          <p:nvPr/>
        </p:nvSpPr>
        <p:spPr bwMode="auto">
          <a:xfrm>
            <a:off x="10201276" y="6616700"/>
            <a:ext cx="466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389E109-9F83-420D-9879-CC6A66BD166C}" type="slidenum">
              <a:rPr lang="en-GB" altLang="fr-FR" sz="100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56285B2-1811-F04A-1465-50A7FFC9B8A6}"/>
              </a:ext>
            </a:extLst>
          </p:cNvPr>
          <p:cNvSpPr txBox="1">
            <a:spLocks/>
          </p:cNvSpPr>
          <p:nvPr/>
        </p:nvSpPr>
        <p:spPr>
          <a:xfrm>
            <a:off x="233738" y="1143000"/>
            <a:ext cx="11664000" cy="547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Another Recent Event:  </a:t>
            </a:r>
            <a:r>
              <a:rPr lang="en-US" sz="1800" b="1" i="1" dirty="0"/>
              <a:t>Global Forum Rising Stars Workshop, Sept. 2023, hosted by MIT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40 female graduate students &amp; post-doctoral researchers from all over the world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Career development and mentoring, student presentations and discussions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2B955D-9EB7-71C5-B0FB-C937C5C91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09526"/>
            <a:ext cx="6418342" cy="41674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F29EA0-1D15-C5E4-60A4-4EC54D05C5D8}"/>
              </a:ext>
            </a:extLst>
          </p:cNvPr>
          <p:cNvSpPr/>
          <p:nvPr/>
        </p:nvSpPr>
        <p:spPr>
          <a:xfrm>
            <a:off x="7253040" y="2709575"/>
            <a:ext cx="4267200" cy="3329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next Global Forum Rising Stars Workshop will be held mid-2024 in Korea!</a:t>
            </a:r>
          </a:p>
          <a:p>
            <a:pPr algn="ctr"/>
            <a:endParaRPr lang="en-US" b="1" dirty="0"/>
          </a:p>
          <a:p>
            <a:pPr algn="ctr"/>
            <a:r>
              <a:rPr lang="en-US" sz="2000" dirty="0"/>
              <a:t>Email </a:t>
            </a:r>
            <a:r>
              <a:rPr lang="en-US" sz="2000" i="1" dirty="0"/>
              <a:t>RisingStars@oecd-nea.org </a:t>
            </a:r>
            <a:r>
              <a:rPr lang="en-US" sz="2000" dirty="0"/>
              <a:t>to be notified when nomination process opens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697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89ED2AB-C950-1364-2607-9186CBE843E1}"/>
              </a:ext>
            </a:extLst>
          </p:cNvPr>
          <p:cNvSpPr txBox="1"/>
          <p:nvPr/>
        </p:nvSpPr>
        <p:spPr>
          <a:xfrm>
            <a:off x="22412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8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Nuclear Education, Skills and Technologies (NEST) Framework</a:t>
            </a:r>
          </a:p>
        </p:txBody>
      </p:sp>
      <p:pic>
        <p:nvPicPr>
          <p:cNvPr id="12" name="Picture 5" descr="https://fukushima.jaea.go.jp/english/decommissioning/images/cladslogo.jpg">
            <a:extLst>
              <a:ext uri="{FF2B5EF4-FFF2-40B4-BE49-F238E27FC236}">
                <a16:creationId xmlns:a16="http://schemas.microsoft.com/office/drawing/2014/main" id="{D51EFCEF-CB83-DB9F-5BFD-15CCFCF1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2603" y="5394482"/>
            <a:ext cx="666011" cy="3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nest leaflet 2020-cover">
            <a:extLst>
              <a:ext uri="{FF2B5EF4-FFF2-40B4-BE49-F238E27FC236}">
                <a16:creationId xmlns:a16="http://schemas.microsoft.com/office/drawing/2014/main" id="{BD4A39F0-A48F-3ABA-05A3-489356A65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151468-B592-F1C4-D268-FD292A616FD1}"/>
              </a:ext>
            </a:extLst>
          </p:cNvPr>
          <p:cNvSpPr/>
          <p:nvPr/>
        </p:nvSpPr>
        <p:spPr>
          <a:xfrm>
            <a:off x="2749609" y="1419049"/>
            <a:ext cx="9040453" cy="8643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507"/>
              </a:spcBef>
            </a:pPr>
            <a:r>
              <a:rPr lang="en-US" altLang="fr-FR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multinational framework to maintain &amp; build skills and </a:t>
            </a:r>
            <a:r>
              <a:rPr lang="en-GB" altLang="fr-FR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nurture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 next generation </a:t>
            </a:r>
            <a:b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of nuclear subject matter experts through transfer of practical experience and knowledge</a:t>
            </a:r>
            <a:endParaRPr lang="en-US" altLang="fr-FR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507"/>
              </a:spcBef>
            </a:pPr>
            <a:r>
              <a:rPr lang="en-US" altLang="fr-FR" sz="1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Participating countries: </a:t>
            </a:r>
            <a:r>
              <a:rPr lang="en-GB" sz="1400" b="1" i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Belgium, Canada, France, Germany, Italy, Japan, Korea, Romania, Switzerland and USA</a:t>
            </a:r>
            <a:endParaRPr lang="en-GB" sz="1400" i="1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C5FD68-6F1D-FC96-06C9-C55036BC6D71}"/>
              </a:ext>
            </a:extLst>
          </p:cNvPr>
          <p:cNvSpPr/>
          <p:nvPr/>
        </p:nvSpPr>
        <p:spPr>
          <a:xfrm>
            <a:off x="2716563" y="2530781"/>
            <a:ext cx="5686022" cy="38095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67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Develops skills and competences and transfers knowledge through hands-on training in the course of challenging nuclear projects </a:t>
            </a: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5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67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Builds a talent pipeline from universities, to industries, regulators and TSOs</a:t>
            </a: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067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67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Enables student access to scientific infrastructure, construction projects, and decommissioning activities</a:t>
            </a: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867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182875" indent="-18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67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Three new countries will join NEST over the next few </a:t>
            </a:r>
            <a:r>
              <a:rPr lang="en-GB" sz="1867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months.</a:t>
            </a:r>
            <a:endParaRPr lang="en-GB" sz="1867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7F58E1D-656F-F4AF-E33A-EEC9ECCAB6E6}"/>
              </a:ext>
            </a:extLst>
          </p:cNvPr>
          <p:cNvGraphicFramePr/>
          <p:nvPr/>
        </p:nvGraphicFramePr>
        <p:xfrm>
          <a:off x="7845747" y="2590800"/>
          <a:ext cx="4115264" cy="295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FE79F9B-76C0-7B8B-B0E3-D62EB6FCF2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533" y="2363877"/>
            <a:ext cx="413731" cy="3522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6EF634-AF6E-3A0C-2A86-D9BA2E5FBE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12" y="3825356"/>
            <a:ext cx="1070264" cy="844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8ED9A1-728F-7BB7-FBC9-C530885DB90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88" y="5143427"/>
            <a:ext cx="691523" cy="599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93E247-6C2F-FEEE-219B-9500F62F78D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049" y="2937238"/>
            <a:ext cx="542647" cy="3100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93F286-3B4F-A16A-47C4-4A1B7A0A55FA}"/>
              </a:ext>
            </a:extLst>
          </p:cNvPr>
          <p:cNvSpPr txBox="1"/>
          <p:nvPr/>
        </p:nvSpPr>
        <p:spPr>
          <a:xfrm>
            <a:off x="10146321" y="3478344"/>
            <a:ext cx="76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Nuclear Medicine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C9A010-E21C-2436-B535-2CB41D7AB53A}"/>
              </a:ext>
            </a:extLst>
          </p:cNvPr>
          <p:cNvSpPr txBox="1"/>
          <p:nvPr/>
        </p:nvSpPr>
        <p:spPr>
          <a:xfrm>
            <a:off x="8994403" y="4191001"/>
            <a:ext cx="8071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Legacy waste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management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9AE746-25D2-58F2-1A77-BDACDCCA79E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214" y="5217559"/>
            <a:ext cx="526112" cy="365279"/>
          </a:xfrm>
          <a:prstGeom prst="rect">
            <a:avLst/>
          </a:prstGeom>
        </p:spPr>
      </p:pic>
      <p:pic>
        <p:nvPicPr>
          <p:cNvPr id="24" name="Picture 24" descr="Paul Scherrer Institut.svg">
            <a:hlinkClick r:id="rId14"/>
            <a:extLst>
              <a:ext uri="{FF2B5EF4-FFF2-40B4-BE49-F238E27FC236}">
                <a16:creationId xmlns:a16="http://schemas.microsoft.com/office/drawing/2014/main" id="{D918B32A-16AD-6C70-D11F-A82A991D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7219" y="3294460"/>
            <a:ext cx="851275" cy="3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656014-BE40-C2D6-3F8F-302E0D591B7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49" y="2826801"/>
            <a:ext cx="399491" cy="399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5243FB-570E-092E-6B9B-7C548DF84C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309" y="5204383"/>
            <a:ext cx="413731" cy="3522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98BEBD-C0E3-A754-4133-4C0A3956D0D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973" y="4202533"/>
            <a:ext cx="1163120" cy="2946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AE06C6-4E9E-6CFB-8D23-5BD3356936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599" y="4663144"/>
            <a:ext cx="420577" cy="442409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B3929F92-EC8D-4327-CC11-CE873A5EE2F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349" y="3478343"/>
            <a:ext cx="710095" cy="36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5">
            <a:extLst>
              <a:ext uri="{FF2B5EF4-FFF2-40B4-BE49-F238E27FC236}">
                <a16:creationId xmlns:a16="http://schemas.microsoft.com/office/drawing/2014/main" id="{06532A0E-A350-A883-2A96-E9ECBB3C67CA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279" y="3986957"/>
            <a:ext cx="546676" cy="1314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76979A7-5F61-567E-035F-891A4B927DAE}"/>
              </a:ext>
            </a:extLst>
          </p:cNvPr>
          <p:cNvSpPr txBox="1"/>
          <p:nvPr/>
        </p:nvSpPr>
        <p:spPr>
          <a:xfrm>
            <a:off x="9801540" y="4191000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i-graphite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RWM</a:t>
            </a:r>
            <a:endParaRPr lang="en-GB" dirty="0"/>
          </a:p>
        </p:txBody>
      </p:sp>
      <p:sp>
        <p:nvSpPr>
          <p:cNvPr id="51200" name="Rectangle 51199">
            <a:extLst>
              <a:ext uri="{FF2B5EF4-FFF2-40B4-BE49-F238E27FC236}">
                <a16:creationId xmlns:a16="http://schemas.microsoft.com/office/drawing/2014/main" id="{1EC88370-5F1D-C0A3-B22B-B4D503501CC9}"/>
              </a:ext>
            </a:extLst>
          </p:cNvPr>
          <p:cNvSpPr/>
          <p:nvPr/>
        </p:nvSpPr>
        <p:spPr>
          <a:xfrm>
            <a:off x="634602" y="4598579"/>
            <a:ext cx="1629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Organisations 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51201" name="TextBox 51200">
            <a:extLst>
              <a:ext uri="{FF2B5EF4-FFF2-40B4-BE49-F238E27FC236}">
                <a16:creationId xmlns:a16="http://schemas.microsoft.com/office/drawing/2014/main" id="{2E1F68A5-E5AA-E735-8F1D-2D09AEE44FB9}"/>
              </a:ext>
            </a:extLst>
          </p:cNvPr>
          <p:cNvSpPr txBox="1"/>
          <p:nvPr/>
        </p:nvSpPr>
        <p:spPr>
          <a:xfrm>
            <a:off x="291035" y="5690861"/>
            <a:ext cx="24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208 Fellows over the life of the current projects</a:t>
            </a:r>
          </a:p>
        </p:txBody>
      </p:sp>
      <p:sp>
        <p:nvSpPr>
          <p:cNvPr id="51203" name="TextBox 51202">
            <a:extLst>
              <a:ext uri="{FF2B5EF4-FFF2-40B4-BE49-F238E27FC236}">
                <a16:creationId xmlns:a16="http://schemas.microsoft.com/office/drawing/2014/main" id="{E2BEE927-1CA5-33B9-1FDE-B32667781B7F}"/>
              </a:ext>
            </a:extLst>
          </p:cNvPr>
          <p:cNvSpPr txBox="1"/>
          <p:nvPr/>
        </p:nvSpPr>
        <p:spPr>
          <a:xfrm>
            <a:off x="9107831" y="5715001"/>
            <a:ext cx="27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hlinkClick r:id="rId14"/>
              </a:rPr>
              <a:t>www.oecd-nea.org/nest</a:t>
            </a: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51204" name="Picture 51203">
            <a:extLst>
              <a:ext uri="{FF2B5EF4-FFF2-40B4-BE49-F238E27FC236}">
                <a16:creationId xmlns:a16="http://schemas.microsoft.com/office/drawing/2014/main" id="{D02D33E3-3C7F-04C4-67D8-0CABD9A511A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28" y="1352557"/>
            <a:ext cx="2578091" cy="2393415"/>
          </a:xfrm>
          <a:prstGeom prst="rect">
            <a:avLst/>
          </a:prstGeom>
        </p:spPr>
      </p:pic>
      <p:pic>
        <p:nvPicPr>
          <p:cNvPr id="51205" name="Picture 51204">
            <a:extLst>
              <a:ext uri="{FF2B5EF4-FFF2-40B4-BE49-F238E27FC236}">
                <a16:creationId xmlns:a16="http://schemas.microsoft.com/office/drawing/2014/main" id="{7609E565-BF32-4482-DFCB-B853DAC86B9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157" y="5315623"/>
            <a:ext cx="464164" cy="5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152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307" y="3326425"/>
            <a:ext cx="7239000" cy="3076161"/>
          </a:xfrm>
          <a:prstGeom prst="rect">
            <a:avLst/>
          </a:prstGeom>
          <a:solidFill>
            <a:srgbClr val="F3E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-125296"/>
            <a:ext cx="12192000" cy="995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482" y="103782"/>
            <a:ext cx="11577918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SzPct val="25000"/>
            </a:pPr>
            <a:r>
              <a:rPr 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 Work towards Gender Balance in the Nuclear Sector</a:t>
            </a:r>
          </a:p>
        </p:txBody>
      </p:sp>
      <p:pic>
        <p:nvPicPr>
          <p:cNvPr id="30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059328"/>
            <a:ext cx="3886200" cy="5240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286000" y="6472895"/>
            <a:ext cx="8187657" cy="369332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à"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Download the report:  </a:t>
            </a:r>
            <a:r>
              <a:rPr lang="en-GB" sz="1800" i="1" u="sng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http://www.oecd-nea.org/gender-balance</a:t>
            </a:r>
            <a:endParaRPr lang="en-GB" sz="1350" i="1" u="sng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399" y="990527"/>
            <a:ext cx="7371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Flagship Report Launched on 8 March 2023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Takes stock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current gender balance in nuclear sector in NEA countries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public, international data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Objective: To establish policy framework with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recommendations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aphicFrame>
        <p:nvGraphicFramePr>
          <p:cNvPr id="33" name="SmartArt Placeholder 11"/>
          <p:cNvGraphicFramePr>
            <a:graphicFrameLocks/>
          </p:cNvGraphicFramePr>
          <p:nvPr/>
        </p:nvGraphicFramePr>
        <p:xfrm>
          <a:off x="4998556" y="3765609"/>
          <a:ext cx="6899276" cy="242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527676" y="7366038"/>
            <a:ext cx="68267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DATA REPORTING &amp; ACCOUNTABILITY</a:t>
            </a: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5181600" y="3428999"/>
            <a:ext cx="6914707" cy="1958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‘Attract, Retain &amp; Advance + Data’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E4858-6B05-66A8-B859-7D3D39FCE6F5}"/>
              </a:ext>
            </a:extLst>
          </p:cNvPr>
          <p:cNvSpPr txBox="1"/>
          <p:nvPr/>
        </p:nvSpPr>
        <p:spPr>
          <a:xfrm>
            <a:off x="4762240" y="2628807"/>
            <a:ext cx="737190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Recommendation on Improving the Gender Balance in the Nuclear Sector</a:t>
            </a:r>
            <a:r>
              <a:rPr lang="en-US" sz="1800" b="1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adopted by 38 countries on 8 June 2023</a:t>
            </a:r>
            <a:endParaRPr lang="en-US" sz="1400" b="1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745" y="780506"/>
            <a:ext cx="12192000" cy="5148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SzPct val="25000"/>
              <a:defRPr b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Arial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Structure of NEA Committees and Subsidiary Bodies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66" y="1324253"/>
            <a:ext cx="8934867" cy="5501493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848D175C-5AA6-D481-638C-6E3F6198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76200"/>
            <a:ext cx="11664000" cy="540000"/>
          </a:xfrm>
        </p:spPr>
        <p:txBody>
          <a:bodyPr/>
          <a:lstStyle/>
          <a:p>
            <a:pPr algn="l"/>
            <a:r>
              <a:rPr lang="en-US" alt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NEA:  International Nuclear Cooperation at Work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68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88">
            <a:extLst>
              <a:ext uri="{FF2B5EF4-FFF2-40B4-BE49-F238E27FC236}">
                <a16:creationId xmlns:a16="http://schemas.microsoft.com/office/drawing/2014/main" id="{2957C257-FAAD-4B35-8C01-3C857BACBA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442" y="228600"/>
            <a:ext cx="8991600" cy="609600"/>
          </a:xfrm>
        </p:spPr>
        <p:txBody>
          <a:bodyPr lIns="91425" tIns="45700" rIns="91425" bIns="45700"/>
          <a:lstStyle/>
          <a:p>
            <a:pPr algn="l">
              <a:buSzPct val="25000"/>
            </a:pPr>
            <a:r>
              <a:rPr lang="en-GB" alt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sym typeface="Cambria" panose="02040503050406030204" pitchFamily="18" charset="0"/>
              </a:rPr>
              <a:t>For Climate Action to be Successful, </a:t>
            </a:r>
            <a:br>
              <a:rPr lang="en-GB" alt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sym typeface="Cambria" panose="02040503050406030204" pitchFamily="18" charset="0"/>
              </a:rPr>
            </a:br>
            <a:r>
              <a:rPr lang="en-GB" altLang="en-US" sz="2800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sym typeface="Cambria" panose="02040503050406030204" pitchFamily="18" charset="0"/>
              </a:rPr>
              <a:t>An Enhanced Vision of the Future is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F3124-6922-4531-A425-DC446F3F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39" y="1869386"/>
            <a:ext cx="3848691" cy="21552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80C1C-E27F-495A-BDCD-8D221B027B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2" y="1676400"/>
            <a:ext cx="3810000" cy="254124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5AEE7-6165-4A16-8C1B-DCC27AB13B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54" y="1676400"/>
            <a:ext cx="4039121" cy="268617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1" name="Shape 189">
            <a:extLst>
              <a:ext uri="{FF2B5EF4-FFF2-40B4-BE49-F238E27FC236}">
                <a16:creationId xmlns:a16="http://schemas.microsoft.com/office/drawing/2014/main" id="{D75E7C1B-80EA-4334-8737-40F052CDB0D3}"/>
              </a:ext>
            </a:extLst>
          </p:cNvPr>
          <p:cNvSpPr txBox="1">
            <a:spLocks/>
          </p:cNvSpPr>
          <p:nvPr/>
        </p:nvSpPr>
        <p:spPr bwMode="auto">
          <a:xfrm>
            <a:off x="152400" y="4772088"/>
            <a:ext cx="11966975" cy="17049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45700" rIns="91425" bIns="457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1067" b="1" u="sng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  <a:sym typeface="Cambria" panose="02040503050406030204" pitchFamily="18" charset="0"/>
              </a:rPr>
              <a:t>If action on climate is associated with limits to life, economic growth, and freedom, a successful energy transition will be difficult. </a:t>
            </a: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  <a:sym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  <a:sym typeface="Cambria" panose="02040503050406030204" pitchFamily="18" charset="0"/>
              </a:rPr>
              <a:t>Innovative Nuclear Technologies Help Provide a Solution Set</a:t>
            </a:r>
            <a:endParaRPr lang="en-GB" altLang="en-US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79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for </a:t>
            </a:r>
            <a:r>
              <a:rPr lang="en-US"/>
              <a:t>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333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609600" y="838199"/>
            <a:ext cx="10972800" cy="944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/>
            <a:endParaRPr lang="en-US" alt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4000" y="152400"/>
            <a:ext cx="11664000" cy="540000"/>
          </a:xfrm>
        </p:spPr>
        <p:txBody>
          <a:bodyPr/>
          <a:lstStyle/>
          <a:p>
            <a:r>
              <a:rPr lang="en-US" altLang="en-US" dirty="0"/>
              <a:t>Major NEA International Co-operative Frameworks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C06053-1981-2C12-FC9D-E9C88D06CEDE}"/>
              </a:ext>
            </a:extLst>
          </p:cNvPr>
          <p:cNvSpPr txBox="1">
            <a:spLocks/>
          </p:cNvSpPr>
          <p:nvPr/>
        </p:nvSpPr>
        <p:spPr bwMode="auto">
          <a:xfrm>
            <a:off x="505689" y="1261484"/>
            <a:ext cx="5285510" cy="352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u="sng" dirty="0">
                <a:solidFill>
                  <a:srgbClr val="0C68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 Serviced Bodies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b="1" u="sng" dirty="0">
              <a:solidFill>
                <a:srgbClr val="0C68B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6922" indent="-136922">
              <a:spcBef>
                <a:spcPts val="0"/>
              </a:spcBef>
              <a:spcAft>
                <a:spcPts val="900"/>
              </a:spcAft>
              <a:defRPr/>
            </a:pPr>
            <a:r>
              <a:rPr lang="en-GB" sz="1600" b="1" dirty="0"/>
              <a:t>Generation IV International Forum (GIF)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/>
              <a:t>with the goal to </a:t>
            </a:r>
            <a:r>
              <a:rPr lang="en-US" sz="1600" dirty="0"/>
              <a:t>develop new fission technologies with greater sustainability (including effective fuel utilisation and minimisation of waste), economic performance, safety and reliability, proliferation resistance and physical protection.</a:t>
            </a:r>
          </a:p>
          <a:p>
            <a:pPr marL="136922" indent="-136922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600" b="1" dirty="0"/>
              <a:t>Multinational Design Evaluation Programme (MDEP) - </a:t>
            </a:r>
            <a:r>
              <a:rPr lang="en-US" sz="1600" dirty="0"/>
              <a:t>initiative by national safety authorities to leverage their resources and knowledge for new reactor design reviews (ABWR, AES2006, AP1000, EPR, HPR1000).</a:t>
            </a:r>
          </a:p>
          <a:p>
            <a:pPr marL="136922" indent="-136922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600" b="1" dirty="0"/>
              <a:t>International Framework for Nuclear Energy Cooperation (IFNEC) – </a:t>
            </a:r>
            <a:r>
              <a:rPr lang="en-US" sz="1600" dirty="0"/>
              <a:t>65-country forum for multilateral discussion and analyses of a wide array of nuclear topics involving both developed and emerging economies.</a:t>
            </a:r>
            <a:endParaRPr lang="en-US" sz="1600" baseline="300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962EAC1-8CF0-8FC1-1ABA-5DF5D9C48D74}"/>
              </a:ext>
            </a:extLst>
          </p:cNvPr>
          <p:cNvSpPr txBox="1">
            <a:spLocks/>
          </p:cNvSpPr>
          <p:nvPr/>
        </p:nvSpPr>
        <p:spPr>
          <a:xfrm>
            <a:off x="6400802" y="1261485"/>
            <a:ext cx="5666507" cy="3521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b="1" u="sng" dirty="0">
                <a:solidFill>
                  <a:srgbClr val="0C68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Major Joint Projects</a:t>
            </a:r>
          </a:p>
          <a:p>
            <a:pPr marL="0" lvl="1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600" b="1" dirty="0">
              <a:solidFill>
                <a:srgbClr val="0C68B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Nuclear safety research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and experimental data (e.g., thermal-hydraulics, fuel behaviour, severe accidents).</a:t>
            </a: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Nuclear safety databases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(e.g., fire, common-cause failures).</a:t>
            </a: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Nuclear science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(e.g., thermodynamics </a:t>
            </a:r>
            <a:b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</a:b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of advanced fuels).</a:t>
            </a: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Radioactive waste management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(e.g., thermochemical database).</a:t>
            </a: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Radiological protection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(e.g., occupational exposure).</a:t>
            </a:r>
          </a:p>
          <a:p>
            <a:pPr marL="136922" indent="-136922">
              <a:spcBef>
                <a:spcPct val="0"/>
              </a:spcBef>
              <a:spcAft>
                <a:spcPts val="1600"/>
              </a:spcAft>
              <a:defRPr/>
            </a:pPr>
            <a:r>
              <a:rPr lang="en-GB" alt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Nuclear Education, Skills and Technology Framework (NEST) </a:t>
            </a:r>
            <a:r>
              <a:rPr lang="en-GB" alt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(promoting the development of a new generation of subject matter experts).</a:t>
            </a:r>
            <a:endParaRPr lang="en-US" altLang="en-US" sz="1600" b="1" baseline="30000" dirty="0"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>
              <a:spcBef>
                <a:spcPts val="900"/>
              </a:spcBef>
              <a:buClr>
                <a:srgbClr val="3366CC"/>
              </a:buClr>
              <a:buFont typeface="Arial" panose="020B0604020202020204" pitchFamily="34" charset="0"/>
              <a:buNone/>
              <a:defRPr/>
            </a:pPr>
            <a:endParaRPr lang="en-US" altLang="en-US" sz="1050" baseline="30000" dirty="0"/>
          </a:p>
        </p:txBody>
      </p:sp>
    </p:spTree>
    <p:extLst>
      <p:ext uri="{BB962C8B-B14F-4D97-AF65-F5344CB8AC3E}">
        <p14:creationId xmlns:p14="http://schemas.microsoft.com/office/powerpoint/2010/main" val="3921668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583322"/>
            <a:ext cx="3674620" cy="433965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2880" bIns="0" rtlCol="0" anchor="ctr">
            <a:spAutoFit/>
          </a:bodyPr>
          <a:lstStyle/>
          <a:p>
            <a:pPr marL="285750" indent="-193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magnitude of the challenge should not be underestimated</a:t>
            </a:r>
          </a:p>
          <a:p>
            <a:pPr marL="285750" indent="-193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planet has a “carbon budget” of 420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gigatonnes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carbon dioxide emissions for the 1.5°C scenario</a:t>
            </a:r>
          </a:p>
          <a:p>
            <a:pPr marL="285750" indent="-193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current levels of emissions, the entire carbon budget would be consumed within 8 years</a:t>
            </a:r>
          </a:p>
          <a:p>
            <a:pPr marL="285750" indent="-193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Emissions must go to net zero, but the world is not on track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98821"/>
            <a:ext cx="7477760" cy="39241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495800" y="1506379"/>
            <a:ext cx="747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>
              <a:spcBef>
                <a:spcPts val="1200"/>
              </a:spcBef>
              <a:spcAft>
                <a:spcPts val="0"/>
              </a:spcAft>
              <a:tabLst>
                <a:tab pos="539750" algn="l"/>
                <a:tab pos="755650" algn="l"/>
                <a:tab pos="971550" algn="l"/>
              </a:tabLst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</a:rPr>
              <a:t>Temperature outcomes for various emissions futures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3518" y="6046083"/>
            <a:ext cx="2563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marR="431800" algn="r">
              <a:spcBef>
                <a:spcPts val="600"/>
              </a:spcBef>
              <a:spcAft>
                <a:spcPts val="1200"/>
              </a:spcAft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Source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 Carbon Brief (2019).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28600"/>
            <a:ext cx="11925300" cy="540000"/>
          </a:xfrm>
        </p:spPr>
        <p:txBody>
          <a:bodyPr/>
          <a:lstStyle/>
          <a:p>
            <a:r>
              <a:rPr lang="en-US" altLang="en-US" dirty="0"/>
              <a:t>Global Action Is Urgently Needed to Meet Climate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30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959599"/>
            <a:ext cx="11733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https://www.oecd-nea.org/jcms/pl_69396/meeting-climate-change-targets-the-role-of-nuclear-energy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747" y="1139040"/>
            <a:ext cx="7520219" cy="47948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" y="1249106"/>
            <a:ext cx="3657600" cy="4574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1479" y="76200"/>
            <a:ext cx="11774487" cy="539750"/>
          </a:xfrm>
        </p:spPr>
        <p:txBody>
          <a:bodyPr/>
          <a:lstStyle/>
          <a:p>
            <a:r>
              <a:rPr lang="en-US" dirty="0"/>
              <a:t>Strategic Energy Policy Context:  </a:t>
            </a:r>
            <a:r>
              <a:rPr lang="en-US" b="0" i="1" dirty="0"/>
              <a:t>Total global installed nuclear capacity needs to triple by 2050 for Net Zero</a:t>
            </a:r>
          </a:p>
        </p:txBody>
      </p:sp>
    </p:spTree>
    <p:extLst>
      <p:ext uri="{BB962C8B-B14F-4D97-AF65-F5344CB8AC3E}">
        <p14:creationId xmlns:p14="http://schemas.microsoft.com/office/powerpoint/2010/main" val="6387426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6" y="1604210"/>
            <a:ext cx="7114674" cy="4724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664000" cy="540000"/>
          </a:xfrm>
        </p:spPr>
        <p:txBody>
          <a:bodyPr/>
          <a:lstStyle/>
          <a:p>
            <a:r>
              <a:rPr lang="en-US" dirty="0"/>
              <a:t>Roadmaps for New Nuclear Ministerial Meeting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5200" y="1588167"/>
            <a:ext cx="47244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b="0" dirty="0"/>
              <a:t>In the lead-up to </a:t>
            </a:r>
            <a:r>
              <a:rPr lang="en-US" dirty="0"/>
              <a:t>COP28, e</a:t>
            </a:r>
            <a:r>
              <a:rPr lang="en-US" b="0" dirty="0"/>
              <a:t>nergy ministers from 20 countries issued a </a:t>
            </a:r>
            <a:r>
              <a:rPr lang="en-US" dirty="0">
                <a:hlinkClick r:id="rId3"/>
              </a:rPr>
              <a:t>joint communiqué</a:t>
            </a:r>
            <a:r>
              <a:rPr lang="en-US" b="0" dirty="0"/>
              <a:t> as a </a:t>
            </a:r>
            <a:r>
              <a:rPr lang="en-US" b="1" i="1" dirty="0"/>
              <a:t>“call to action and guiding principles in support of roadmaps for nuclear energy”  </a:t>
            </a:r>
            <a:r>
              <a:rPr lang="en-US" dirty="0"/>
              <a:t>further </a:t>
            </a:r>
            <a:r>
              <a:rPr lang="en-US" b="1" i="1" dirty="0"/>
              <a:t>“calling on the NEA to coordinate with stakeholders to develop </a:t>
            </a:r>
            <a:r>
              <a:rPr lang="en-US" b="0" i="1" dirty="0"/>
              <a:t>[…] </a:t>
            </a:r>
            <a:r>
              <a:rPr lang="en-US" b="1" i="1" dirty="0"/>
              <a:t>solutions-oriented approach to support decision-makers in maximizing the full potential of nuclear energy”</a:t>
            </a:r>
          </a:p>
          <a:p>
            <a:pPr>
              <a:spcAft>
                <a:spcPts val="1800"/>
              </a:spcAft>
            </a:pPr>
            <a:r>
              <a:rPr lang="en-US" b="0" dirty="0"/>
              <a:t>This call to action was also echoed </a:t>
            </a:r>
            <a:r>
              <a:rPr lang="en-US" dirty="0"/>
              <a:t>in</a:t>
            </a:r>
            <a:r>
              <a:rPr lang="en-US" b="0" dirty="0"/>
              <a:t> an </a:t>
            </a:r>
            <a:r>
              <a:rPr lang="en-US" dirty="0">
                <a:hlinkClick r:id="rId3"/>
              </a:rPr>
              <a:t>industry communiqué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228600" y="953567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Paris - September 28-29, 2023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822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11664000" cy="762000"/>
          </a:xfrm>
        </p:spPr>
        <p:txBody>
          <a:bodyPr/>
          <a:lstStyle/>
          <a:p>
            <a:r>
              <a:rPr lang="en-US" dirty="0" smtClean="0"/>
              <a:t>Commitment to Triple Nuclear Capacity by 2050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0258" y="4491870"/>
            <a:ext cx="10177659" cy="2230225"/>
          </a:xfrm>
        </p:spPr>
        <p:txBody>
          <a:bodyPr>
            <a:normAutofit/>
          </a:bodyPr>
          <a:lstStyle/>
          <a:p>
            <a:r>
              <a:rPr lang="en-US" sz="2400" dirty="0"/>
              <a:t>22 </a:t>
            </a:r>
            <a:r>
              <a:rPr lang="en-US" sz="2400" dirty="0" smtClean="0"/>
              <a:t>nations commit </a:t>
            </a:r>
            <a:r>
              <a:rPr lang="en-US" sz="2400" dirty="0"/>
              <a:t>to tripling nuclear capacity by </a:t>
            </a:r>
            <a:r>
              <a:rPr lang="en-US" sz="2400" dirty="0" smtClean="0"/>
              <a:t>2050</a:t>
            </a:r>
          </a:p>
          <a:p>
            <a:r>
              <a:rPr lang="en-US" sz="2400" dirty="0" smtClean="0"/>
              <a:t>Reflects NEA analysis in “Meeting Climate Change Targets: The Role of Nuclear Energy”</a:t>
            </a:r>
          </a:p>
          <a:p>
            <a:r>
              <a:rPr lang="en-US" sz="2400" dirty="0" smtClean="0"/>
              <a:t>Multinational Development Banks (MDBs) and International Developmental Finance Institutions (IFIs) in focus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968" y="1056587"/>
            <a:ext cx="6340950" cy="324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59" y="1179921"/>
            <a:ext cx="3122628" cy="31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888911" y="4406653"/>
            <a:ext cx="2431562" cy="615553"/>
          </a:xfrm>
          <a:prstGeom prst="rect">
            <a:avLst/>
          </a:prstGeom>
          <a:noFill/>
        </p:spPr>
        <p:txBody>
          <a:bodyPr wrap="square" lIns="0" tIns="0" rIns="182880" bIns="0" rtlCol="0" anchor="ctr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Small Modular Reactors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324" y="1877125"/>
            <a:ext cx="2106818" cy="3145081"/>
            <a:chOff x="638324" y="2235348"/>
            <a:chExt cx="2106818" cy="3145081"/>
          </a:xfrm>
        </p:grpSpPr>
        <p:sp>
          <p:nvSpPr>
            <p:cNvPr id="42" name="TextBox 41"/>
            <p:cNvSpPr txBox="1"/>
            <p:nvPr/>
          </p:nvSpPr>
          <p:spPr>
            <a:xfrm>
              <a:off x="638324" y="4764876"/>
              <a:ext cx="2106818" cy="615553"/>
            </a:xfrm>
            <a:prstGeom prst="rect">
              <a:avLst/>
            </a:prstGeom>
            <a:noFill/>
          </p:spPr>
          <p:txBody>
            <a:bodyPr wrap="square" lIns="0" tIns="0" rIns="182880" b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Long Term Operation</a:t>
              </a:r>
              <a:endParaRPr lang="en-U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81012" y="2235348"/>
              <a:ext cx="1828800" cy="1828800"/>
              <a:chOff x="632167" y="2249355"/>
              <a:chExt cx="1828800" cy="18288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167" y="2249355"/>
                <a:ext cx="1828800" cy="1828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2796" y="3211183"/>
                <a:ext cx="329184" cy="32918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1668" y="3206427"/>
                <a:ext cx="621792" cy="621792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3338237" y="1877125"/>
            <a:ext cx="2224363" cy="3145082"/>
            <a:chOff x="3338237" y="2235348"/>
            <a:chExt cx="2224363" cy="3145082"/>
          </a:xfrm>
        </p:grpSpPr>
        <p:sp>
          <p:nvSpPr>
            <p:cNvPr id="48" name="TextBox 47"/>
            <p:cNvSpPr txBox="1"/>
            <p:nvPr/>
          </p:nvSpPr>
          <p:spPr>
            <a:xfrm>
              <a:off x="3338237" y="4764877"/>
              <a:ext cx="2224363" cy="615553"/>
            </a:xfrm>
            <a:prstGeom prst="rect">
              <a:avLst/>
            </a:prstGeom>
            <a:noFill/>
          </p:spPr>
          <p:txBody>
            <a:bodyPr wrap="square" lIns="0" tIns="0" rIns="182880" b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Large Gen-III Reactors</a:t>
              </a:r>
              <a:endParaRPr lang="en-U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467016" y="2235348"/>
              <a:ext cx="1895986" cy="1828800"/>
              <a:chOff x="3467016" y="2235348"/>
              <a:chExt cx="1895986" cy="182880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7016" y="2235348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51" name="Group 50"/>
              <p:cNvGrpSpPr/>
              <p:nvPr/>
            </p:nvGrpSpPr>
            <p:grpSpPr>
              <a:xfrm>
                <a:off x="3538795" y="2457245"/>
                <a:ext cx="705049" cy="706510"/>
                <a:chOff x="3538795" y="2457245"/>
                <a:chExt cx="705049" cy="706510"/>
              </a:xfrm>
            </p:grpSpPr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8356" y="2457245"/>
                  <a:ext cx="475488" cy="475488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8451" y="2688267"/>
                  <a:ext cx="475488" cy="475488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8795" y="2494140"/>
                  <a:ext cx="475488" cy="475488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4653800" y="2644380"/>
                <a:ext cx="709202" cy="683785"/>
                <a:chOff x="4653800" y="2644380"/>
                <a:chExt cx="709202" cy="683785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7514" y="2849754"/>
                  <a:ext cx="475488" cy="475488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9794" y="2644380"/>
                  <a:ext cx="475488" cy="475488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3800" y="2852677"/>
                  <a:ext cx="475488" cy="47548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90" y="1877124"/>
            <a:ext cx="2163933" cy="216393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8593224" y="1814875"/>
            <a:ext cx="2987344" cy="3207332"/>
            <a:chOff x="8593224" y="2173098"/>
            <a:chExt cx="2987344" cy="3207332"/>
          </a:xfrm>
        </p:grpSpPr>
        <p:grpSp>
          <p:nvGrpSpPr>
            <p:cNvPr id="61" name="Group 60"/>
            <p:cNvGrpSpPr/>
            <p:nvPr/>
          </p:nvGrpSpPr>
          <p:grpSpPr>
            <a:xfrm>
              <a:off x="8913568" y="2671999"/>
              <a:ext cx="2667000" cy="2708431"/>
              <a:chOff x="8981343" y="2418827"/>
              <a:chExt cx="2667000" cy="2708431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981343" y="4511705"/>
                <a:ext cx="2667000" cy="615553"/>
              </a:xfrm>
              <a:prstGeom prst="rect">
                <a:avLst/>
              </a:prstGeom>
              <a:noFill/>
            </p:spPr>
            <p:txBody>
              <a:bodyPr wrap="square" lIns="0" tIns="0" rIns="182880" bIns="0" rtlCol="0" anchor="ctr">
                <a:spAutoFit/>
              </a:bodyPr>
              <a:lstStyle/>
              <a:p>
                <a:pPr algn="ctr"/>
                <a:r>
                  <a:rPr lang="en-US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Non-Electrical applications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162903" y="2418827"/>
                <a:ext cx="1485440" cy="830997"/>
              </a:xfrm>
              <a:prstGeom prst="rect">
                <a:avLst/>
              </a:prstGeom>
              <a:noFill/>
            </p:spPr>
            <p:txBody>
              <a:bodyPr wrap="square" lIns="0" tIns="0" rIns="182880" bIns="0" rtlCol="0" anchor="ctr">
                <a:spAutoFit/>
              </a:bodyPr>
              <a:lstStyle/>
              <a:p>
                <a:pPr algn="ctr"/>
                <a:r>
                  <a:rPr lang="en-US" sz="5400" b="1" dirty="0"/>
                  <a:t>H</a:t>
                </a:r>
                <a:r>
                  <a:rPr lang="en-US" sz="5400" b="1" baseline="-25000" dirty="0"/>
                  <a:t>2</a:t>
                </a: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3224" y="2173098"/>
              <a:ext cx="1828800" cy="1828800"/>
            </a:xfrm>
            <a:prstGeom prst="rect">
              <a:avLst/>
            </a:prstGeom>
          </p:spPr>
        </p:pic>
      </p:grpSp>
      <p:sp>
        <p:nvSpPr>
          <p:cNvPr id="28" name="Title 1"/>
          <p:cNvSpPr txBox="1">
            <a:spLocks/>
          </p:cNvSpPr>
          <p:nvPr/>
        </p:nvSpPr>
        <p:spPr>
          <a:xfrm>
            <a:off x="609600" y="838199"/>
            <a:ext cx="10972800" cy="944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/>
            <a:endParaRPr lang="en-US" alt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4000" y="76200"/>
            <a:ext cx="11664000" cy="540000"/>
          </a:xfrm>
        </p:spPr>
        <p:txBody>
          <a:bodyPr/>
          <a:lstStyle/>
          <a:p>
            <a:r>
              <a:rPr lang="en-US" altLang="en-US" dirty="0"/>
              <a:t>The Full Potential of Nuclear Energy to Contribute to Emissions Reductions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 rot="5400000">
            <a:off x="5697045" y="665553"/>
            <a:ext cx="797909" cy="1059180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Complementary nuclear technologies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5823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-PowerPoint-Template">
  <a:themeElements>
    <a:clrScheme name="Custom 2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22567C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F7F7F7"/>
      </a:folHlink>
    </a:clrScheme>
    <a:fontScheme name="Table and figure">
      <a:majorFont>
        <a:latin typeface=" Trebuchet MS"/>
        <a:ea typeface=""/>
        <a:cs typeface=""/>
      </a:majorFont>
      <a:minorFont>
        <a:latin typeface=" 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NEA-PowerPoint-Template">
  <a:themeElements>
    <a:clrScheme name="Custom 2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22567C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F7F7F7"/>
      </a:folHlink>
    </a:clrScheme>
    <a:fontScheme name="Table and figure">
      <a:majorFont>
        <a:latin typeface=" Trebuchet MS"/>
        <a:ea typeface=""/>
        <a:cs typeface=""/>
      </a:majorFont>
      <a:minorFont>
        <a:latin typeface=" 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EA cover and closing slides">
  <a:themeElements>
    <a:clrScheme name="NEA Slide colours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02889E"/>
      </a:accent1>
      <a:accent2>
        <a:srgbClr val="83CDE0"/>
      </a:accent2>
      <a:accent3>
        <a:srgbClr val="FBBC0E"/>
      </a:accent3>
      <a:accent4>
        <a:srgbClr val="EF7D00"/>
      </a:accent4>
      <a:accent5>
        <a:srgbClr val="D14648"/>
      </a:accent5>
      <a:accent6>
        <a:srgbClr val="48AF54"/>
      </a:accent6>
      <a:hlink>
        <a:srgbClr val="22567C"/>
      </a:hlink>
      <a:folHlink>
        <a:srgbClr val="599ED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2471</Words>
  <Application>Microsoft Office PowerPoint</Application>
  <PresentationFormat>Panorámica</PresentationFormat>
  <Paragraphs>283</Paragraphs>
  <Slides>31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SimSun</vt:lpstr>
      <vt:lpstr> Trebuchet MS</vt:lpstr>
      <vt:lpstr>Arial</vt:lpstr>
      <vt:lpstr>Arial Narrow</vt:lpstr>
      <vt:lpstr>Calibri</vt:lpstr>
      <vt:lpstr>Cambria</vt:lpstr>
      <vt:lpstr>Microsoft Sans Serif</vt:lpstr>
      <vt:lpstr>Montserrat</vt:lpstr>
      <vt:lpstr>Times New Roman</vt:lpstr>
      <vt:lpstr>Verdana</vt:lpstr>
      <vt:lpstr>Wingdings</vt:lpstr>
      <vt:lpstr>NEA-PowerPoint-Template</vt:lpstr>
      <vt:lpstr>4_NEA-PowerPoint-Template</vt:lpstr>
      <vt:lpstr>NEA cover and closing slides</vt:lpstr>
      <vt:lpstr>The Next Nuclear Energy Era: New Opportunities and Old Challenges</vt:lpstr>
      <vt:lpstr>The NEA:  34 Countries Seeking Excellence in Nuclear Safety, Technology, and Policy  </vt:lpstr>
      <vt:lpstr>The NEA:  International Nuclear Cooperation at Work  </vt:lpstr>
      <vt:lpstr>Major NEA International Co-operative Frameworks  </vt:lpstr>
      <vt:lpstr>Global Action Is Urgently Needed to Meet Climate Targets</vt:lpstr>
      <vt:lpstr>Strategic Energy Policy Context:  Total global installed nuclear capacity needs to triple by 2050 for Net Zero</vt:lpstr>
      <vt:lpstr>Roadmaps for New Nuclear Ministerial Meeting </vt:lpstr>
      <vt:lpstr>Commitment to Triple Nuclear Capacity by 2050</vt:lpstr>
      <vt:lpstr>The Full Potential of Nuclear Energy to Contribute to Emissions Reductions </vt:lpstr>
      <vt:lpstr>Long-term Operation of Current Nuclear Plants</vt:lpstr>
      <vt:lpstr>Long-Term Operation is THE Least Cost Option</vt:lpstr>
      <vt:lpstr>New Builds of Large Generation III Plants</vt:lpstr>
      <vt:lpstr>Small Modular Reactors and Generation IV Reactors</vt:lpstr>
      <vt:lpstr>Power and Non-power Applications of Nuclear Energy</vt:lpstr>
      <vt:lpstr>Small Modular Reactors and Generation IV Reactors: Enabling Pathways to Net-Zero</vt:lpstr>
      <vt:lpstr>Tracking progress: NEA SMR Dashboard </vt:lpstr>
      <vt:lpstr>Red Book : Uranium Resources, Production and Demand</vt:lpstr>
      <vt:lpstr>It is possible…</vt:lpstr>
      <vt:lpstr>…But We are Not on Track toward Success</vt:lpstr>
      <vt:lpstr>For New Nuclear Energy to be Successful,  Key Challenges Must be Addressed</vt:lpstr>
      <vt:lpstr>For New Nuclear Energy to be Successful,  Key Challenges Must be Addressed</vt:lpstr>
      <vt:lpstr>For New Nuclear Energy to be Successful,  Key Challenges Must be Addressed</vt:lpstr>
      <vt:lpstr>For New Nuclear Energy to be Successful,  Key Challenges Must be Addressed</vt:lpstr>
      <vt:lpstr>For New Nuclear Energy to be Successful,  Key Challenges Must be Addressed</vt:lpstr>
      <vt:lpstr>Challenges and Successful Strategies to Attracting More Nuclear Engineers</vt:lpstr>
      <vt:lpstr>Global Forum on Nuclear Education, Science, Technology and Policy</vt:lpstr>
      <vt:lpstr>Global Forum on Nuclear Education, Science, Technology and Policy</vt:lpstr>
      <vt:lpstr>Presentación de PowerPoint</vt:lpstr>
      <vt:lpstr>Presentación de PowerPoint</vt:lpstr>
      <vt:lpstr>For Climate Action to be Successful,  An Enhanced Vision of the Future is Needed</vt:lpstr>
      <vt:lpstr>   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Nuclear Energy Era:  New Opportunities and Old Challenges</dc:title>
  <dc:creator>W M</dc:creator>
  <cp:lastModifiedBy>DIES LLOVERA JAVIER</cp:lastModifiedBy>
  <cp:revision>71</cp:revision>
  <dcterms:modified xsi:type="dcterms:W3CDTF">2024-01-26T18:47:20Z</dcterms:modified>
</cp:coreProperties>
</file>