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85" r:id="rId14"/>
    <p:sldId id="272" r:id="rId15"/>
    <p:sldId id="273" r:id="rId16"/>
    <p:sldId id="280" r:id="rId17"/>
    <p:sldId id="281" r:id="rId18"/>
    <p:sldId id="267" r:id="rId19"/>
    <p:sldId id="269" r:id="rId20"/>
    <p:sldId id="279" r:id="rId21"/>
    <p:sldId id="270" r:id="rId22"/>
    <p:sldId id="283" r:id="rId23"/>
    <p:sldId id="284" r:id="rId24"/>
    <p:sldId id="282" r:id="rId25"/>
    <p:sldId id="286" r:id="rId26"/>
    <p:sldId id="287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301E0-836E-4053-BC2F-7239BAA1ED16}" type="datetimeFigureOut">
              <a:rPr lang="es-ES" smtClean="0"/>
              <a:t>09/06/2022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9375-B919-4B1E-A6A3-8E1ED1A55A08}" type="slidenum">
              <a:rPr lang="es-ES" smtClean="0"/>
              <a:t>‹Nº›</a:t>
            </a:fld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3022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301E0-836E-4053-BC2F-7239BAA1ED16}" type="datetimeFigureOut">
              <a:rPr lang="es-ES" smtClean="0"/>
              <a:t>09/06/2022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9375-B919-4B1E-A6A3-8E1ED1A55A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4306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301E0-836E-4053-BC2F-7239BAA1ED16}" type="datetimeFigureOut">
              <a:rPr lang="es-ES" smtClean="0"/>
              <a:t>09/06/2022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9375-B919-4B1E-A6A3-8E1ED1A55A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6570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301E0-836E-4053-BC2F-7239BAA1ED16}" type="datetimeFigureOut">
              <a:rPr lang="es-ES" smtClean="0"/>
              <a:t>09/06/2022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9375-B919-4B1E-A6A3-8E1ED1A55A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8970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301E0-836E-4053-BC2F-7239BAA1ED16}" type="datetimeFigureOut">
              <a:rPr lang="es-ES" smtClean="0"/>
              <a:t>09/06/2022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9375-B919-4B1E-A6A3-8E1ED1A55A08}" type="slidenum">
              <a:rPr lang="es-ES" smtClean="0"/>
              <a:t>‹Nº›</a:t>
            </a:fld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3285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301E0-836E-4053-BC2F-7239BAA1ED16}" type="datetimeFigureOut">
              <a:rPr lang="es-ES" smtClean="0"/>
              <a:t>09/06/2022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9375-B919-4B1E-A6A3-8E1ED1A55A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9672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301E0-836E-4053-BC2F-7239BAA1ED16}" type="datetimeFigureOut">
              <a:rPr lang="es-ES" smtClean="0"/>
              <a:t>09/06/2022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9375-B919-4B1E-A6A3-8E1ED1A55A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0925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301E0-836E-4053-BC2F-7239BAA1ED16}" type="datetimeFigureOut">
              <a:rPr lang="es-ES" smtClean="0"/>
              <a:t>09/06/2022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9375-B919-4B1E-A6A3-8E1ED1A55A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9546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301E0-836E-4053-BC2F-7239BAA1ED16}" type="datetimeFigureOut">
              <a:rPr lang="es-ES" smtClean="0"/>
              <a:t>09/06/2022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9375-B919-4B1E-A6A3-8E1ED1A55A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5617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3B301E0-836E-4053-BC2F-7239BAA1ED16}" type="datetimeFigureOut">
              <a:rPr lang="es-ES" smtClean="0"/>
              <a:t>09/06/2022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C29375-B919-4B1E-A6A3-8E1ED1A55A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1753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301E0-836E-4053-BC2F-7239BAA1ED16}" type="datetimeFigureOut">
              <a:rPr lang="es-ES" smtClean="0"/>
              <a:t>09/06/2022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9375-B919-4B1E-A6A3-8E1ED1A55A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5066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3B301E0-836E-4053-BC2F-7239BAA1ED16}" type="datetimeFigureOut">
              <a:rPr lang="es-ES" smtClean="0"/>
              <a:t>09/06/2022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4C29375-B919-4B1E-A6A3-8E1ED1A55A08}" type="slidenum">
              <a:rPr lang="es-ES" smtClean="0"/>
              <a:t>‹Nº›</a:t>
            </a:fld>
            <a:endParaRPr lang="es-E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34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0A52C-CEAE-FE3A-316B-F5D1E5E0A6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7870" y="0"/>
            <a:ext cx="10058400" cy="3566160"/>
          </a:xfrm>
        </p:spPr>
        <p:txBody>
          <a:bodyPr>
            <a:normAutofit/>
          </a:bodyPr>
          <a:lstStyle/>
          <a:p>
            <a:pPr algn="ctr">
              <a:lnSpc>
                <a:spcPct val="75000"/>
              </a:lnSpc>
            </a:pPr>
            <a:r>
              <a:rPr lang="es-ES" sz="9600" dirty="0" err="1">
                <a:cs typeface="Arial" panose="020B0604020202020204" pitchFamily="34" charset="0"/>
              </a:rPr>
              <a:t>ANTILoPE</a:t>
            </a:r>
            <a:r>
              <a:rPr lang="es-ES" sz="9600" dirty="0">
                <a:cs typeface="Arial" panose="020B0604020202020204" pitchFamily="34" charset="0"/>
              </a:rPr>
              <a:t>:</a:t>
            </a:r>
            <a:br>
              <a:rPr lang="es-ES" sz="9600" dirty="0">
                <a:cs typeface="Arial" panose="020B0604020202020204" pitchFamily="34" charset="0"/>
              </a:rPr>
            </a:br>
            <a:r>
              <a:rPr lang="es-ES" sz="9600" dirty="0">
                <a:cs typeface="Arial" panose="020B0604020202020204" pitchFamily="34" charset="0"/>
              </a:rPr>
              <a:t> </a:t>
            </a:r>
            <a:r>
              <a:rPr lang="es-ES" dirty="0">
                <a:cs typeface="Arial" panose="020B0604020202020204" pitchFamily="34" charset="0"/>
              </a:rPr>
              <a:t>A </a:t>
            </a:r>
            <a:r>
              <a:rPr lang="es-ES" dirty="0" err="1">
                <a:cs typeface="Arial" panose="020B0604020202020204" pitchFamily="34" charset="0"/>
              </a:rPr>
              <a:t>NeuTron</a:t>
            </a:r>
            <a:r>
              <a:rPr lang="es-ES" dirty="0">
                <a:cs typeface="Arial" panose="020B0604020202020204" pitchFamily="34" charset="0"/>
              </a:rPr>
              <a:t> </a:t>
            </a:r>
            <a:r>
              <a:rPr lang="es-ES" dirty="0" err="1">
                <a:cs typeface="Arial" panose="020B0604020202020204" pitchFamily="34" charset="0"/>
              </a:rPr>
              <a:t>multifoIL</a:t>
            </a:r>
            <a:r>
              <a:rPr lang="es-ES" dirty="0">
                <a:cs typeface="Arial" panose="020B0604020202020204" pitchFamily="34" charset="0"/>
              </a:rPr>
              <a:t> </a:t>
            </a:r>
            <a:r>
              <a:rPr lang="es-ES" dirty="0" err="1">
                <a:cs typeface="Arial" panose="020B0604020202020204" pitchFamily="34" charset="0"/>
              </a:rPr>
              <a:t>sPEctrometer</a:t>
            </a:r>
            <a:endParaRPr lang="es-ES" dirty="0">
              <a:cs typeface="Arial" panose="020B060402020202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E442F88-4E3D-A27F-D6DE-F3B353DD8B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472" y="3429000"/>
            <a:ext cx="11474244" cy="1143000"/>
          </a:xfrm>
        </p:spPr>
        <p:txBody>
          <a:bodyPr>
            <a:noAutofit/>
          </a:bodyPr>
          <a:lstStyle/>
          <a:p>
            <a:pPr algn="ctr"/>
            <a:r>
              <a:rPr lang="es-E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Pablo Pérez-Maroto, Carlos Guerrero &amp; José M. Quesada</a:t>
            </a:r>
          </a:p>
          <a:p>
            <a:pPr algn="ctr"/>
            <a:r>
              <a:rPr lang="es-ES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On</a:t>
            </a:r>
            <a:r>
              <a:rPr lang="es-E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behalf</a:t>
            </a:r>
            <a:r>
              <a:rPr lang="es-E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es-E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Universidad de Sevilla, CIEMAT &amp; </a:t>
            </a:r>
            <a:r>
              <a:rPr lang="es-ES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E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n_TOF</a:t>
            </a:r>
            <a:r>
              <a:rPr lang="es-E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local </a:t>
            </a:r>
            <a:r>
              <a:rPr lang="es-ES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team</a:t>
            </a:r>
            <a:endParaRPr lang="es-ES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s-E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CEIDEN-GUN meeting. 09/06/2022</a:t>
            </a:r>
          </a:p>
        </p:txBody>
      </p:sp>
      <p:pic>
        <p:nvPicPr>
          <p:cNvPr id="4" name="Imagen 3" descr="Logotipo&#10;&#10;Descripción generada automáticamente con confianza baja">
            <a:extLst>
              <a:ext uri="{FF2B5EF4-FFF2-40B4-BE49-F238E27FC236}">
                <a16:creationId xmlns:a16="http://schemas.microsoft.com/office/drawing/2014/main" id="{EB77A1D4-9383-426F-92E9-50067410DF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131"/>
          <a:stretch/>
        </p:blipFill>
        <p:spPr>
          <a:xfrm>
            <a:off x="92640" y="5049286"/>
            <a:ext cx="1031597" cy="1026627"/>
          </a:xfrm>
          <a:prstGeom prst="rect">
            <a:avLst/>
          </a:prstGeom>
        </p:spPr>
      </p:pic>
      <p:pic>
        <p:nvPicPr>
          <p:cNvPr id="5" name="Imagen 4" descr="Logotipo&#10;&#10;Descripción generada automáticamente con confianza baja">
            <a:extLst>
              <a:ext uri="{FF2B5EF4-FFF2-40B4-BE49-F238E27FC236}">
                <a16:creationId xmlns:a16="http://schemas.microsoft.com/office/drawing/2014/main" id="{D20055DB-A086-4ECC-BB07-262BB9D092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1" r="50851"/>
          <a:stretch/>
        </p:blipFill>
        <p:spPr>
          <a:xfrm>
            <a:off x="1421924" y="4918690"/>
            <a:ext cx="2190267" cy="1167028"/>
          </a:xfrm>
          <a:prstGeom prst="rect">
            <a:avLst/>
          </a:prstGeom>
        </p:spPr>
      </p:pic>
      <p:pic>
        <p:nvPicPr>
          <p:cNvPr id="6" name="Imagen 5" descr="Logotipo&#10;&#10;Descripción generada automáticamente con confianza baja">
            <a:extLst>
              <a:ext uri="{FF2B5EF4-FFF2-40B4-BE49-F238E27FC236}">
                <a16:creationId xmlns:a16="http://schemas.microsoft.com/office/drawing/2014/main" id="{0BD73420-C249-463E-B95A-5A260DB38A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32"/>
          <a:stretch/>
        </p:blipFill>
        <p:spPr>
          <a:xfrm>
            <a:off x="3909878" y="4934300"/>
            <a:ext cx="3291557" cy="1105886"/>
          </a:xfrm>
          <a:prstGeom prst="rect">
            <a:avLst/>
          </a:prstGeom>
        </p:spPr>
      </p:pic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E100991-A897-4034-A42F-06FF4CDDA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132" y="4934300"/>
            <a:ext cx="1086376" cy="106261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F365020-C64D-C11E-BAD9-10AE0F4AD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670" y="4902590"/>
            <a:ext cx="1892477" cy="1167028"/>
          </a:xfrm>
          <a:prstGeom prst="rect">
            <a:avLst/>
          </a:prstGeom>
        </p:spPr>
      </p:pic>
      <p:pic>
        <p:nvPicPr>
          <p:cNvPr id="10" name="Imagen 9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5746DCF2-8B7A-6CDB-8723-96C0FE14C8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308"/>
            <a:ext cx="3612191" cy="67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632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DB2FD34-60F2-D5F2-D46F-2D4EA1D434BC}"/>
              </a:ext>
            </a:extLst>
          </p:cNvPr>
          <p:cNvSpPr txBox="1"/>
          <p:nvPr/>
        </p:nvSpPr>
        <p:spPr>
          <a:xfrm>
            <a:off x="432618" y="263032"/>
            <a:ext cx="112284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err="1">
                <a:latin typeface="+mj-lt"/>
              </a:rPr>
              <a:t>Expected</a:t>
            </a:r>
            <a:r>
              <a:rPr lang="es-ES" sz="4400" dirty="0">
                <a:latin typeface="+mj-lt"/>
              </a:rPr>
              <a:t> </a:t>
            </a:r>
            <a:r>
              <a:rPr lang="es-ES" sz="4400" dirty="0" err="1">
                <a:latin typeface="+mj-lt"/>
              </a:rPr>
              <a:t>activation</a:t>
            </a:r>
            <a:r>
              <a:rPr lang="es-ES" sz="4400" dirty="0">
                <a:latin typeface="+mj-lt"/>
              </a:rPr>
              <a:t> -&gt; FLUKA </a:t>
            </a:r>
            <a:r>
              <a:rPr lang="es-ES" sz="4400" dirty="0" err="1">
                <a:latin typeface="+mj-lt"/>
              </a:rPr>
              <a:t>simulations</a:t>
            </a:r>
            <a:endParaRPr lang="es-ES" sz="4400" dirty="0">
              <a:latin typeface="+mj-lt"/>
            </a:endParaRPr>
          </a:p>
        </p:txBody>
      </p:sp>
      <p:sp>
        <p:nvSpPr>
          <p:cNvPr id="3" name="CuadroTexto 7">
            <a:extLst>
              <a:ext uri="{FF2B5EF4-FFF2-40B4-BE49-F238E27FC236}">
                <a16:creationId xmlns:a16="http://schemas.microsoft.com/office/drawing/2014/main" id="{B65E79BC-000F-FF69-9024-104AFDBECDA6}"/>
              </a:ext>
            </a:extLst>
          </p:cNvPr>
          <p:cNvSpPr txBox="1"/>
          <p:nvPr/>
        </p:nvSpPr>
        <p:spPr>
          <a:xfrm>
            <a:off x="1824191" y="6410302"/>
            <a:ext cx="794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s-ES" dirty="0">
                <a:solidFill>
                  <a:schemeClr val="bg1"/>
                </a:solidFill>
              </a:rPr>
              <a:t>Pablo Pérez Maroto || CEIDEN-GUN Meeting ||  09/06/2022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859E8C6-BE71-758D-D06F-958E05A99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2618" y="918844"/>
            <a:ext cx="5801034" cy="269281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006F473-12C3-5FF6-4081-0C355BA324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43" t="26275" r="21451" b="10250"/>
          <a:stretch/>
        </p:blipFill>
        <p:spPr>
          <a:xfrm>
            <a:off x="3259393" y="2654075"/>
            <a:ext cx="4635910" cy="361351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01D9F02-2DBC-B5D8-808C-3264619ADE73}"/>
              </a:ext>
            </a:extLst>
          </p:cNvPr>
          <p:cNvSpPr txBox="1"/>
          <p:nvPr/>
        </p:nvSpPr>
        <p:spPr>
          <a:xfrm>
            <a:off x="319547" y="5559992"/>
            <a:ext cx="2939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J.A. Pavón &amp; M. Sabaté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ACD009B-20AD-F0D0-ED23-A55D3C2628FD}"/>
              </a:ext>
            </a:extLst>
          </p:cNvPr>
          <p:cNvSpPr txBox="1"/>
          <p:nvPr/>
        </p:nvSpPr>
        <p:spPr>
          <a:xfrm>
            <a:off x="7895303" y="1297858"/>
            <a:ext cx="429669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800" dirty="0" err="1"/>
              <a:t>We</a:t>
            </a:r>
            <a:r>
              <a:rPr lang="es-ES" sz="2800" dirty="0"/>
              <a:t> </a:t>
            </a:r>
            <a:r>
              <a:rPr lang="es-ES" sz="2800" dirty="0" err="1"/>
              <a:t>observed</a:t>
            </a:r>
            <a:r>
              <a:rPr lang="es-ES" sz="2800" dirty="0"/>
              <a:t> </a:t>
            </a:r>
            <a:r>
              <a:rPr lang="es-ES" sz="2800" dirty="0" err="1"/>
              <a:t>discrepancies</a:t>
            </a:r>
            <a:r>
              <a:rPr lang="es-ES" sz="2800" dirty="0"/>
              <a:t> in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measured</a:t>
            </a:r>
            <a:r>
              <a:rPr lang="es-ES" sz="2800" dirty="0"/>
              <a:t> </a:t>
            </a:r>
            <a:r>
              <a:rPr lang="es-ES" sz="2800" dirty="0" err="1"/>
              <a:t>activation</a:t>
            </a:r>
            <a:r>
              <a:rPr lang="es-ES" sz="2800" dirty="0"/>
              <a:t>.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cadmiun</a:t>
            </a:r>
            <a:r>
              <a:rPr lang="es-ES" sz="2800" dirty="0"/>
              <a:t> </a:t>
            </a:r>
            <a:r>
              <a:rPr lang="es-ES" sz="2800" dirty="0" err="1"/>
              <a:t>was</a:t>
            </a:r>
            <a:r>
              <a:rPr lang="es-ES" sz="2800" dirty="0"/>
              <a:t> </a:t>
            </a:r>
            <a:r>
              <a:rPr lang="es-ES" sz="2800" dirty="0" err="1"/>
              <a:t>not</a:t>
            </a:r>
            <a:r>
              <a:rPr lang="es-ES" sz="2800" dirty="0"/>
              <a:t> </a:t>
            </a:r>
            <a:r>
              <a:rPr lang="es-ES" sz="2800" dirty="0" err="1"/>
              <a:t>enough</a:t>
            </a:r>
            <a:r>
              <a:rPr lang="es-ES" sz="2800" dirty="0"/>
              <a:t>?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800" dirty="0" err="1"/>
              <a:t>Simulations</a:t>
            </a:r>
            <a:r>
              <a:rPr lang="es-ES" sz="2800" dirty="0"/>
              <a:t> </a:t>
            </a:r>
            <a:r>
              <a:rPr lang="es-ES" sz="2800" dirty="0" err="1"/>
              <a:t>with</a:t>
            </a:r>
            <a:r>
              <a:rPr lang="es-ES" sz="2800" dirty="0"/>
              <a:t> FLUKA </a:t>
            </a:r>
            <a:r>
              <a:rPr lang="es-ES" sz="2800" dirty="0" err="1"/>
              <a:t>of</a:t>
            </a:r>
            <a:r>
              <a:rPr lang="es-ES" sz="2800" dirty="0"/>
              <a:t> </a:t>
            </a:r>
            <a:r>
              <a:rPr lang="es-ES" sz="2800" dirty="0" err="1"/>
              <a:t>ANTILoPE</a:t>
            </a:r>
            <a:r>
              <a:rPr lang="es-ES" sz="2800" dirty="0"/>
              <a:t> in </a:t>
            </a:r>
            <a:r>
              <a:rPr lang="es-ES" sz="2800" dirty="0" err="1"/>
              <a:t>vacuum</a:t>
            </a:r>
            <a:r>
              <a:rPr lang="es-ES" sz="2800" dirty="0"/>
              <a:t> &amp; </a:t>
            </a:r>
            <a:r>
              <a:rPr lang="es-ES" sz="2800" dirty="0" err="1"/>
              <a:t>inside</a:t>
            </a:r>
            <a:r>
              <a:rPr lang="es-ES" sz="2800" dirty="0"/>
              <a:t> bunker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800" dirty="0" err="1"/>
              <a:t>Correction</a:t>
            </a:r>
            <a:r>
              <a:rPr lang="es-ES" sz="2800" dirty="0"/>
              <a:t> </a:t>
            </a:r>
            <a:r>
              <a:rPr lang="es-ES" sz="2800" dirty="0" err="1"/>
              <a:t>applied</a:t>
            </a:r>
            <a:r>
              <a:rPr lang="es-ES" sz="2800" dirty="0"/>
              <a:t> </a:t>
            </a:r>
            <a:r>
              <a:rPr lang="es-ES" sz="2800" dirty="0" err="1"/>
              <a:t>to</a:t>
            </a:r>
            <a:r>
              <a:rPr lang="es-ES" sz="2800" dirty="0"/>
              <a:t> experimental data</a:t>
            </a:r>
          </a:p>
        </p:txBody>
      </p:sp>
    </p:spTree>
    <p:extLst>
      <p:ext uri="{BB962C8B-B14F-4D97-AF65-F5344CB8AC3E}">
        <p14:creationId xmlns:p14="http://schemas.microsoft.com/office/powerpoint/2010/main" val="3432806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D5616D9-935C-A2AA-9F9C-27870BE2C072}"/>
              </a:ext>
            </a:extLst>
          </p:cNvPr>
          <p:cNvSpPr txBox="1"/>
          <p:nvPr/>
        </p:nvSpPr>
        <p:spPr>
          <a:xfrm>
            <a:off x="432618" y="263032"/>
            <a:ext cx="112284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err="1">
                <a:latin typeface="+mj-lt"/>
              </a:rPr>
              <a:t>Expected</a:t>
            </a:r>
            <a:r>
              <a:rPr lang="es-ES" sz="4400" dirty="0">
                <a:latin typeface="+mj-lt"/>
              </a:rPr>
              <a:t> </a:t>
            </a:r>
            <a:r>
              <a:rPr lang="es-ES" sz="4400" dirty="0" err="1">
                <a:latin typeface="+mj-lt"/>
              </a:rPr>
              <a:t>activation</a:t>
            </a:r>
            <a:r>
              <a:rPr lang="es-ES" sz="4400" dirty="0">
                <a:latin typeface="+mj-lt"/>
              </a:rPr>
              <a:t> -&gt; FLUKA </a:t>
            </a:r>
            <a:r>
              <a:rPr lang="es-ES" sz="4400" dirty="0" err="1">
                <a:latin typeface="+mj-lt"/>
              </a:rPr>
              <a:t>simulations</a:t>
            </a:r>
            <a:endParaRPr lang="es-ES" sz="4400" dirty="0">
              <a:latin typeface="+mj-lt"/>
            </a:endParaRPr>
          </a:p>
        </p:txBody>
      </p:sp>
      <p:pic>
        <p:nvPicPr>
          <p:cNvPr id="3" name="Imagen 2" descr="Gráfico&#10;&#10;Descripción generada automáticamente">
            <a:extLst>
              <a:ext uri="{FF2B5EF4-FFF2-40B4-BE49-F238E27FC236}">
                <a16:creationId xmlns:a16="http://schemas.microsoft.com/office/drawing/2014/main" id="{96638C49-4269-5B1C-6399-4048E2D95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6"/>
          <a:stretch/>
        </p:blipFill>
        <p:spPr>
          <a:xfrm>
            <a:off x="1283742" y="1032473"/>
            <a:ext cx="9526189" cy="520437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DF6D343E-2665-ABBB-E543-DCCD8CF27C86}"/>
              </a:ext>
            </a:extLst>
          </p:cNvPr>
          <p:cNvSpPr/>
          <p:nvPr/>
        </p:nvSpPr>
        <p:spPr>
          <a:xfrm>
            <a:off x="2344614" y="4957920"/>
            <a:ext cx="8394269" cy="190185"/>
          </a:xfrm>
          <a:prstGeom prst="rect">
            <a:avLst/>
          </a:prstGeom>
          <a:solidFill>
            <a:srgbClr val="339933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86DE3DB9-DF93-F21B-7190-8A7AB05A8F40}"/>
              </a:ext>
            </a:extLst>
          </p:cNvPr>
          <p:cNvSpPr txBox="1"/>
          <p:nvPr/>
        </p:nvSpPr>
        <p:spPr>
          <a:xfrm>
            <a:off x="1824191" y="6410302"/>
            <a:ext cx="794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s-ES" dirty="0">
                <a:solidFill>
                  <a:schemeClr val="bg1"/>
                </a:solidFill>
              </a:rPr>
              <a:t>Pablo Pérez Maroto || CEIDEN-GUN Meeting ||  09/06/2022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50F30BC-5FBE-92FC-A0A4-D57BE15B9FD8}"/>
              </a:ext>
            </a:extLst>
          </p:cNvPr>
          <p:cNvSpPr txBox="1"/>
          <p:nvPr/>
        </p:nvSpPr>
        <p:spPr>
          <a:xfrm>
            <a:off x="3273552" y="5111496"/>
            <a:ext cx="1380744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92D050"/>
                </a:solidFill>
              </a:rPr>
              <a:t>±5%</a:t>
            </a:r>
          </a:p>
        </p:txBody>
      </p:sp>
    </p:spTree>
    <p:extLst>
      <p:ext uri="{BB962C8B-B14F-4D97-AF65-F5344CB8AC3E}">
        <p14:creationId xmlns:p14="http://schemas.microsoft.com/office/powerpoint/2010/main" val="3906585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7">
            <a:extLst>
              <a:ext uri="{FF2B5EF4-FFF2-40B4-BE49-F238E27FC236}">
                <a16:creationId xmlns:a16="http://schemas.microsoft.com/office/drawing/2014/main" id="{4386D3B9-EC8A-51C9-1869-C4A86149149E}"/>
              </a:ext>
            </a:extLst>
          </p:cNvPr>
          <p:cNvSpPr txBox="1"/>
          <p:nvPr/>
        </p:nvSpPr>
        <p:spPr>
          <a:xfrm>
            <a:off x="1824191" y="6410302"/>
            <a:ext cx="794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s-ES" dirty="0">
                <a:solidFill>
                  <a:schemeClr val="bg1"/>
                </a:solidFill>
              </a:rPr>
              <a:t>Pablo Pérez Maroto || CEIDEN-GUN Meeting ||  09/06/2022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15BF1D6-1162-F91C-EEBC-E03FA899100C}"/>
              </a:ext>
            </a:extLst>
          </p:cNvPr>
          <p:cNvSpPr txBox="1"/>
          <p:nvPr/>
        </p:nvSpPr>
        <p:spPr>
          <a:xfrm>
            <a:off x="432618" y="263032"/>
            <a:ext cx="112284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err="1">
                <a:latin typeface="+mj-lt"/>
              </a:rPr>
              <a:t>Understanding</a:t>
            </a:r>
            <a:r>
              <a:rPr lang="es-ES" sz="4400" dirty="0">
                <a:latin typeface="+mj-lt"/>
              </a:rPr>
              <a:t> </a:t>
            </a:r>
            <a:r>
              <a:rPr lang="es-ES" sz="4400" dirty="0" err="1">
                <a:latin typeface="+mj-lt"/>
              </a:rPr>
              <a:t>RooUnfold</a:t>
            </a:r>
            <a:endParaRPr lang="es-E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91091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7">
            <a:extLst>
              <a:ext uri="{FF2B5EF4-FFF2-40B4-BE49-F238E27FC236}">
                <a16:creationId xmlns:a16="http://schemas.microsoft.com/office/drawing/2014/main" id="{4386D3B9-EC8A-51C9-1869-C4A86149149E}"/>
              </a:ext>
            </a:extLst>
          </p:cNvPr>
          <p:cNvSpPr txBox="1"/>
          <p:nvPr/>
        </p:nvSpPr>
        <p:spPr>
          <a:xfrm>
            <a:off x="1824191" y="6410302"/>
            <a:ext cx="794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s-ES" dirty="0">
                <a:solidFill>
                  <a:schemeClr val="bg1"/>
                </a:solidFill>
              </a:rPr>
              <a:t>Pablo Pérez Maroto || CEIDEN-GUN Meeting ||  09/06/2022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15BF1D6-1162-F91C-EEBC-E03FA899100C}"/>
              </a:ext>
            </a:extLst>
          </p:cNvPr>
          <p:cNvSpPr txBox="1"/>
          <p:nvPr/>
        </p:nvSpPr>
        <p:spPr>
          <a:xfrm>
            <a:off x="432618" y="263032"/>
            <a:ext cx="112284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err="1">
                <a:latin typeface="+mj-lt"/>
              </a:rPr>
              <a:t>Understanding</a:t>
            </a:r>
            <a:r>
              <a:rPr lang="es-ES" sz="4400" dirty="0">
                <a:latin typeface="+mj-lt"/>
              </a:rPr>
              <a:t> </a:t>
            </a:r>
            <a:r>
              <a:rPr lang="es-ES" sz="4400" dirty="0" err="1">
                <a:latin typeface="+mj-lt"/>
              </a:rPr>
              <a:t>RooUnfold</a:t>
            </a:r>
            <a:r>
              <a:rPr lang="es-ES" sz="4400" dirty="0">
                <a:latin typeface="+mj-lt"/>
              </a:rPr>
              <a:t> -&gt; </a:t>
            </a:r>
            <a:r>
              <a:rPr lang="es-ES" sz="4400" dirty="0" err="1">
                <a:latin typeface="+mj-lt"/>
              </a:rPr>
              <a:t>Nº</a:t>
            </a:r>
            <a:r>
              <a:rPr lang="es-ES" sz="4400" dirty="0">
                <a:latin typeface="+mj-lt"/>
              </a:rPr>
              <a:t> </a:t>
            </a:r>
            <a:r>
              <a:rPr lang="es-ES" sz="4400" dirty="0" err="1">
                <a:latin typeface="+mj-lt"/>
              </a:rPr>
              <a:t>of</a:t>
            </a:r>
            <a:r>
              <a:rPr lang="es-ES" sz="4400" dirty="0">
                <a:latin typeface="+mj-lt"/>
              </a:rPr>
              <a:t> </a:t>
            </a:r>
            <a:r>
              <a:rPr lang="es-ES" sz="4400" dirty="0" err="1">
                <a:latin typeface="+mj-lt"/>
              </a:rPr>
              <a:t>iterations</a:t>
            </a:r>
            <a:endParaRPr lang="es-ES" sz="4400" dirty="0">
              <a:latin typeface="+mj-lt"/>
            </a:endParaRPr>
          </a:p>
        </p:txBody>
      </p:sp>
      <p:pic>
        <p:nvPicPr>
          <p:cNvPr id="5" name="Imagen 4" descr="Gráfico&#10;&#10;Descripción generada automáticamente">
            <a:extLst>
              <a:ext uri="{FF2B5EF4-FFF2-40B4-BE49-F238E27FC236}">
                <a16:creationId xmlns:a16="http://schemas.microsoft.com/office/drawing/2014/main" id="{D2E5B1A0-9BFE-3FF7-3E0E-8CEF37F6A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3" y="934150"/>
            <a:ext cx="7587353" cy="519134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1AB5B80-A6D8-93E4-99F8-9266F3C64B68}"/>
              </a:ext>
            </a:extLst>
          </p:cNvPr>
          <p:cNvSpPr txBox="1"/>
          <p:nvPr/>
        </p:nvSpPr>
        <p:spPr>
          <a:xfrm>
            <a:off x="7823327" y="2005048"/>
            <a:ext cx="47029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800" dirty="0" err="1"/>
              <a:t>Stabilization</a:t>
            </a:r>
            <a:r>
              <a:rPr lang="es-ES" sz="2800" dirty="0"/>
              <a:t> </a:t>
            </a:r>
            <a:r>
              <a:rPr lang="es-ES" sz="2800" dirty="0" err="1"/>
              <a:t>of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eV-</a:t>
            </a:r>
            <a:r>
              <a:rPr lang="es-ES" sz="2800" dirty="0" err="1"/>
              <a:t>MeV</a:t>
            </a:r>
            <a:r>
              <a:rPr lang="es-ES" sz="2800" dirty="0"/>
              <a:t> </a:t>
            </a:r>
            <a:r>
              <a:rPr lang="es-ES" sz="2800" dirty="0" err="1"/>
              <a:t>range</a:t>
            </a:r>
            <a:r>
              <a:rPr lang="es-ES" sz="2800" dirty="0"/>
              <a:t> after 100 </a:t>
            </a:r>
            <a:r>
              <a:rPr lang="es-ES" sz="2800" dirty="0" err="1"/>
              <a:t>iterations</a:t>
            </a:r>
            <a:endParaRPr lang="es-ES" sz="28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s-ES" sz="28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800" dirty="0" err="1"/>
              <a:t>Large</a:t>
            </a:r>
            <a:r>
              <a:rPr lang="es-ES" sz="2800" dirty="0"/>
              <a:t> </a:t>
            </a:r>
            <a:r>
              <a:rPr lang="es-ES" sz="2800" dirty="0" err="1"/>
              <a:t>fluctuations</a:t>
            </a:r>
            <a:r>
              <a:rPr lang="es-ES" sz="2800" dirty="0"/>
              <a:t> in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above</a:t>
            </a:r>
            <a:r>
              <a:rPr lang="es-ES" sz="2800" dirty="0"/>
              <a:t> 1 </a:t>
            </a:r>
            <a:r>
              <a:rPr lang="es-ES" sz="2800" dirty="0" err="1"/>
              <a:t>MeV</a:t>
            </a:r>
            <a:r>
              <a:rPr lang="es-ES" sz="2800" dirty="0"/>
              <a:t> </a:t>
            </a:r>
            <a:r>
              <a:rPr lang="es-ES" sz="2800" dirty="0" err="1"/>
              <a:t>range</a:t>
            </a:r>
            <a:r>
              <a:rPr lang="es-ES" sz="2800" dirty="0"/>
              <a:t>, </a:t>
            </a:r>
            <a:r>
              <a:rPr lang="es-ES" sz="2800" dirty="0" err="1"/>
              <a:t>optimum</a:t>
            </a:r>
            <a:r>
              <a:rPr lang="es-ES" sz="2800" dirty="0"/>
              <a:t> </a:t>
            </a:r>
            <a:r>
              <a:rPr lang="es-ES" sz="2800" dirty="0" err="1"/>
              <a:t>choice</a:t>
            </a:r>
            <a:r>
              <a:rPr lang="es-E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70054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7">
            <a:extLst>
              <a:ext uri="{FF2B5EF4-FFF2-40B4-BE49-F238E27FC236}">
                <a16:creationId xmlns:a16="http://schemas.microsoft.com/office/drawing/2014/main" id="{4386D3B9-EC8A-51C9-1869-C4A86149149E}"/>
              </a:ext>
            </a:extLst>
          </p:cNvPr>
          <p:cNvSpPr txBox="1"/>
          <p:nvPr/>
        </p:nvSpPr>
        <p:spPr>
          <a:xfrm>
            <a:off x="1824191" y="6410302"/>
            <a:ext cx="794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s-ES" dirty="0">
                <a:solidFill>
                  <a:schemeClr val="bg1"/>
                </a:solidFill>
              </a:rPr>
              <a:t>Pablo Pérez Maroto || CEIDEN-GUN Meeting ||  09/06/2022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9C4D8BF-D75B-42E6-C298-BA640F507AF4}"/>
              </a:ext>
            </a:extLst>
          </p:cNvPr>
          <p:cNvSpPr txBox="1"/>
          <p:nvPr/>
        </p:nvSpPr>
        <p:spPr>
          <a:xfrm>
            <a:off x="432618" y="263032"/>
            <a:ext cx="112284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err="1">
                <a:latin typeface="+mj-lt"/>
              </a:rPr>
              <a:t>Understanding</a:t>
            </a:r>
            <a:r>
              <a:rPr lang="es-ES" sz="4400" dirty="0">
                <a:latin typeface="+mj-lt"/>
              </a:rPr>
              <a:t> </a:t>
            </a:r>
            <a:r>
              <a:rPr lang="es-ES" sz="4400" dirty="0" err="1">
                <a:latin typeface="+mj-lt"/>
              </a:rPr>
              <a:t>RooUnfold</a:t>
            </a:r>
            <a:r>
              <a:rPr lang="es-ES" sz="4400" dirty="0">
                <a:latin typeface="+mj-lt"/>
              </a:rPr>
              <a:t> -&gt; </a:t>
            </a:r>
            <a:r>
              <a:rPr lang="es-ES" sz="4400" dirty="0" err="1">
                <a:latin typeface="+mj-lt"/>
              </a:rPr>
              <a:t>Nº</a:t>
            </a:r>
            <a:r>
              <a:rPr lang="es-ES" sz="4400" dirty="0">
                <a:latin typeface="+mj-lt"/>
              </a:rPr>
              <a:t> </a:t>
            </a:r>
            <a:r>
              <a:rPr lang="es-ES" sz="4400" dirty="0" err="1">
                <a:latin typeface="+mj-lt"/>
              </a:rPr>
              <a:t>of</a:t>
            </a:r>
            <a:r>
              <a:rPr lang="es-ES" sz="4400" dirty="0">
                <a:latin typeface="+mj-lt"/>
              </a:rPr>
              <a:t> </a:t>
            </a:r>
            <a:r>
              <a:rPr lang="es-ES" sz="4400" dirty="0" err="1">
                <a:latin typeface="+mj-lt"/>
              </a:rPr>
              <a:t>foils</a:t>
            </a:r>
            <a:endParaRPr lang="es-ES" sz="4400" dirty="0">
              <a:latin typeface="+mj-lt"/>
            </a:endParaRPr>
          </a:p>
        </p:txBody>
      </p:sp>
      <p:pic>
        <p:nvPicPr>
          <p:cNvPr id="5" name="Imagen 4" descr="Gráfico&#10;&#10;Descripción generada automáticamente">
            <a:extLst>
              <a:ext uri="{FF2B5EF4-FFF2-40B4-BE49-F238E27FC236}">
                <a16:creationId xmlns:a16="http://schemas.microsoft.com/office/drawing/2014/main" id="{108C4694-DD18-79EE-A568-F5DBFCD2C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26" y="953816"/>
            <a:ext cx="6940109" cy="5386354"/>
          </a:xfrm>
          <a:prstGeom prst="rect">
            <a:avLst/>
          </a:prstGeom>
        </p:spPr>
      </p:pic>
      <p:sp>
        <p:nvSpPr>
          <p:cNvPr id="6" name="Abrir llave 5">
            <a:extLst>
              <a:ext uri="{FF2B5EF4-FFF2-40B4-BE49-F238E27FC236}">
                <a16:creationId xmlns:a16="http://schemas.microsoft.com/office/drawing/2014/main" id="{DB69F788-4CD3-8872-BCEE-0DB496FC1832}"/>
              </a:ext>
            </a:extLst>
          </p:cNvPr>
          <p:cNvSpPr/>
          <p:nvPr/>
        </p:nvSpPr>
        <p:spPr>
          <a:xfrm rot="16200000">
            <a:off x="6435213" y="4242619"/>
            <a:ext cx="422787" cy="1101213"/>
          </a:xfrm>
          <a:prstGeom prst="lef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6E2E66D-F501-363F-FCFA-BD38E70E2F46}"/>
              </a:ext>
            </a:extLst>
          </p:cNvPr>
          <p:cNvSpPr txBox="1"/>
          <p:nvPr/>
        </p:nvSpPr>
        <p:spPr>
          <a:xfrm>
            <a:off x="7295535" y="1664263"/>
            <a:ext cx="48968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/>
              <a:t>Removal</a:t>
            </a:r>
            <a:r>
              <a:rPr lang="es-ES" sz="2800" dirty="0"/>
              <a:t> </a:t>
            </a:r>
            <a:r>
              <a:rPr lang="es-ES" sz="2800" dirty="0" err="1"/>
              <a:t>of</a:t>
            </a:r>
            <a:r>
              <a:rPr lang="es-ES" sz="2800" dirty="0"/>
              <a:t> up </a:t>
            </a:r>
            <a:r>
              <a:rPr lang="es-ES" sz="2800" dirty="0" err="1"/>
              <a:t>to</a:t>
            </a:r>
            <a:r>
              <a:rPr lang="es-ES" sz="2800" dirty="0"/>
              <a:t> 10 </a:t>
            </a:r>
            <a:r>
              <a:rPr lang="es-ES" sz="2800" dirty="0" err="1"/>
              <a:t>downtream</a:t>
            </a:r>
            <a:r>
              <a:rPr lang="es-ES" sz="2800" dirty="0"/>
              <a:t> </a:t>
            </a:r>
            <a:r>
              <a:rPr lang="es-ES" sz="2800" dirty="0" err="1"/>
              <a:t>foils</a:t>
            </a:r>
            <a:r>
              <a:rPr lang="es-ES" sz="2800" dirty="0"/>
              <a:t> </a:t>
            </a:r>
            <a:r>
              <a:rPr lang="es-ES" sz="2800" dirty="0" err="1"/>
              <a:t>affects</a:t>
            </a:r>
            <a:r>
              <a:rPr lang="es-ES" sz="2800" dirty="0"/>
              <a:t> </a:t>
            </a:r>
            <a:r>
              <a:rPr lang="es-ES" sz="2800" dirty="0" err="1"/>
              <a:t>only</a:t>
            </a:r>
            <a:r>
              <a:rPr lang="es-ES" sz="2800" dirty="0"/>
              <a:t> </a:t>
            </a:r>
            <a:r>
              <a:rPr lang="es-ES" sz="2800" dirty="0" err="1"/>
              <a:t>above</a:t>
            </a:r>
            <a:r>
              <a:rPr lang="es-ES" sz="2800" dirty="0"/>
              <a:t> 5 </a:t>
            </a:r>
            <a:r>
              <a:rPr lang="es-ES" sz="2800" dirty="0" err="1"/>
              <a:t>MeV</a:t>
            </a:r>
            <a:r>
              <a:rPr lang="es-ES" sz="2800" dirty="0"/>
              <a:t>, and </a:t>
            </a:r>
            <a:r>
              <a:rPr lang="es-ES" sz="2800" dirty="0" err="1"/>
              <a:t>very</a:t>
            </a:r>
            <a:r>
              <a:rPr lang="es-ES" sz="2800" dirty="0"/>
              <a:t> </a:t>
            </a:r>
            <a:r>
              <a:rPr lang="es-ES" sz="2800" dirty="0" err="1"/>
              <a:t>significantly</a:t>
            </a:r>
            <a:r>
              <a:rPr lang="es-ES" sz="2800" dirty="0"/>
              <a:t> </a:t>
            </a:r>
            <a:r>
              <a:rPr lang="es-ES" sz="2800" dirty="0" err="1"/>
              <a:t>above</a:t>
            </a:r>
            <a:r>
              <a:rPr lang="es-ES" sz="2800" dirty="0"/>
              <a:t> 20 </a:t>
            </a:r>
            <a:r>
              <a:rPr lang="es-ES" sz="2800" dirty="0" err="1"/>
              <a:t>MeV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4255278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7">
            <a:extLst>
              <a:ext uri="{FF2B5EF4-FFF2-40B4-BE49-F238E27FC236}">
                <a16:creationId xmlns:a16="http://schemas.microsoft.com/office/drawing/2014/main" id="{4386D3B9-EC8A-51C9-1869-C4A86149149E}"/>
              </a:ext>
            </a:extLst>
          </p:cNvPr>
          <p:cNvSpPr txBox="1"/>
          <p:nvPr/>
        </p:nvSpPr>
        <p:spPr>
          <a:xfrm>
            <a:off x="1824191" y="6410302"/>
            <a:ext cx="794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s-ES" dirty="0">
                <a:solidFill>
                  <a:schemeClr val="bg1"/>
                </a:solidFill>
              </a:rPr>
              <a:t>Pablo Pérez Maroto || CEIDEN-GUN Meeting ||  09/06/2022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CB68E55-C66F-F9CB-9E52-0ACC7457475E}"/>
              </a:ext>
            </a:extLst>
          </p:cNvPr>
          <p:cNvSpPr txBox="1"/>
          <p:nvPr/>
        </p:nvSpPr>
        <p:spPr>
          <a:xfrm>
            <a:off x="432618" y="263032"/>
            <a:ext cx="112284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err="1">
                <a:latin typeface="+mj-lt"/>
              </a:rPr>
              <a:t>Understanding</a:t>
            </a:r>
            <a:r>
              <a:rPr lang="es-ES" sz="4400" dirty="0">
                <a:latin typeface="+mj-lt"/>
              </a:rPr>
              <a:t> </a:t>
            </a:r>
            <a:r>
              <a:rPr lang="es-ES" sz="4400" dirty="0" err="1">
                <a:latin typeface="+mj-lt"/>
              </a:rPr>
              <a:t>RooUnfold</a:t>
            </a:r>
            <a:endParaRPr lang="es-ES" sz="4400" dirty="0">
              <a:latin typeface="+mj-lt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2F276AF-6D68-BE01-F6B8-778205022940}"/>
              </a:ext>
            </a:extLst>
          </p:cNvPr>
          <p:cNvSpPr txBox="1"/>
          <p:nvPr/>
        </p:nvSpPr>
        <p:spPr>
          <a:xfrm>
            <a:off x="580103" y="1337187"/>
            <a:ext cx="105795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With an excessively large number of iterations fluctuations appear in the last bins (1 MeV – 1 GeV)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Removing foils from the matrix also affects this part of the spectrum -&gt; these foils does not affect the 1 eV – 5 MeV range</a:t>
            </a:r>
          </a:p>
          <a:p>
            <a:endParaRPr lang="en-US" sz="2800" dirty="0"/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unfolded</a:t>
            </a:r>
            <a:r>
              <a:rPr lang="es-ES" sz="2800" dirty="0"/>
              <a:t> flux </a:t>
            </a:r>
            <a:r>
              <a:rPr lang="es-ES" sz="2800" dirty="0" err="1"/>
              <a:t>does</a:t>
            </a:r>
            <a:r>
              <a:rPr lang="es-ES" sz="2800" dirty="0"/>
              <a:t> </a:t>
            </a:r>
            <a:r>
              <a:rPr lang="es-ES" sz="2800" dirty="0" err="1"/>
              <a:t>not</a:t>
            </a:r>
            <a:r>
              <a:rPr lang="es-ES" sz="2800" dirty="0"/>
              <a:t> </a:t>
            </a:r>
            <a:r>
              <a:rPr lang="es-ES" sz="2800" dirty="0" err="1"/>
              <a:t>change</a:t>
            </a:r>
            <a:r>
              <a:rPr lang="es-ES" sz="2800" dirty="0"/>
              <a:t> </a:t>
            </a:r>
            <a:r>
              <a:rPr lang="es-ES" sz="2800" dirty="0" err="1"/>
              <a:t>with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initial</a:t>
            </a:r>
            <a:r>
              <a:rPr lang="es-ES" sz="2800" dirty="0"/>
              <a:t> </a:t>
            </a:r>
            <a:r>
              <a:rPr lang="es-ES" sz="2800" dirty="0" err="1"/>
              <a:t>guess</a:t>
            </a:r>
            <a:endParaRPr lang="es-ES" sz="2800" dirty="0"/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800" dirty="0" err="1"/>
              <a:t>Possible</a:t>
            </a:r>
            <a:r>
              <a:rPr lang="es-ES" sz="2800" dirty="0"/>
              <a:t> </a:t>
            </a:r>
            <a:r>
              <a:rPr lang="es-ES" sz="2800" dirty="0" err="1"/>
              <a:t>dependence</a:t>
            </a:r>
            <a:r>
              <a:rPr lang="es-ES" sz="2800" dirty="0"/>
              <a:t> </a:t>
            </a:r>
            <a:r>
              <a:rPr lang="es-ES" sz="2800" dirty="0" err="1"/>
              <a:t>with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binning</a:t>
            </a:r>
            <a:r>
              <a:rPr lang="es-ES" sz="2800" dirty="0"/>
              <a:t> </a:t>
            </a:r>
            <a:r>
              <a:rPr lang="es-ES" sz="2800" dirty="0" err="1"/>
              <a:t>observed</a:t>
            </a:r>
            <a:endParaRPr lang="es-ES" sz="2800" dirty="0"/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800" dirty="0"/>
              <a:t>Use </a:t>
            </a:r>
            <a:r>
              <a:rPr lang="es-ES" sz="2800" dirty="0" err="1"/>
              <a:t>of</a:t>
            </a:r>
            <a:r>
              <a:rPr lang="es-ES" sz="2800" dirty="0"/>
              <a:t> </a:t>
            </a:r>
            <a:r>
              <a:rPr lang="es-ES" sz="2800" dirty="0" err="1"/>
              <a:t>other</a:t>
            </a:r>
            <a:r>
              <a:rPr lang="es-ES" sz="2800" dirty="0"/>
              <a:t> </a:t>
            </a:r>
            <a:r>
              <a:rPr lang="es-ES" sz="2800" dirty="0" err="1"/>
              <a:t>unfolding</a:t>
            </a:r>
            <a:r>
              <a:rPr lang="es-ES" sz="2800" dirty="0"/>
              <a:t> </a:t>
            </a:r>
            <a:r>
              <a:rPr lang="es-ES" sz="2800" dirty="0" err="1"/>
              <a:t>codes</a:t>
            </a:r>
            <a:r>
              <a:rPr lang="es-ES" sz="2800" dirty="0"/>
              <a:t> </a:t>
            </a:r>
            <a:r>
              <a:rPr lang="es-ES" sz="2800" dirty="0" err="1"/>
              <a:t>pending</a:t>
            </a:r>
            <a:endParaRPr lang="es-ES" sz="2800" dirty="0"/>
          </a:p>
          <a:p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1824998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7">
            <a:extLst>
              <a:ext uri="{FF2B5EF4-FFF2-40B4-BE49-F238E27FC236}">
                <a16:creationId xmlns:a16="http://schemas.microsoft.com/office/drawing/2014/main" id="{4386D3B9-EC8A-51C9-1869-C4A86149149E}"/>
              </a:ext>
            </a:extLst>
          </p:cNvPr>
          <p:cNvSpPr txBox="1"/>
          <p:nvPr/>
        </p:nvSpPr>
        <p:spPr>
          <a:xfrm>
            <a:off x="1824191" y="6410302"/>
            <a:ext cx="794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s-ES" dirty="0">
                <a:solidFill>
                  <a:schemeClr val="bg1"/>
                </a:solidFill>
              </a:rPr>
              <a:t>Pablo Pérez Maroto || CEIDEN-GUN Meeting ||  09/06/2022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CB68E55-C66F-F9CB-9E52-0ACC7457475E}"/>
              </a:ext>
            </a:extLst>
          </p:cNvPr>
          <p:cNvSpPr txBox="1"/>
          <p:nvPr/>
        </p:nvSpPr>
        <p:spPr>
          <a:xfrm>
            <a:off x="432618" y="263032"/>
            <a:ext cx="112284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err="1">
                <a:latin typeface="+mj-lt"/>
              </a:rPr>
              <a:t>Understanding</a:t>
            </a:r>
            <a:r>
              <a:rPr lang="es-ES" sz="4400" dirty="0">
                <a:latin typeface="+mj-lt"/>
              </a:rPr>
              <a:t> </a:t>
            </a:r>
            <a:r>
              <a:rPr lang="es-ES" sz="4400" dirty="0" err="1">
                <a:latin typeface="+mj-lt"/>
              </a:rPr>
              <a:t>RooUnfold</a:t>
            </a:r>
            <a:endParaRPr lang="es-ES" sz="4400" dirty="0">
              <a:latin typeface="+mj-lt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2F276AF-6D68-BE01-F6B8-778205022940}"/>
              </a:ext>
            </a:extLst>
          </p:cNvPr>
          <p:cNvSpPr txBox="1"/>
          <p:nvPr/>
        </p:nvSpPr>
        <p:spPr>
          <a:xfrm>
            <a:off x="580103" y="1337187"/>
            <a:ext cx="105795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With an excessively large number of iterations fluctuations appear in the last bins (1 MeV – 1 GeV)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Removing foils from the matrix also affects this part of the spectrum -&gt; these foils does not affect the 1 eV – 5 MeV range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unfolded</a:t>
            </a:r>
            <a:r>
              <a:rPr lang="es-ES" sz="2800" dirty="0"/>
              <a:t> flux </a:t>
            </a:r>
            <a:r>
              <a:rPr lang="es-ES" sz="2800" dirty="0" err="1"/>
              <a:t>does</a:t>
            </a:r>
            <a:r>
              <a:rPr lang="es-ES" sz="2800" dirty="0"/>
              <a:t> </a:t>
            </a:r>
            <a:r>
              <a:rPr lang="es-ES" sz="2800" dirty="0" err="1"/>
              <a:t>not</a:t>
            </a:r>
            <a:r>
              <a:rPr lang="es-ES" sz="2800" dirty="0"/>
              <a:t> </a:t>
            </a:r>
            <a:r>
              <a:rPr lang="es-ES" sz="2800" dirty="0" err="1"/>
              <a:t>change</a:t>
            </a:r>
            <a:r>
              <a:rPr lang="es-ES" sz="2800" dirty="0"/>
              <a:t> </a:t>
            </a:r>
            <a:r>
              <a:rPr lang="es-ES" sz="2800" dirty="0" err="1"/>
              <a:t>with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initial</a:t>
            </a:r>
            <a:r>
              <a:rPr lang="es-ES" sz="2800" dirty="0"/>
              <a:t> </a:t>
            </a:r>
            <a:r>
              <a:rPr lang="es-ES" sz="2800" dirty="0" err="1"/>
              <a:t>guess</a:t>
            </a:r>
            <a:endParaRPr lang="es-ES" sz="2800" dirty="0"/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800" dirty="0" err="1"/>
              <a:t>Possible</a:t>
            </a:r>
            <a:r>
              <a:rPr lang="es-ES" sz="2800" dirty="0"/>
              <a:t> </a:t>
            </a:r>
            <a:r>
              <a:rPr lang="es-ES" sz="2800" dirty="0" err="1"/>
              <a:t>dependence</a:t>
            </a:r>
            <a:r>
              <a:rPr lang="es-ES" sz="2800" dirty="0"/>
              <a:t> </a:t>
            </a:r>
            <a:r>
              <a:rPr lang="es-ES" sz="2800" dirty="0" err="1"/>
              <a:t>with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binning</a:t>
            </a:r>
            <a:r>
              <a:rPr lang="es-ES" sz="2800" dirty="0"/>
              <a:t> </a:t>
            </a:r>
            <a:r>
              <a:rPr lang="es-ES" sz="2800" dirty="0" err="1"/>
              <a:t>observed</a:t>
            </a:r>
            <a:endParaRPr lang="es-ES" sz="2800" dirty="0"/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800" dirty="0"/>
              <a:t>Use </a:t>
            </a:r>
            <a:r>
              <a:rPr lang="es-ES" sz="2800" dirty="0" err="1"/>
              <a:t>of</a:t>
            </a:r>
            <a:r>
              <a:rPr lang="es-ES" sz="2800" dirty="0"/>
              <a:t> </a:t>
            </a:r>
            <a:r>
              <a:rPr lang="es-ES" sz="2800" dirty="0" err="1"/>
              <a:t>other</a:t>
            </a:r>
            <a:r>
              <a:rPr lang="es-ES" sz="2800" dirty="0"/>
              <a:t> </a:t>
            </a:r>
            <a:r>
              <a:rPr lang="es-ES" sz="2800" dirty="0" err="1"/>
              <a:t>unfolding</a:t>
            </a:r>
            <a:r>
              <a:rPr lang="es-ES" sz="2800" dirty="0"/>
              <a:t> </a:t>
            </a:r>
            <a:r>
              <a:rPr lang="es-ES" sz="2800" dirty="0" err="1"/>
              <a:t>codes</a:t>
            </a:r>
            <a:r>
              <a:rPr lang="es-ES" sz="2800" dirty="0"/>
              <a:t> </a:t>
            </a:r>
            <a:r>
              <a:rPr lang="es-ES" sz="2800" dirty="0" err="1"/>
              <a:t>pending</a:t>
            </a:r>
            <a:endParaRPr lang="es-ES" sz="2800" dirty="0"/>
          </a:p>
          <a:p>
            <a:endParaRPr lang="es-ES" sz="28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9FEB1D-0457-FC23-0B8A-5BF64F07B463}"/>
              </a:ext>
            </a:extLst>
          </p:cNvPr>
          <p:cNvSpPr txBox="1"/>
          <p:nvPr/>
        </p:nvSpPr>
        <p:spPr>
          <a:xfrm>
            <a:off x="580103" y="5228425"/>
            <a:ext cx="9999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err="1"/>
              <a:t>We</a:t>
            </a:r>
            <a:r>
              <a:rPr lang="es-ES" sz="3200" dirty="0"/>
              <a:t> </a:t>
            </a:r>
            <a:r>
              <a:rPr lang="es-ES" sz="3200" dirty="0" err="1"/>
              <a:t>need</a:t>
            </a:r>
            <a:r>
              <a:rPr lang="es-ES" sz="3200" dirty="0"/>
              <a:t> </a:t>
            </a:r>
            <a:r>
              <a:rPr lang="es-ES" sz="3200" dirty="0" err="1"/>
              <a:t>to</a:t>
            </a:r>
            <a:r>
              <a:rPr lang="es-ES" sz="3200" dirty="0"/>
              <a:t> </a:t>
            </a:r>
            <a:r>
              <a:rPr lang="es-ES" sz="3200" dirty="0" err="1"/>
              <a:t>understand</a:t>
            </a:r>
            <a:r>
              <a:rPr lang="es-ES" sz="3200" dirty="0"/>
              <a:t> </a:t>
            </a:r>
            <a:r>
              <a:rPr lang="es-ES" sz="3200" dirty="0" err="1"/>
              <a:t>better</a:t>
            </a:r>
            <a:r>
              <a:rPr lang="es-ES" sz="3200" dirty="0"/>
              <a:t> </a:t>
            </a:r>
            <a:r>
              <a:rPr lang="es-ES" sz="3200" dirty="0" err="1"/>
              <a:t>how</a:t>
            </a:r>
            <a:r>
              <a:rPr lang="es-ES" sz="3200" dirty="0"/>
              <a:t> </a:t>
            </a:r>
            <a:r>
              <a:rPr lang="es-ES" sz="3200" dirty="0" err="1"/>
              <a:t>the</a:t>
            </a:r>
            <a:r>
              <a:rPr lang="es-ES" sz="3200" dirty="0"/>
              <a:t> </a:t>
            </a:r>
            <a:r>
              <a:rPr lang="es-ES" sz="3200" dirty="0" err="1"/>
              <a:t>unfolding</a:t>
            </a:r>
            <a:r>
              <a:rPr lang="es-ES" sz="3200" dirty="0"/>
              <a:t> </a:t>
            </a:r>
            <a:r>
              <a:rPr lang="es-ES" sz="3200" dirty="0" err="1"/>
              <a:t>works</a:t>
            </a:r>
            <a:r>
              <a:rPr lang="es-ES" sz="3200" dirty="0"/>
              <a:t>!</a:t>
            </a:r>
          </a:p>
        </p:txBody>
      </p:sp>
      <p:pic>
        <p:nvPicPr>
          <p:cNvPr id="7" name="Imagen 6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8B649AF6-683C-7429-1B01-EAB90685E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688" y="4649897"/>
            <a:ext cx="1957849" cy="153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55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C1A13C0-44DB-CD57-602A-A0D78B9AB3B5}"/>
              </a:ext>
            </a:extLst>
          </p:cNvPr>
          <p:cNvSpPr txBox="1"/>
          <p:nvPr/>
        </p:nvSpPr>
        <p:spPr>
          <a:xfrm>
            <a:off x="432618" y="263032"/>
            <a:ext cx="112284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latin typeface="+mj-lt"/>
              </a:rPr>
              <a:t>NEAR flux </a:t>
            </a:r>
            <a:r>
              <a:rPr lang="es-ES" sz="4400" dirty="0" err="1">
                <a:latin typeface="+mj-lt"/>
              </a:rPr>
              <a:t>with</a:t>
            </a:r>
            <a:r>
              <a:rPr lang="es-ES" sz="4400" dirty="0">
                <a:latin typeface="+mj-lt"/>
              </a:rPr>
              <a:t> </a:t>
            </a:r>
            <a:r>
              <a:rPr lang="es-ES" sz="4400" dirty="0" err="1">
                <a:latin typeface="+mj-lt"/>
              </a:rPr>
              <a:t>ANTILoPE</a:t>
            </a:r>
            <a:endParaRPr lang="es-ES" sz="4400" dirty="0">
              <a:latin typeface="+mj-lt"/>
            </a:endParaRPr>
          </a:p>
        </p:txBody>
      </p:sp>
      <p:sp>
        <p:nvSpPr>
          <p:cNvPr id="3" name="CuadroTexto 7">
            <a:extLst>
              <a:ext uri="{FF2B5EF4-FFF2-40B4-BE49-F238E27FC236}">
                <a16:creationId xmlns:a16="http://schemas.microsoft.com/office/drawing/2014/main" id="{16C1333B-FBD1-FE63-2360-B73D4C4778B5}"/>
              </a:ext>
            </a:extLst>
          </p:cNvPr>
          <p:cNvSpPr txBox="1"/>
          <p:nvPr/>
        </p:nvSpPr>
        <p:spPr>
          <a:xfrm>
            <a:off x="1824191" y="6410302"/>
            <a:ext cx="794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s-ES" dirty="0">
                <a:solidFill>
                  <a:schemeClr val="bg1"/>
                </a:solidFill>
              </a:rPr>
              <a:t>Pablo Pérez Maroto || CEIDEN-GUN Meeting ||  09/06/2022</a:t>
            </a:r>
          </a:p>
        </p:txBody>
      </p:sp>
      <p:pic>
        <p:nvPicPr>
          <p:cNvPr id="5" name="Imagen 4" descr="Gráfico&#10;&#10;Descripción generada automáticamente">
            <a:extLst>
              <a:ext uri="{FF2B5EF4-FFF2-40B4-BE49-F238E27FC236}">
                <a16:creationId xmlns:a16="http://schemas.microsoft.com/office/drawing/2014/main" id="{521ABEF2-4A1C-AB37-49F2-6476C08B4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14" y="980854"/>
            <a:ext cx="10006628" cy="533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27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869AAB8-C495-A5DA-12B0-D9876D7F9EE5}"/>
              </a:ext>
            </a:extLst>
          </p:cNvPr>
          <p:cNvSpPr txBox="1"/>
          <p:nvPr/>
        </p:nvSpPr>
        <p:spPr>
          <a:xfrm>
            <a:off x="432618" y="263032"/>
            <a:ext cx="112284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err="1">
                <a:latin typeface="+mj-lt"/>
              </a:rPr>
              <a:t>Simplified</a:t>
            </a:r>
            <a:r>
              <a:rPr lang="es-ES" sz="4400" dirty="0">
                <a:latin typeface="+mj-lt"/>
              </a:rPr>
              <a:t> </a:t>
            </a:r>
            <a:r>
              <a:rPr lang="es-ES" sz="4400" dirty="0" err="1">
                <a:latin typeface="+mj-lt"/>
              </a:rPr>
              <a:t>design</a:t>
            </a:r>
            <a:r>
              <a:rPr lang="es-ES" sz="4400" dirty="0">
                <a:latin typeface="+mj-lt"/>
              </a:rPr>
              <a:t> test at </a:t>
            </a:r>
            <a:r>
              <a:rPr lang="es-ES" sz="4400" dirty="0" err="1">
                <a:latin typeface="+mj-lt"/>
              </a:rPr>
              <a:t>HISPANoS@CNA</a:t>
            </a:r>
            <a:endParaRPr lang="es-ES" sz="4400" dirty="0">
              <a:latin typeface="+mj-lt"/>
            </a:endParaRPr>
          </a:p>
        </p:txBody>
      </p:sp>
      <p:sp>
        <p:nvSpPr>
          <p:cNvPr id="3" name="CuadroTexto 7">
            <a:extLst>
              <a:ext uri="{FF2B5EF4-FFF2-40B4-BE49-F238E27FC236}">
                <a16:creationId xmlns:a16="http://schemas.microsoft.com/office/drawing/2014/main" id="{3F925010-1620-7A95-3400-08467F892F65}"/>
              </a:ext>
            </a:extLst>
          </p:cNvPr>
          <p:cNvSpPr txBox="1"/>
          <p:nvPr/>
        </p:nvSpPr>
        <p:spPr>
          <a:xfrm>
            <a:off x="1824191" y="6410302"/>
            <a:ext cx="794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s-ES" dirty="0">
                <a:solidFill>
                  <a:schemeClr val="bg1"/>
                </a:solidFill>
              </a:rPr>
              <a:t>Pablo Pérez Maroto || CEIDEN-GUN Meeting ||  09/06/2022</a:t>
            </a:r>
          </a:p>
        </p:txBody>
      </p:sp>
      <p:pic>
        <p:nvPicPr>
          <p:cNvPr id="4" name="Imagen 3" descr="Imagen que contiene interior, tabla, lavabo, mostrador&#10;&#10;Descripción generada automáticamente">
            <a:extLst>
              <a:ext uri="{FF2B5EF4-FFF2-40B4-BE49-F238E27FC236}">
                <a16:creationId xmlns:a16="http://schemas.microsoft.com/office/drawing/2014/main" id="{105BFD0E-5032-0BB2-CC56-465039B0A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5" b="8635"/>
          <a:stretch/>
        </p:blipFill>
        <p:spPr>
          <a:xfrm>
            <a:off x="418595" y="995825"/>
            <a:ext cx="4231745" cy="2456160"/>
          </a:xfrm>
          <a:prstGeom prst="rect">
            <a:avLst/>
          </a:prstGeom>
        </p:spPr>
      </p:pic>
      <p:pic>
        <p:nvPicPr>
          <p:cNvPr id="5" name="Marcador de contenido 4" descr="Banca de madera&#10;&#10;Descripción generada automáticamente con confianza baja">
            <a:extLst>
              <a:ext uri="{FF2B5EF4-FFF2-40B4-BE49-F238E27FC236}">
                <a16:creationId xmlns:a16="http://schemas.microsoft.com/office/drawing/2014/main" id="{60528C8B-1522-6100-E40C-91A44E4B16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3"/>
          <a:stretch/>
        </p:blipFill>
        <p:spPr>
          <a:xfrm>
            <a:off x="418595" y="3616203"/>
            <a:ext cx="4231745" cy="269039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82BFB15-27FD-CB7B-A098-2514F47C40C1}"/>
              </a:ext>
            </a:extLst>
          </p:cNvPr>
          <p:cNvSpPr txBox="1"/>
          <p:nvPr/>
        </p:nvSpPr>
        <p:spPr>
          <a:xfrm>
            <a:off x="1001581" y="4232685"/>
            <a:ext cx="1874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rgbClr val="FFCC00"/>
                </a:solidFill>
                <a:highlight>
                  <a:srgbClr val="808080"/>
                </a:highlight>
              </a:rPr>
              <a:t>1 mm Cu </a:t>
            </a:r>
            <a:r>
              <a:rPr lang="es-ES" sz="2400" dirty="0" err="1">
                <a:solidFill>
                  <a:srgbClr val="FFCC00"/>
                </a:solidFill>
                <a:highlight>
                  <a:srgbClr val="808080"/>
                </a:highlight>
              </a:rPr>
              <a:t>foils</a:t>
            </a:r>
            <a:endParaRPr lang="en-US" sz="2400" dirty="0">
              <a:solidFill>
                <a:srgbClr val="FFCC00"/>
              </a:solidFill>
              <a:highlight>
                <a:srgbClr val="808080"/>
              </a:highligh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BB3C15D-2582-E229-1F00-8CE0A18A9766}"/>
              </a:ext>
            </a:extLst>
          </p:cNvPr>
          <p:cNvSpPr txBox="1"/>
          <p:nvPr/>
        </p:nvSpPr>
        <p:spPr>
          <a:xfrm>
            <a:off x="1266203" y="1528145"/>
            <a:ext cx="2088487" cy="475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FFCC00"/>
                </a:solidFill>
                <a:highlight>
                  <a:srgbClr val="808080"/>
                </a:highlight>
              </a:rPr>
              <a:t>20 </a:t>
            </a:r>
            <a:r>
              <a:rPr lang="es-ES" sz="2400" dirty="0" err="1">
                <a:solidFill>
                  <a:srgbClr val="FFCC00"/>
                </a:solidFill>
                <a:highlight>
                  <a:srgbClr val="808080"/>
                </a:highlight>
              </a:rPr>
              <a:t>um</a:t>
            </a:r>
            <a:r>
              <a:rPr lang="es-ES" sz="2400" dirty="0">
                <a:solidFill>
                  <a:srgbClr val="FFCC00"/>
                </a:solidFill>
                <a:highlight>
                  <a:srgbClr val="808080"/>
                </a:highlight>
              </a:rPr>
              <a:t> Au </a:t>
            </a:r>
            <a:r>
              <a:rPr lang="es-ES" sz="2400" dirty="0" err="1">
                <a:solidFill>
                  <a:srgbClr val="FFCC00"/>
                </a:solidFill>
                <a:highlight>
                  <a:srgbClr val="808080"/>
                </a:highlight>
              </a:rPr>
              <a:t>foils</a:t>
            </a:r>
            <a:endParaRPr lang="en-US" sz="2400" dirty="0">
              <a:solidFill>
                <a:srgbClr val="FFCC00"/>
              </a:solidFill>
              <a:highlight>
                <a:srgbClr val="808080"/>
              </a:highligh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0E54F3F-7A70-0DD5-63C2-606220675A31}"/>
              </a:ext>
            </a:extLst>
          </p:cNvPr>
          <p:cNvSpPr txBox="1"/>
          <p:nvPr/>
        </p:nvSpPr>
        <p:spPr>
          <a:xfrm>
            <a:off x="5329084" y="915497"/>
            <a:ext cx="686291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/>
              <a:t>Changes</a:t>
            </a:r>
            <a:r>
              <a:rPr lang="es-ES" sz="2800" b="1" dirty="0"/>
              <a:t> in </a:t>
            </a:r>
            <a:r>
              <a:rPr lang="es-ES" sz="2800" b="1" dirty="0" err="1"/>
              <a:t>the</a:t>
            </a:r>
            <a:r>
              <a:rPr lang="es-ES" sz="2800" b="1" dirty="0"/>
              <a:t> set-up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800" dirty="0"/>
              <a:t>No </a:t>
            </a:r>
            <a:r>
              <a:rPr lang="es-ES" sz="2800" dirty="0" err="1"/>
              <a:t>need</a:t>
            </a:r>
            <a:r>
              <a:rPr lang="es-ES" sz="2800" dirty="0"/>
              <a:t> </a:t>
            </a:r>
            <a:r>
              <a:rPr lang="es-ES" sz="2800" dirty="0" err="1"/>
              <a:t>for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Pb </a:t>
            </a:r>
            <a:r>
              <a:rPr lang="es-ES" sz="2800" dirty="0" err="1"/>
              <a:t>converter</a:t>
            </a:r>
            <a:endParaRPr lang="es-ES" sz="28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800" dirty="0" err="1"/>
              <a:t>Removal</a:t>
            </a:r>
            <a:r>
              <a:rPr lang="es-ES" sz="2800" dirty="0"/>
              <a:t> </a:t>
            </a:r>
            <a:r>
              <a:rPr lang="es-ES" sz="2800" dirty="0" err="1"/>
              <a:t>of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first</a:t>
            </a:r>
            <a:r>
              <a:rPr lang="es-ES" sz="2800" dirty="0"/>
              <a:t> 2 </a:t>
            </a:r>
            <a:r>
              <a:rPr lang="es-ES" sz="2800" dirty="0" err="1"/>
              <a:t>foils</a:t>
            </a:r>
            <a:r>
              <a:rPr lang="es-ES" sz="2800" dirty="0"/>
              <a:t> and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last</a:t>
            </a:r>
            <a:r>
              <a:rPr lang="es-ES" sz="2800" dirty="0"/>
              <a:t> 8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800" dirty="0"/>
              <a:t>Test </a:t>
            </a:r>
            <a:r>
              <a:rPr lang="es-ES" sz="2800" dirty="0" err="1"/>
              <a:t>of</a:t>
            </a:r>
            <a:r>
              <a:rPr lang="es-ES" sz="2800" dirty="0"/>
              <a:t> target material: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strong</a:t>
            </a:r>
            <a:r>
              <a:rPr lang="es-ES" sz="2800" dirty="0"/>
              <a:t> 5 eV </a:t>
            </a:r>
          </a:p>
          <a:p>
            <a:r>
              <a:rPr lang="es-ES" sz="2800" baseline="30000" dirty="0"/>
              <a:t>197</a:t>
            </a:r>
            <a:r>
              <a:rPr lang="es-ES" sz="2800" dirty="0"/>
              <a:t>Au </a:t>
            </a:r>
            <a:r>
              <a:rPr lang="es-ES" sz="2800" dirty="0" err="1"/>
              <a:t>resonance</a:t>
            </a:r>
            <a:r>
              <a:rPr lang="es-ES" sz="2800" dirty="0"/>
              <a:t> </a:t>
            </a:r>
            <a:r>
              <a:rPr lang="es-ES" sz="2800" dirty="0" err="1"/>
              <a:t>may</a:t>
            </a:r>
            <a:r>
              <a:rPr lang="es-ES" sz="2800" dirty="0"/>
              <a:t> </a:t>
            </a:r>
            <a:r>
              <a:rPr lang="es-ES" sz="2800" dirty="0" err="1"/>
              <a:t>make</a:t>
            </a:r>
            <a:r>
              <a:rPr lang="es-ES" sz="2800" dirty="0"/>
              <a:t> </a:t>
            </a:r>
            <a:r>
              <a:rPr lang="es-ES" sz="2800" dirty="0" err="1"/>
              <a:t>gold</a:t>
            </a:r>
            <a:r>
              <a:rPr lang="es-ES" sz="2800" dirty="0"/>
              <a:t> </a:t>
            </a:r>
            <a:r>
              <a:rPr lang="es-ES" sz="2800" dirty="0" err="1"/>
              <a:t>not</a:t>
            </a:r>
            <a:r>
              <a:rPr lang="es-ES" sz="2800" dirty="0"/>
              <a:t> </a:t>
            </a:r>
            <a:r>
              <a:rPr lang="es-ES" sz="2800" dirty="0" err="1"/>
              <a:t>an</a:t>
            </a:r>
            <a:r>
              <a:rPr lang="es-ES" sz="2800" dirty="0"/>
              <a:t> </a:t>
            </a:r>
            <a:r>
              <a:rPr lang="es-ES" sz="2800" dirty="0" err="1"/>
              <a:t>optimal</a:t>
            </a:r>
            <a:r>
              <a:rPr lang="es-ES" sz="2800" dirty="0"/>
              <a:t> </a:t>
            </a:r>
            <a:r>
              <a:rPr lang="es-ES" sz="2800" dirty="0" err="1"/>
              <a:t>choice</a:t>
            </a:r>
            <a:r>
              <a:rPr lang="es-ES" sz="2800" dirty="0"/>
              <a:t> -&gt; test </a:t>
            </a:r>
            <a:r>
              <a:rPr lang="es-ES" sz="2800" dirty="0" err="1"/>
              <a:t>of</a:t>
            </a:r>
            <a:r>
              <a:rPr lang="es-ES" sz="2800" dirty="0"/>
              <a:t> Cu </a:t>
            </a:r>
            <a:r>
              <a:rPr lang="es-ES" sz="2800" dirty="0" err="1"/>
              <a:t>for</a:t>
            </a:r>
            <a:r>
              <a:rPr lang="es-ES" sz="2800" dirty="0"/>
              <a:t> </a:t>
            </a:r>
            <a:r>
              <a:rPr lang="es-ES" sz="2800" dirty="0" err="1"/>
              <a:t>producing</a:t>
            </a:r>
            <a:endParaRPr lang="es-ES" sz="2800" dirty="0"/>
          </a:p>
          <a:p>
            <a:r>
              <a:rPr lang="es-ES" sz="2800" dirty="0"/>
              <a:t> </a:t>
            </a:r>
            <a:r>
              <a:rPr lang="es-ES" sz="2800" baseline="30000" dirty="0"/>
              <a:t>64</a:t>
            </a:r>
            <a:r>
              <a:rPr lang="es-ES" sz="2800" dirty="0"/>
              <a:t>Cu (</a:t>
            </a:r>
            <a:r>
              <a:rPr lang="el-GR" sz="2800" dirty="0"/>
              <a:t>β</a:t>
            </a:r>
            <a:r>
              <a:rPr lang="es-ES" sz="2800" baseline="30000" dirty="0"/>
              <a:t>+</a:t>
            </a:r>
            <a:r>
              <a:rPr lang="es-ES" sz="2800" dirty="0"/>
              <a:t>; 12,7h)</a:t>
            </a:r>
          </a:p>
          <a:p>
            <a:endParaRPr lang="es-ES" sz="2800" dirty="0"/>
          </a:p>
          <a:p>
            <a:r>
              <a:rPr lang="es-ES" sz="2800" b="1" dirty="0" err="1"/>
              <a:t>Goals</a:t>
            </a:r>
            <a:r>
              <a:rPr lang="es-ES" sz="2800" b="1" dirty="0"/>
              <a:t>: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800" dirty="0" err="1"/>
              <a:t>Irradiate</a:t>
            </a:r>
            <a:r>
              <a:rPr lang="es-ES" sz="2800" dirty="0"/>
              <a:t> </a:t>
            </a:r>
            <a:r>
              <a:rPr lang="es-ES" sz="2800" dirty="0" err="1"/>
              <a:t>with</a:t>
            </a:r>
            <a:r>
              <a:rPr lang="es-ES" sz="2800" dirty="0"/>
              <a:t> epitermal (1-100 </a:t>
            </a:r>
            <a:r>
              <a:rPr lang="es-ES" sz="2800" dirty="0" err="1"/>
              <a:t>keV</a:t>
            </a:r>
            <a:r>
              <a:rPr lang="es-ES" sz="2800" dirty="0"/>
              <a:t>) and </a:t>
            </a:r>
            <a:r>
              <a:rPr lang="es-ES" sz="2800" dirty="0" err="1"/>
              <a:t>mono-energetic</a:t>
            </a:r>
            <a:r>
              <a:rPr lang="es-ES" sz="2800" dirty="0"/>
              <a:t> </a:t>
            </a:r>
            <a:r>
              <a:rPr lang="es-ES" sz="2800" dirty="0" err="1"/>
              <a:t>fast</a:t>
            </a:r>
            <a:r>
              <a:rPr lang="es-ES" sz="2800" dirty="0"/>
              <a:t> (4,6 </a:t>
            </a:r>
            <a:r>
              <a:rPr lang="es-ES" sz="2800" dirty="0" err="1"/>
              <a:t>MeV</a:t>
            </a:r>
            <a:r>
              <a:rPr lang="es-ES" sz="2800" dirty="0"/>
              <a:t>) </a:t>
            </a:r>
            <a:r>
              <a:rPr lang="es-ES" sz="2800" dirty="0" err="1"/>
              <a:t>fluxes</a:t>
            </a:r>
            <a:r>
              <a:rPr lang="es-ES" sz="2800" dirty="0"/>
              <a:t> </a:t>
            </a:r>
            <a:r>
              <a:rPr lang="es-ES" sz="2800" dirty="0" err="1"/>
              <a:t>to</a:t>
            </a:r>
            <a:r>
              <a:rPr lang="es-ES" sz="2800" dirty="0"/>
              <a:t> test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sensibility</a:t>
            </a:r>
            <a:r>
              <a:rPr lang="es-ES" sz="2800" dirty="0"/>
              <a:t> </a:t>
            </a:r>
            <a:r>
              <a:rPr lang="es-ES" sz="2800" dirty="0" err="1"/>
              <a:t>of</a:t>
            </a:r>
            <a:r>
              <a:rPr lang="es-ES" sz="2800" dirty="0"/>
              <a:t> </a:t>
            </a:r>
            <a:r>
              <a:rPr lang="es-ES" sz="2800" dirty="0" err="1"/>
              <a:t>ANTILoPE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719845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869AAB8-C495-A5DA-12B0-D9876D7F9EE5}"/>
              </a:ext>
            </a:extLst>
          </p:cNvPr>
          <p:cNvSpPr txBox="1"/>
          <p:nvPr/>
        </p:nvSpPr>
        <p:spPr>
          <a:xfrm>
            <a:off x="432618" y="263032"/>
            <a:ext cx="112284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err="1">
                <a:latin typeface="+mj-lt"/>
              </a:rPr>
              <a:t>Simplified</a:t>
            </a:r>
            <a:r>
              <a:rPr lang="es-ES" sz="4400" dirty="0">
                <a:latin typeface="+mj-lt"/>
              </a:rPr>
              <a:t> </a:t>
            </a:r>
            <a:r>
              <a:rPr lang="es-ES" sz="4400" dirty="0" err="1">
                <a:latin typeface="+mj-lt"/>
              </a:rPr>
              <a:t>design</a:t>
            </a:r>
            <a:r>
              <a:rPr lang="es-ES" sz="4400" dirty="0">
                <a:latin typeface="+mj-lt"/>
              </a:rPr>
              <a:t> test at </a:t>
            </a:r>
            <a:r>
              <a:rPr lang="es-ES" sz="4400" dirty="0" err="1">
                <a:latin typeface="+mj-lt"/>
              </a:rPr>
              <a:t>HISPANoS@CNA</a:t>
            </a:r>
            <a:endParaRPr lang="es-ES" sz="4400" dirty="0">
              <a:latin typeface="+mj-lt"/>
            </a:endParaRPr>
          </a:p>
        </p:txBody>
      </p:sp>
      <p:sp>
        <p:nvSpPr>
          <p:cNvPr id="3" name="CuadroTexto 7">
            <a:extLst>
              <a:ext uri="{FF2B5EF4-FFF2-40B4-BE49-F238E27FC236}">
                <a16:creationId xmlns:a16="http://schemas.microsoft.com/office/drawing/2014/main" id="{3F925010-1620-7A95-3400-08467F892F65}"/>
              </a:ext>
            </a:extLst>
          </p:cNvPr>
          <p:cNvSpPr txBox="1"/>
          <p:nvPr/>
        </p:nvSpPr>
        <p:spPr>
          <a:xfrm>
            <a:off x="1824191" y="6410302"/>
            <a:ext cx="794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s-ES" dirty="0">
                <a:solidFill>
                  <a:schemeClr val="bg1"/>
                </a:solidFill>
              </a:rPr>
              <a:t>Pablo Pérez Maroto || CEIDEN-GUN Meeting ||  09/06/2022</a:t>
            </a:r>
          </a:p>
        </p:txBody>
      </p:sp>
      <p:pic>
        <p:nvPicPr>
          <p:cNvPr id="9" name="Imagen 8" descr="Artículos de oficina&#10;&#10;Descripción generada automáticamente con confianza baja">
            <a:extLst>
              <a:ext uri="{FF2B5EF4-FFF2-40B4-BE49-F238E27FC236}">
                <a16:creationId xmlns:a16="http://schemas.microsoft.com/office/drawing/2014/main" id="{51D15BFA-0F09-8F59-0020-F4BE3781A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18" y="998891"/>
            <a:ext cx="4542505" cy="3406878"/>
          </a:xfrm>
          <a:prstGeom prst="rect">
            <a:avLst/>
          </a:prstGeom>
        </p:spPr>
      </p:pic>
      <p:pic>
        <p:nvPicPr>
          <p:cNvPr id="10" name="Imagen 9" descr="Una pantalla de televisión encendida&#10;&#10;Descripción generada automáticamente">
            <a:extLst>
              <a:ext uri="{FF2B5EF4-FFF2-40B4-BE49-F238E27FC236}">
                <a16:creationId xmlns:a16="http://schemas.microsoft.com/office/drawing/2014/main" id="{761BA47F-4326-4024-F1FA-1A03E4A0F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25" y="4500254"/>
            <a:ext cx="2313521" cy="1735141"/>
          </a:xfrm>
          <a:prstGeom prst="rect">
            <a:avLst/>
          </a:prstGeom>
        </p:spPr>
      </p:pic>
      <p:pic>
        <p:nvPicPr>
          <p:cNvPr id="11" name="Imagen 10" descr="Imagen que contiene tabla, mostrador&#10;&#10;Descripción generada automáticamente">
            <a:extLst>
              <a:ext uri="{FF2B5EF4-FFF2-40B4-BE49-F238E27FC236}">
                <a16:creationId xmlns:a16="http://schemas.microsoft.com/office/drawing/2014/main" id="{71217FD8-1718-6C01-54BC-8D9048A9A7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7" r="20578" b="2667"/>
          <a:stretch/>
        </p:blipFill>
        <p:spPr>
          <a:xfrm>
            <a:off x="2783805" y="4500253"/>
            <a:ext cx="2099310" cy="173514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4C7BB9F-0FC9-1759-7777-A2BF1D896919}"/>
              </a:ext>
            </a:extLst>
          </p:cNvPr>
          <p:cNvSpPr txBox="1"/>
          <p:nvPr/>
        </p:nvSpPr>
        <p:spPr>
          <a:xfrm>
            <a:off x="5329084" y="915497"/>
            <a:ext cx="686291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/>
              <a:t>Changes</a:t>
            </a:r>
            <a:r>
              <a:rPr lang="es-ES" sz="2800" b="1" dirty="0"/>
              <a:t> in </a:t>
            </a:r>
            <a:r>
              <a:rPr lang="es-ES" sz="2800" b="1" dirty="0" err="1"/>
              <a:t>the</a:t>
            </a:r>
            <a:r>
              <a:rPr lang="es-ES" sz="2800" b="1" dirty="0"/>
              <a:t> set-up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800" dirty="0"/>
              <a:t>No </a:t>
            </a:r>
            <a:r>
              <a:rPr lang="es-ES" sz="2800" dirty="0" err="1"/>
              <a:t>need</a:t>
            </a:r>
            <a:r>
              <a:rPr lang="es-ES" sz="2800" dirty="0"/>
              <a:t> </a:t>
            </a:r>
            <a:r>
              <a:rPr lang="es-ES" sz="2800" dirty="0" err="1"/>
              <a:t>for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Pb </a:t>
            </a:r>
            <a:r>
              <a:rPr lang="es-ES" sz="2800" dirty="0" err="1"/>
              <a:t>converter</a:t>
            </a:r>
            <a:endParaRPr lang="es-ES" sz="28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800" dirty="0" err="1"/>
              <a:t>Removal</a:t>
            </a:r>
            <a:r>
              <a:rPr lang="es-ES" sz="2800" dirty="0"/>
              <a:t> </a:t>
            </a:r>
            <a:r>
              <a:rPr lang="es-ES" sz="2800" dirty="0" err="1"/>
              <a:t>of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first</a:t>
            </a:r>
            <a:r>
              <a:rPr lang="es-ES" sz="2800" dirty="0"/>
              <a:t> 2 </a:t>
            </a:r>
            <a:r>
              <a:rPr lang="es-ES" sz="2800" dirty="0" err="1"/>
              <a:t>foils</a:t>
            </a:r>
            <a:r>
              <a:rPr lang="es-ES" sz="2800" dirty="0"/>
              <a:t> and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last</a:t>
            </a:r>
            <a:r>
              <a:rPr lang="es-ES" sz="2800" dirty="0"/>
              <a:t> 8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800" dirty="0"/>
              <a:t>Test </a:t>
            </a:r>
            <a:r>
              <a:rPr lang="es-ES" sz="2800" dirty="0" err="1"/>
              <a:t>of</a:t>
            </a:r>
            <a:r>
              <a:rPr lang="es-ES" sz="2800" dirty="0"/>
              <a:t> target material: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strong</a:t>
            </a:r>
            <a:r>
              <a:rPr lang="es-ES" sz="2800" dirty="0"/>
              <a:t> 5 eV </a:t>
            </a:r>
          </a:p>
          <a:p>
            <a:r>
              <a:rPr lang="es-ES" sz="2800" baseline="30000" dirty="0"/>
              <a:t>197</a:t>
            </a:r>
            <a:r>
              <a:rPr lang="es-ES" sz="2800" dirty="0"/>
              <a:t>Au </a:t>
            </a:r>
            <a:r>
              <a:rPr lang="es-ES" sz="2800" dirty="0" err="1"/>
              <a:t>resonance</a:t>
            </a:r>
            <a:r>
              <a:rPr lang="es-ES" sz="2800" dirty="0"/>
              <a:t> </a:t>
            </a:r>
            <a:r>
              <a:rPr lang="es-ES" sz="2800" dirty="0" err="1"/>
              <a:t>may</a:t>
            </a:r>
            <a:r>
              <a:rPr lang="es-ES" sz="2800" dirty="0"/>
              <a:t> </a:t>
            </a:r>
            <a:r>
              <a:rPr lang="es-ES" sz="2800" dirty="0" err="1"/>
              <a:t>make</a:t>
            </a:r>
            <a:r>
              <a:rPr lang="es-ES" sz="2800" dirty="0"/>
              <a:t> </a:t>
            </a:r>
            <a:r>
              <a:rPr lang="es-ES" sz="2800" dirty="0" err="1"/>
              <a:t>gold</a:t>
            </a:r>
            <a:r>
              <a:rPr lang="es-ES" sz="2800" dirty="0"/>
              <a:t> </a:t>
            </a:r>
            <a:r>
              <a:rPr lang="es-ES" sz="2800" dirty="0" err="1"/>
              <a:t>not</a:t>
            </a:r>
            <a:r>
              <a:rPr lang="es-ES" sz="2800" dirty="0"/>
              <a:t> </a:t>
            </a:r>
            <a:r>
              <a:rPr lang="es-ES" sz="2800" dirty="0" err="1"/>
              <a:t>an</a:t>
            </a:r>
            <a:r>
              <a:rPr lang="es-ES" sz="2800" dirty="0"/>
              <a:t> </a:t>
            </a:r>
            <a:r>
              <a:rPr lang="es-ES" sz="2800" dirty="0" err="1"/>
              <a:t>optimal</a:t>
            </a:r>
            <a:r>
              <a:rPr lang="es-ES" sz="2800" dirty="0"/>
              <a:t> </a:t>
            </a:r>
            <a:r>
              <a:rPr lang="es-ES" sz="2800" dirty="0" err="1"/>
              <a:t>choice</a:t>
            </a:r>
            <a:r>
              <a:rPr lang="es-ES" sz="2800" dirty="0"/>
              <a:t> -&gt; test </a:t>
            </a:r>
            <a:r>
              <a:rPr lang="es-ES" sz="2800" dirty="0" err="1"/>
              <a:t>of</a:t>
            </a:r>
            <a:r>
              <a:rPr lang="es-ES" sz="2800" dirty="0"/>
              <a:t> Cu </a:t>
            </a:r>
            <a:r>
              <a:rPr lang="es-ES" sz="2800" dirty="0" err="1"/>
              <a:t>for</a:t>
            </a:r>
            <a:r>
              <a:rPr lang="es-ES" sz="2800" dirty="0"/>
              <a:t> </a:t>
            </a:r>
            <a:r>
              <a:rPr lang="es-ES" sz="2800" dirty="0" err="1"/>
              <a:t>producing</a:t>
            </a:r>
            <a:endParaRPr lang="es-ES" sz="2800" dirty="0"/>
          </a:p>
          <a:p>
            <a:r>
              <a:rPr lang="es-ES" sz="2800" dirty="0"/>
              <a:t> </a:t>
            </a:r>
            <a:r>
              <a:rPr lang="es-ES" sz="2800" baseline="30000" dirty="0"/>
              <a:t>64</a:t>
            </a:r>
            <a:r>
              <a:rPr lang="es-ES" sz="2800" dirty="0"/>
              <a:t>Cu (</a:t>
            </a:r>
            <a:r>
              <a:rPr lang="el-GR" sz="2800" dirty="0"/>
              <a:t>β</a:t>
            </a:r>
            <a:r>
              <a:rPr lang="es-ES" sz="2800" baseline="30000" dirty="0"/>
              <a:t>+</a:t>
            </a:r>
            <a:r>
              <a:rPr lang="es-ES" sz="2800" dirty="0"/>
              <a:t>; 12,7h)</a:t>
            </a:r>
          </a:p>
          <a:p>
            <a:endParaRPr lang="es-ES" sz="2800" dirty="0"/>
          </a:p>
          <a:p>
            <a:r>
              <a:rPr lang="es-ES" sz="2800" b="1" dirty="0" err="1"/>
              <a:t>Goals</a:t>
            </a:r>
            <a:r>
              <a:rPr lang="es-ES" sz="2800" b="1" dirty="0"/>
              <a:t>: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800" dirty="0" err="1"/>
              <a:t>Irradiate</a:t>
            </a:r>
            <a:r>
              <a:rPr lang="es-ES" sz="2800" dirty="0"/>
              <a:t> </a:t>
            </a:r>
            <a:r>
              <a:rPr lang="es-ES" sz="2800" dirty="0" err="1"/>
              <a:t>with</a:t>
            </a:r>
            <a:r>
              <a:rPr lang="es-ES" sz="2800" dirty="0"/>
              <a:t> epitermal (1-100 </a:t>
            </a:r>
            <a:r>
              <a:rPr lang="es-ES" sz="2800" dirty="0" err="1"/>
              <a:t>keV</a:t>
            </a:r>
            <a:r>
              <a:rPr lang="es-ES" sz="2800" dirty="0"/>
              <a:t>) and </a:t>
            </a:r>
            <a:r>
              <a:rPr lang="es-ES" sz="2800" dirty="0" err="1"/>
              <a:t>mono-energetic</a:t>
            </a:r>
            <a:r>
              <a:rPr lang="es-ES" sz="2800" dirty="0"/>
              <a:t> </a:t>
            </a:r>
            <a:r>
              <a:rPr lang="es-ES" sz="2800" dirty="0" err="1"/>
              <a:t>fast</a:t>
            </a:r>
            <a:r>
              <a:rPr lang="es-ES" sz="2800" dirty="0"/>
              <a:t> (4,6 </a:t>
            </a:r>
            <a:r>
              <a:rPr lang="es-ES" sz="2800" dirty="0" err="1"/>
              <a:t>MeV</a:t>
            </a:r>
            <a:r>
              <a:rPr lang="es-ES" sz="2800" dirty="0"/>
              <a:t>) </a:t>
            </a:r>
            <a:r>
              <a:rPr lang="es-ES" sz="2800" dirty="0" err="1"/>
              <a:t>fluxes</a:t>
            </a:r>
            <a:r>
              <a:rPr lang="es-ES" sz="2800" dirty="0"/>
              <a:t> </a:t>
            </a:r>
            <a:r>
              <a:rPr lang="es-ES" sz="2800" dirty="0" err="1"/>
              <a:t>to</a:t>
            </a:r>
            <a:r>
              <a:rPr lang="es-ES" sz="2800" dirty="0"/>
              <a:t> test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sensibility</a:t>
            </a:r>
            <a:r>
              <a:rPr lang="es-ES" sz="2800" dirty="0"/>
              <a:t> </a:t>
            </a:r>
            <a:r>
              <a:rPr lang="es-ES" sz="2800" dirty="0" err="1"/>
              <a:t>of</a:t>
            </a:r>
            <a:r>
              <a:rPr lang="es-ES" sz="2800" dirty="0"/>
              <a:t> </a:t>
            </a:r>
            <a:r>
              <a:rPr lang="es-ES" sz="2800" dirty="0" err="1"/>
              <a:t>ANTILoPE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3299174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9DBEB56-6B1C-735B-A112-F2C1A94DAF9C}"/>
              </a:ext>
            </a:extLst>
          </p:cNvPr>
          <p:cNvSpPr txBox="1"/>
          <p:nvPr/>
        </p:nvSpPr>
        <p:spPr>
          <a:xfrm>
            <a:off x="432619" y="422787"/>
            <a:ext cx="112284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latin typeface="+mj-lt"/>
              </a:rPr>
              <a:t>A new experimental </a:t>
            </a:r>
            <a:r>
              <a:rPr lang="es-ES" sz="4400" dirty="0" err="1">
                <a:latin typeface="+mj-lt"/>
              </a:rPr>
              <a:t>area</a:t>
            </a:r>
            <a:r>
              <a:rPr lang="es-ES" sz="4400" dirty="0">
                <a:latin typeface="+mj-lt"/>
              </a:rPr>
              <a:t> at </a:t>
            </a:r>
            <a:r>
              <a:rPr lang="es-ES" sz="4400" dirty="0" err="1">
                <a:latin typeface="+mj-lt"/>
              </a:rPr>
              <a:t>n_TOF@CERN</a:t>
            </a:r>
            <a:r>
              <a:rPr lang="es-ES" sz="4400" dirty="0">
                <a:latin typeface="+mj-lt"/>
              </a:rPr>
              <a:t>: NEAR</a:t>
            </a:r>
          </a:p>
        </p:txBody>
      </p:sp>
      <p:sp>
        <p:nvSpPr>
          <p:cNvPr id="9" name="CuadroTexto 7">
            <a:extLst>
              <a:ext uri="{FF2B5EF4-FFF2-40B4-BE49-F238E27FC236}">
                <a16:creationId xmlns:a16="http://schemas.microsoft.com/office/drawing/2014/main" id="{B8F38E37-D3EB-4141-A871-636373FA67EF}"/>
              </a:ext>
            </a:extLst>
          </p:cNvPr>
          <p:cNvSpPr txBox="1"/>
          <p:nvPr/>
        </p:nvSpPr>
        <p:spPr>
          <a:xfrm>
            <a:off x="1824191" y="6435213"/>
            <a:ext cx="794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s-ES" dirty="0">
                <a:solidFill>
                  <a:schemeClr val="bg1"/>
                </a:solidFill>
              </a:rPr>
              <a:t>Pablo Pérez Maroto || CEIDEN-GUN Meeting ||  09/06/2022</a:t>
            </a:r>
          </a:p>
        </p:txBody>
      </p:sp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E2624F7D-63AE-D696-BA1E-8A5AC0348B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6" b="25161"/>
          <a:stretch/>
        </p:blipFill>
        <p:spPr>
          <a:xfrm>
            <a:off x="3103937" y="1192228"/>
            <a:ext cx="8973135" cy="5031591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95DAD0A4-D27E-1039-D485-C43FA47E5FA1}"/>
              </a:ext>
            </a:extLst>
          </p:cNvPr>
          <p:cNvSpPr/>
          <p:nvPr/>
        </p:nvSpPr>
        <p:spPr>
          <a:xfrm>
            <a:off x="4365523" y="4692378"/>
            <a:ext cx="1936955" cy="97339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F3624F7-0AE0-E427-F83E-616E32B22342}"/>
              </a:ext>
            </a:extLst>
          </p:cNvPr>
          <p:cNvSpPr txBox="1"/>
          <p:nvPr/>
        </p:nvSpPr>
        <p:spPr>
          <a:xfrm>
            <a:off x="324464" y="4047310"/>
            <a:ext cx="3657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u="sng" dirty="0" err="1"/>
              <a:t>N</a:t>
            </a:r>
            <a:r>
              <a:rPr lang="es-ES" sz="2800" u="sng" dirty="0" err="1"/>
              <a:t>eutron</a:t>
            </a:r>
            <a:r>
              <a:rPr lang="es-ES" sz="2800" u="sng" dirty="0"/>
              <a:t> </a:t>
            </a:r>
            <a:r>
              <a:rPr lang="es-ES" sz="2800" b="1" u="sng" dirty="0"/>
              <a:t>T</a:t>
            </a:r>
            <a:r>
              <a:rPr lang="es-ES" sz="2800" u="sng" dirty="0"/>
              <a:t>ime </a:t>
            </a:r>
            <a:r>
              <a:rPr lang="es-ES" sz="2800" b="1" u="sng" dirty="0" err="1"/>
              <a:t>O</a:t>
            </a:r>
            <a:r>
              <a:rPr lang="es-ES" sz="2800" u="sng" dirty="0" err="1"/>
              <a:t>f</a:t>
            </a:r>
            <a:r>
              <a:rPr lang="es-ES" sz="2800" u="sng" dirty="0"/>
              <a:t> </a:t>
            </a:r>
            <a:r>
              <a:rPr lang="es-ES" sz="2800" b="1" u="sng" dirty="0"/>
              <a:t>F</a:t>
            </a:r>
            <a:r>
              <a:rPr lang="es-ES" sz="2800" u="sng" dirty="0"/>
              <a:t>light</a:t>
            </a:r>
            <a:endParaRPr lang="es-ES" sz="2800" dirty="0"/>
          </a:p>
          <a:p>
            <a:pPr>
              <a:lnSpc>
                <a:spcPct val="150000"/>
              </a:lnSpc>
            </a:pPr>
            <a:r>
              <a:rPr lang="es-ES" sz="2400" dirty="0"/>
              <a:t>In </a:t>
            </a:r>
            <a:r>
              <a:rPr lang="es-ES" sz="2400" dirty="0" err="1"/>
              <a:t>operation</a:t>
            </a:r>
            <a:r>
              <a:rPr lang="es-ES" sz="2400" dirty="0"/>
              <a:t> </a:t>
            </a:r>
            <a:r>
              <a:rPr lang="es-ES" sz="2400" dirty="0" err="1"/>
              <a:t>since</a:t>
            </a:r>
            <a:r>
              <a:rPr lang="es-ES" sz="2400" dirty="0"/>
              <a:t> 2001</a:t>
            </a:r>
          </a:p>
          <a:p>
            <a:r>
              <a:rPr lang="es-ES" sz="2400" dirty="0"/>
              <a:t>2022: 131 </a:t>
            </a:r>
            <a:r>
              <a:rPr lang="es-ES" sz="2400" dirty="0" err="1"/>
              <a:t>researchers</a:t>
            </a:r>
            <a:r>
              <a:rPr lang="es-ES" sz="2400" dirty="0"/>
              <a:t> </a:t>
            </a:r>
            <a:r>
              <a:rPr lang="es-ES" sz="2400" dirty="0" err="1"/>
              <a:t>from</a:t>
            </a:r>
            <a:r>
              <a:rPr lang="es-ES" sz="2400" dirty="0"/>
              <a:t> 37 </a:t>
            </a:r>
            <a:r>
              <a:rPr lang="es-ES" sz="2400" dirty="0" err="1"/>
              <a:t>institutes</a:t>
            </a:r>
            <a:endParaRPr lang="es-ES" sz="2400" dirty="0"/>
          </a:p>
          <a:p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3151969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7">
            <a:extLst>
              <a:ext uri="{FF2B5EF4-FFF2-40B4-BE49-F238E27FC236}">
                <a16:creationId xmlns:a16="http://schemas.microsoft.com/office/drawing/2014/main" id="{4386D3B9-EC8A-51C9-1869-C4A86149149E}"/>
              </a:ext>
            </a:extLst>
          </p:cNvPr>
          <p:cNvSpPr txBox="1"/>
          <p:nvPr/>
        </p:nvSpPr>
        <p:spPr>
          <a:xfrm>
            <a:off x="1824191" y="6410302"/>
            <a:ext cx="794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s-ES" dirty="0">
                <a:solidFill>
                  <a:schemeClr val="bg1"/>
                </a:solidFill>
              </a:rPr>
              <a:t>Pablo Pérez Maroto || CEIDEN-GUN Meeting ||  09/06/2022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0B29C84-B395-6072-FFB6-61D987487FE9}"/>
              </a:ext>
            </a:extLst>
          </p:cNvPr>
          <p:cNvSpPr txBox="1"/>
          <p:nvPr/>
        </p:nvSpPr>
        <p:spPr>
          <a:xfrm>
            <a:off x="432618" y="263032"/>
            <a:ext cx="112284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err="1">
                <a:latin typeface="+mj-lt"/>
              </a:rPr>
              <a:t>Summary</a:t>
            </a:r>
            <a:r>
              <a:rPr lang="es-ES" sz="4400" dirty="0">
                <a:latin typeface="+mj-lt"/>
              </a:rPr>
              <a:t> &amp; </a:t>
            </a:r>
            <a:r>
              <a:rPr lang="es-ES" sz="4400" dirty="0" err="1">
                <a:latin typeface="+mj-lt"/>
              </a:rPr>
              <a:t>Conclusions</a:t>
            </a:r>
            <a:endParaRPr lang="es-ES" sz="4400" dirty="0">
              <a:latin typeface="+mj-lt"/>
            </a:endParaRP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2FE95948-DFBC-9030-2DAA-DC9F1767B201}"/>
              </a:ext>
            </a:extLst>
          </p:cNvPr>
          <p:cNvSpPr txBox="1">
            <a:spLocks/>
          </p:cNvSpPr>
          <p:nvPr/>
        </p:nvSpPr>
        <p:spPr>
          <a:xfrm>
            <a:off x="239537" y="1128215"/>
            <a:ext cx="12618623" cy="5561551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s-ES" sz="8000" dirty="0">
                <a:solidFill>
                  <a:schemeClr val="tx1"/>
                </a:solidFill>
              </a:rPr>
              <a:t> </a:t>
            </a:r>
            <a:r>
              <a:rPr lang="es-ES" sz="8600" dirty="0" err="1">
                <a:solidFill>
                  <a:schemeClr val="tx1"/>
                </a:solidFill>
              </a:rPr>
              <a:t>ANTILoPE</a:t>
            </a:r>
            <a:r>
              <a:rPr lang="es-ES" sz="8600" dirty="0">
                <a:solidFill>
                  <a:schemeClr val="tx1"/>
                </a:solidFill>
              </a:rPr>
              <a:t>: </a:t>
            </a:r>
            <a:r>
              <a:rPr lang="es-ES" sz="8600" dirty="0" err="1">
                <a:solidFill>
                  <a:schemeClr val="tx1"/>
                </a:solidFill>
              </a:rPr>
              <a:t>designed</a:t>
            </a:r>
            <a:r>
              <a:rPr lang="es-ES" sz="8600" dirty="0">
                <a:solidFill>
                  <a:schemeClr val="tx1"/>
                </a:solidFill>
              </a:rPr>
              <a:t> in 2021 </a:t>
            </a:r>
            <a:r>
              <a:rPr lang="es-ES" sz="8600" dirty="0" err="1">
                <a:solidFill>
                  <a:schemeClr val="tx1"/>
                </a:solidFill>
              </a:rPr>
              <a:t>for</a:t>
            </a:r>
            <a:r>
              <a:rPr lang="es-ES" sz="8600" dirty="0">
                <a:solidFill>
                  <a:schemeClr val="tx1"/>
                </a:solidFill>
              </a:rPr>
              <a:t> </a:t>
            </a:r>
            <a:r>
              <a:rPr lang="es-ES" sz="8600" dirty="0" err="1">
                <a:solidFill>
                  <a:schemeClr val="tx1"/>
                </a:solidFill>
              </a:rPr>
              <a:t>measuring</a:t>
            </a:r>
            <a:r>
              <a:rPr lang="es-ES" sz="8600" dirty="0">
                <a:solidFill>
                  <a:schemeClr val="tx1"/>
                </a:solidFill>
              </a:rPr>
              <a:t> </a:t>
            </a:r>
            <a:r>
              <a:rPr lang="es-ES" sz="8600" dirty="0" err="1">
                <a:solidFill>
                  <a:schemeClr val="tx1"/>
                </a:solidFill>
              </a:rPr>
              <a:t>the</a:t>
            </a:r>
            <a:r>
              <a:rPr lang="es-ES" sz="8600" dirty="0">
                <a:solidFill>
                  <a:schemeClr val="tx1"/>
                </a:solidFill>
              </a:rPr>
              <a:t> </a:t>
            </a:r>
            <a:r>
              <a:rPr lang="es-ES" sz="8600" dirty="0" err="1">
                <a:solidFill>
                  <a:schemeClr val="tx1"/>
                </a:solidFill>
              </a:rPr>
              <a:t>neutron</a:t>
            </a:r>
            <a:r>
              <a:rPr lang="es-ES" sz="8600" dirty="0">
                <a:solidFill>
                  <a:schemeClr val="tx1"/>
                </a:solidFill>
              </a:rPr>
              <a:t> flux at NEAR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8600" dirty="0">
                <a:solidFill>
                  <a:schemeClr val="tx1"/>
                </a:solidFill>
              </a:rPr>
              <a:t> </a:t>
            </a:r>
            <a:r>
              <a:rPr lang="es-ES" sz="8600" dirty="0" err="1">
                <a:solidFill>
                  <a:schemeClr val="tx1"/>
                </a:solidFill>
              </a:rPr>
              <a:t>Measurements</a:t>
            </a:r>
            <a:r>
              <a:rPr lang="es-ES" sz="8600" dirty="0">
                <a:solidFill>
                  <a:schemeClr val="tx1"/>
                </a:solidFill>
              </a:rPr>
              <a:t> </a:t>
            </a:r>
            <a:r>
              <a:rPr lang="es-ES" sz="8600" dirty="0" err="1">
                <a:solidFill>
                  <a:schemeClr val="tx1"/>
                </a:solidFill>
              </a:rPr>
              <a:t>were</a:t>
            </a:r>
            <a:r>
              <a:rPr lang="es-ES" sz="8600" dirty="0">
                <a:solidFill>
                  <a:schemeClr val="tx1"/>
                </a:solidFill>
              </a:rPr>
              <a:t> </a:t>
            </a:r>
            <a:r>
              <a:rPr lang="es-ES" sz="8600" dirty="0" err="1">
                <a:solidFill>
                  <a:srgbClr val="00B050"/>
                </a:solidFill>
              </a:rPr>
              <a:t>succesfully</a:t>
            </a:r>
            <a:r>
              <a:rPr lang="es-ES" sz="8600" dirty="0">
                <a:solidFill>
                  <a:srgbClr val="00B050"/>
                </a:solidFill>
              </a:rPr>
              <a:t> </a:t>
            </a:r>
            <a:r>
              <a:rPr lang="es-ES" sz="8600" dirty="0" err="1">
                <a:solidFill>
                  <a:srgbClr val="00B050"/>
                </a:solidFill>
              </a:rPr>
              <a:t>perfomed</a:t>
            </a:r>
            <a:r>
              <a:rPr lang="es-ES" sz="8600" dirty="0">
                <a:solidFill>
                  <a:srgbClr val="00B050"/>
                </a:solidFill>
              </a:rPr>
              <a:t> </a:t>
            </a:r>
            <a:r>
              <a:rPr lang="es-ES" sz="8600" dirty="0" err="1">
                <a:solidFill>
                  <a:schemeClr val="tx1"/>
                </a:solidFill>
              </a:rPr>
              <a:t>last</a:t>
            </a:r>
            <a:r>
              <a:rPr lang="es-ES" sz="8600" dirty="0">
                <a:solidFill>
                  <a:schemeClr val="tx1"/>
                </a:solidFill>
              </a:rPr>
              <a:t> </a:t>
            </a:r>
            <a:r>
              <a:rPr lang="es-ES" sz="8600" dirty="0" err="1">
                <a:solidFill>
                  <a:schemeClr val="tx1"/>
                </a:solidFill>
              </a:rPr>
              <a:t>year</a:t>
            </a:r>
            <a:endParaRPr lang="es-ES" sz="86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ES" sz="8600" dirty="0">
                <a:solidFill>
                  <a:schemeClr val="tx1"/>
                </a:solidFill>
              </a:rPr>
              <a:t> FLUKA </a:t>
            </a:r>
            <a:r>
              <a:rPr lang="es-ES" sz="8600" dirty="0" err="1">
                <a:solidFill>
                  <a:schemeClr val="tx1"/>
                </a:solidFill>
              </a:rPr>
              <a:t>simulations</a:t>
            </a:r>
            <a:r>
              <a:rPr lang="es-ES" sz="8600" dirty="0">
                <a:solidFill>
                  <a:schemeClr val="tx1"/>
                </a:solidFill>
              </a:rPr>
              <a:t> </a:t>
            </a:r>
            <a:r>
              <a:rPr lang="es-ES" sz="8600" dirty="0" err="1">
                <a:solidFill>
                  <a:schemeClr val="tx1"/>
                </a:solidFill>
              </a:rPr>
              <a:t>of</a:t>
            </a:r>
            <a:r>
              <a:rPr lang="es-ES" sz="8600" dirty="0">
                <a:solidFill>
                  <a:schemeClr val="tx1"/>
                </a:solidFill>
              </a:rPr>
              <a:t> NEAR flux =&gt; </a:t>
            </a:r>
            <a:r>
              <a:rPr lang="es-ES" sz="8600" dirty="0" err="1">
                <a:solidFill>
                  <a:srgbClr val="00B050"/>
                </a:solidFill>
              </a:rPr>
              <a:t>estim</a:t>
            </a:r>
            <a:r>
              <a:rPr lang="es-ES" sz="8600" dirty="0">
                <a:solidFill>
                  <a:srgbClr val="00B050"/>
                </a:solidFill>
              </a:rPr>
              <a:t>./meas. # captures </a:t>
            </a:r>
            <a:r>
              <a:rPr lang="es-ES" sz="8600" dirty="0" err="1">
                <a:solidFill>
                  <a:srgbClr val="00B050"/>
                </a:solidFill>
              </a:rPr>
              <a:t>agree</a:t>
            </a:r>
            <a:r>
              <a:rPr lang="es-ES" sz="8600" dirty="0">
                <a:solidFill>
                  <a:srgbClr val="00B050"/>
                </a:solidFill>
              </a:rPr>
              <a:t> </a:t>
            </a:r>
            <a:r>
              <a:rPr lang="es-ES" sz="8600" dirty="0" err="1">
                <a:solidFill>
                  <a:srgbClr val="00B050"/>
                </a:solidFill>
              </a:rPr>
              <a:t>within</a:t>
            </a:r>
            <a:r>
              <a:rPr lang="es-ES" sz="8600" dirty="0">
                <a:solidFill>
                  <a:srgbClr val="00B050"/>
                </a:solidFill>
              </a:rPr>
              <a:t> </a:t>
            </a:r>
            <a:r>
              <a:rPr lang="es-ES" sz="8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±</a:t>
            </a:r>
            <a:r>
              <a:rPr lang="es-ES" sz="8600" dirty="0">
                <a:solidFill>
                  <a:srgbClr val="00B050"/>
                </a:solidFill>
              </a:rPr>
              <a:t>5%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8600" dirty="0">
                <a:solidFill>
                  <a:schemeClr val="tx1"/>
                </a:solidFill>
              </a:rPr>
              <a:t> </a:t>
            </a:r>
            <a:r>
              <a:rPr lang="es-ES" sz="8600" dirty="0" err="1">
                <a:solidFill>
                  <a:schemeClr val="tx1"/>
                </a:solidFill>
              </a:rPr>
              <a:t>Effect</a:t>
            </a:r>
            <a:r>
              <a:rPr lang="es-ES" sz="8600" dirty="0">
                <a:solidFill>
                  <a:schemeClr val="tx1"/>
                </a:solidFill>
              </a:rPr>
              <a:t> </a:t>
            </a:r>
            <a:r>
              <a:rPr lang="es-ES" sz="8600" dirty="0" err="1">
                <a:solidFill>
                  <a:schemeClr val="tx1"/>
                </a:solidFill>
              </a:rPr>
              <a:t>of</a:t>
            </a:r>
            <a:r>
              <a:rPr lang="es-ES" sz="8600" dirty="0">
                <a:solidFill>
                  <a:schemeClr val="tx1"/>
                </a:solidFill>
              </a:rPr>
              <a:t> </a:t>
            </a:r>
            <a:r>
              <a:rPr lang="es-ES" sz="8600" dirty="0" err="1">
                <a:solidFill>
                  <a:schemeClr val="tx1"/>
                </a:solidFill>
              </a:rPr>
              <a:t>the</a:t>
            </a:r>
            <a:r>
              <a:rPr lang="es-ES" sz="8600" dirty="0">
                <a:solidFill>
                  <a:schemeClr val="tx1"/>
                </a:solidFill>
              </a:rPr>
              <a:t> </a:t>
            </a:r>
            <a:r>
              <a:rPr lang="es-ES" sz="8600" dirty="0" err="1">
                <a:solidFill>
                  <a:schemeClr val="tx1"/>
                </a:solidFill>
              </a:rPr>
              <a:t>scattered</a:t>
            </a:r>
            <a:r>
              <a:rPr lang="es-ES" sz="8600" dirty="0">
                <a:solidFill>
                  <a:schemeClr val="tx1"/>
                </a:solidFill>
              </a:rPr>
              <a:t> </a:t>
            </a:r>
            <a:r>
              <a:rPr lang="es-ES" sz="8600" dirty="0" err="1">
                <a:solidFill>
                  <a:schemeClr val="tx1"/>
                </a:solidFill>
              </a:rPr>
              <a:t>neutrons</a:t>
            </a:r>
            <a:r>
              <a:rPr lang="es-ES" sz="8600" dirty="0">
                <a:solidFill>
                  <a:schemeClr val="tx1"/>
                </a:solidFill>
              </a:rPr>
              <a:t> </a:t>
            </a:r>
            <a:r>
              <a:rPr lang="es-ES" sz="8600" dirty="0" err="1">
                <a:solidFill>
                  <a:schemeClr val="tx1"/>
                </a:solidFill>
              </a:rPr>
              <a:t>with</a:t>
            </a:r>
            <a:r>
              <a:rPr lang="es-ES" sz="8600" dirty="0">
                <a:solidFill>
                  <a:schemeClr val="tx1"/>
                </a:solidFill>
              </a:rPr>
              <a:t> FLUKA =&gt; </a:t>
            </a:r>
            <a:r>
              <a:rPr lang="es-ES" sz="8600" dirty="0" err="1">
                <a:solidFill>
                  <a:srgbClr val="00B050"/>
                </a:solidFill>
              </a:rPr>
              <a:t>affects</a:t>
            </a:r>
            <a:r>
              <a:rPr lang="es-ES" sz="8600" dirty="0">
                <a:solidFill>
                  <a:srgbClr val="00B050"/>
                </a:solidFill>
              </a:rPr>
              <a:t> </a:t>
            </a:r>
            <a:r>
              <a:rPr lang="es-ES" sz="8600" dirty="0" err="1">
                <a:solidFill>
                  <a:srgbClr val="00B050"/>
                </a:solidFill>
              </a:rPr>
              <a:t>the</a:t>
            </a:r>
            <a:r>
              <a:rPr lang="es-ES" sz="8600" dirty="0">
                <a:solidFill>
                  <a:srgbClr val="00B050"/>
                </a:solidFill>
              </a:rPr>
              <a:t> E</a:t>
            </a:r>
            <a:r>
              <a:rPr lang="es-ES" sz="8600" baseline="-25000" dirty="0">
                <a:solidFill>
                  <a:srgbClr val="00B050"/>
                </a:solidFill>
              </a:rPr>
              <a:t>n</a:t>
            </a:r>
            <a:r>
              <a:rPr lang="es-ES" sz="8600" dirty="0">
                <a:solidFill>
                  <a:srgbClr val="00B050"/>
                </a:solidFill>
              </a:rPr>
              <a:t>&gt;10 </a:t>
            </a:r>
            <a:r>
              <a:rPr lang="es-ES" sz="8600" dirty="0" err="1">
                <a:solidFill>
                  <a:srgbClr val="00B050"/>
                </a:solidFill>
              </a:rPr>
              <a:t>MeV</a:t>
            </a:r>
            <a:r>
              <a:rPr lang="es-ES" sz="8600" dirty="0">
                <a:solidFill>
                  <a:srgbClr val="00B050"/>
                </a:solidFill>
              </a:rPr>
              <a:t> </a:t>
            </a:r>
            <a:r>
              <a:rPr lang="es-ES" sz="8600" dirty="0" err="1">
                <a:solidFill>
                  <a:srgbClr val="00B050"/>
                </a:solidFill>
              </a:rPr>
              <a:t>mainly</a:t>
            </a:r>
            <a:endParaRPr lang="es-ES" sz="8600" dirty="0">
              <a:solidFill>
                <a:srgbClr val="00B05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ES" sz="8600" dirty="0">
                <a:solidFill>
                  <a:schemeClr val="tx1"/>
                </a:solidFill>
              </a:rPr>
              <a:t> </a:t>
            </a:r>
            <a:r>
              <a:rPr lang="es-ES" sz="8600" dirty="0" err="1">
                <a:solidFill>
                  <a:schemeClr val="tx1"/>
                </a:solidFill>
              </a:rPr>
              <a:t>Effect</a:t>
            </a:r>
            <a:r>
              <a:rPr lang="es-ES" sz="8600" dirty="0">
                <a:solidFill>
                  <a:schemeClr val="tx1"/>
                </a:solidFill>
              </a:rPr>
              <a:t> </a:t>
            </a:r>
            <a:r>
              <a:rPr lang="es-ES" sz="8600" dirty="0" err="1">
                <a:solidFill>
                  <a:schemeClr val="tx1"/>
                </a:solidFill>
              </a:rPr>
              <a:t>of</a:t>
            </a:r>
            <a:r>
              <a:rPr lang="es-ES" sz="8600" dirty="0">
                <a:solidFill>
                  <a:schemeClr val="tx1"/>
                </a:solidFill>
              </a:rPr>
              <a:t> </a:t>
            </a:r>
            <a:r>
              <a:rPr lang="es-ES" sz="8600" dirty="0" err="1">
                <a:solidFill>
                  <a:schemeClr val="tx1"/>
                </a:solidFill>
              </a:rPr>
              <a:t>the</a:t>
            </a:r>
            <a:r>
              <a:rPr lang="es-ES" sz="8600" dirty="0">
                <a:solidFill>
                  <a:schemeClr val="tx1"/>
                </a:solidFill>
              </a:rPr>
              <a:t> </a:t>
            </a:r>
            <a:r>
              <a:rPr lang="es-ES" sz="8600" dirty="0" err="1">
                <a:solidFill>
                  <a:schemeClr val="tx1"/>
                </a:solidFill>
              </a:rPr>
              <a:t>choice</a:t>
            </a:r>
            <a:r>
              <a:rPr lang="es-ES" sz="8600" dirty="0">
                <a:solidFill>
                  <a:schemeClr val="tx1"/>
                </a:solidFill>
              </a:rPr>
              <a:t> </a:t>
            </a:r>
            <a:r>
              <a:rPr lang="es-ES" sz="8600" dirty="0" err="1">
                <a:solidFill>
                  <a:schemeClr val="tx1"/>
                </a:solidFill>
              </a:rPr>
              <a:t>of</a:t>
            </a:r>
            <a:r>
              <a:rPr lang="es-ES" sz="8600" dirty="0">
                <a:solidFill>
                  <a:schemeClr val="tx1"/>
                </a:solidFill>
              </a:rPr>
              <a:t> # </a:t>
            </a:r>
            <a:r>
              <a:rPr lang="es-ES" sz="8600" dirty="0" err="1">
                <a:solidFill>
                  <a:schemeClr val="tx1"/>
                </a:solidFill>
              </a:rPr>
              <a:t>iterations</a:t>
            </a:r>
            <a:r>
              <a:rPr lang="es-ES" sz="8600" dirty="0">
                <a:solidFill>
                  <a:schemeClr val="tx1"/>
                </a:solidFill>
              </a:rPr>
              <a:t> and # </a:t>
            </a:r>
            <a:r>
              <a:rPr lang="es-ES" sz="8600" dirty="0" err="1">
                <a:solidFill>
                  <a:schemeClr val="tx1"/>
                </a:solidFill>
              </a:rPr>
              <a:t>foils</a:t>
            </a:r>
            <a:r>
              <a:rPr lang="es-ES" sz="8600" dirty="0">
                <a:solidFill>
                  <a:schemeClr val="tx1"/>
                </a:solidFill>
              </a:rPr>
              <a:t>: </a:t>
            </a:r>
            <a:r>
              <a:rPr lang="es-ES" sz="8600" dirty="0" err="1">
                <a:solidFill>
                  <a:srgbClr val="00B050"/>
                </a:solidFill>
              </a:rPr>
              <a:t>reasonable</a:t>
            </a:r>
            <a:r>
              <a:rPr lang="es-ES" sz="8600" dirty="0">
                <a:solidFill>
                  <a:srgbClr val="00B050"/>
                </a:solidFill>
              </a:rPr>
              <a:t> </a:t>
            </a:r>
            <a:r>
              <a:rPr lang="es-ES" sz="8600" dirty="0" err="1">
                <a:solidFill>
                  <a:srgbClr val="00B050"/>
                </a:solidFill>
              </a:rPr>
              <a:t>results</a:t>
            </a:r>
            <a:endParaRPr lang="es-ES" sz="8600" dirty="0">
              <a:solidFill>
                <a:srgbClr val="00B05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ES" sz="8600" dirty="0">
                <a:solidFill>
                  <a:schemeClr val="tx1"/>
                </a:solidFill>
              </a:rPr>
              <a:t> </a:t>
            </a:r>
            <a:r>
              <a:rPr lang="es-ES" sz="8600" dirty="0" err="1">
                <a:solidFill>
                  <a:schemeClr val="tx1"/>
                </a:solidFill>
              </a:rPr>
              <a:t>Study</a:t>
            </a:r>
            <a:r>
              <a:rPr lang="es-ES" sz="8600" dirty="0">
                <a:solidFill>
                  <a:schemeClr val="tx1"/>
                </a:solidFill>
              </a:rPr>
              <a:t> </a:t>
            </a:r>
            <a:r>
              <a:rPr lang="es-ES" sz="8600" dirty="0" err="1">
                <a:solidFill>
                  <a:schemeClr val="tx1"/>
                </a:solidFill>
              </a:rPr>
              <a:t>of</a:t>
            </a:r>
            <a:r>
              <a:rPr lang="es-ES" sz="8600" dirty="0">
                <a:solidFill>
                  <a:schemeClr val="tx1"/>
                </a:solidFill>
              </a:rPr>
              <a:t> </a:t>
            </a:r>
            <a:r>
              <a:rPr lang="es-ES" sz="8600" dirty="0" err="1">
                <a:solidFill>
                  <a:schemeClr val="tx1"/>
                </a:solidFill>
              </a:rPr>
              <a:t>binning</a:t>
            </a:r>
            <a:r>
              <a:rPr lang="es-ES" sz="8600" dirty="0">
                <a:solidFill>
                  <a:schemeClr val="tx1"/>
                </a:solidFill>
              </a:rPr>
              <a:t> </a:t>
            </a:r>
            <a:r>
              <a:rPr lang="es-ES" sz="8600" dirty="0" err="1">
                <a:solidFill>
                  <a:schemeClr val="tx1"/>
                </a:solidFill>
              </a:rPr>
              <a:t>dependence</a:t>
            </a:r>
            <a:r>
              <a:rPr lang="es-ES" sz="8600" dirty="0">
                <a:solidFill>
                  <a:schemeClr val="tx1"/>
                </a:solidFill>
              </a:rPr>
              <a:t>: </a:t>
            </a:r>
            <a:r>
              <a:rPr lang="es-ES" sz="8600" dirty="0" err="1">
                <a:solidFill>
                  <a:srgbClr val="FFC000"/>
                </a:solidFill>
              </a:rPr>
              <a:t>ongoing</a:t>
            </a:r>
            <a:endParaRPr lang="es-ES" sz="8600" dirty="0">
              <a:solidFill>
                <a:srgbClr val="FFC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ES" sz="8600" dirty="0">
                <a:solidFill>
                  <a:schemeClr val="tx1"/>
                </a:solidFill>
              </a:rPr>
              <a:t> Test </a:t>
            </a:r>
            <a:r>
              <a:rPr lang="es-ES" sz="8600" dirty="0" err="1">
                <a:solidFill>
                  <a:schemeClr val="tx1"/>
                </a:solidFill>
              </a:rPr>
              <a:t>others</a:t>
            </a:r>
            <a:r>
              <a:rPr lang="es-ES" sz="8600" dirty="0">
                <a:solidFill>
                  <a:schemeClr val="tx1"/>
                </a:solidFill>
              </a:rPr>
              <a:t> </a:t>
            </a:r>
            <a:r>
              <a:rPr lang="es-ES" sz="8600" dirty="0" err="1">
                <a:solidFill>
                  <a:schemeClr val="tx1"/>
                </a:solidFill>
              </a:rPr>
              <a:t>unfolding</a:t>
            </a:r>
            <a:r>
              <a:rPr lang="es-ES" sz="8600" dirty="0">
                <a:solidFill>
                  <a:schemeClr val="tx1"/>
                </a:solidFill>
              </a:rPr>
              <a:t> </a:t>
            </a:r>
            <a:r>
              <a:rPr lang="es-ES" sz="8600" dirty="0" err="1">
                <a:solidFill>
                  <a:schemeClr val="tx1"/>
                </a:solidFill>
              </a:rPr>
              <a:t>codes</a:t>
            </a:r>
            <a:r>
              <a:rPr lang="es-ES" sz="8600" dirty="0">
                <a:solidFill>
                  <a:schemeClr val="tx1"/>
                </a:solidFill>
              </a:rPr>
              <a:t> </a:t>
            </a:r>
            <a:r>
              <a:rPr lang="es-ES" sz="8600" dirty="0" err="1">
                <a:solidFill>
                  <a:schemeClr val="tx1"/>
                </a:solidFill>
              </a:rPr>
              <a:t>pending</a:t>
            </a:r>
            <a:r>
              <a:rPr lang="es-ES" sz="8600" dirty="0">
                <a:solidFill>
                  <a:schemeClr val="tx1"/>
                </a:solidFill>
              </a:rPr>
              <a:t>: </a:t>
            </a:r>
            <a:r>
              <a:rPr lang="es-ES" sz="8600" dirty="0" err="1">
                <a:solidFill>
                  <a:srgbClr val="FFC000"/>
                </a:solidFill>
              </a:rPr>
              <a:t>coming</a:t>
            </a:r>
            <a:r>
              <a:rPr lang="es-ES" sz="8600" dirty="0">
                <a:solidFill>
                  <a:srgbClr val="FFC000"/>
                </a:solidFill>
              </a:rPr>
              <a:t> son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8600" dirty="0">
                <a:solidFill>
                  <a:srgbClr val="FFC000"/>
                </a:solidFill>
              </a:rPr>
              <a:t> </a:t>
            </a:r>
            <a:r>
              <a:rPr lang="es-ES" sz="8600" dirty="0">
                <a:solidFill>
                  <a:schemeClr val="tx1"/>
                </a:solidFill>
              </a:rPr>
              <a:t>A </a:t>
            </a:r>
            <a:r>
              <a:rPr lang="es-ES" sz="8600" dirty="0" err="1">
                <a:solidFill>
                  <a:schemeClr val="tx1"/>
                </a:solidFill>
              </a:rPr>
              <a:t>better</a:t>
            </a:r>
            <a:r>
              <a:rPr lang="es-ES" sz="8600" dirty="0">
                <a:solidFill>
                  <a:schemeClr val="tx1"/>
                </a:solidFill>
              </a:rPr>
              <a:t> </a:t>
            </a:r>
            <a:r>
              <a:rPr lang="es-ES" sz="8600" dirty="0" err="1">
                <a:solidFill>
                  <a:schemeClr val="tx1"/>
                </a:solidFill>
              </a:rPr>
              <a:t>unfolding</a:t>
            </a:r>
            <a:r>
              <a:rPr lang="es-ES" sz="8600" dirty="0">
                <a:solidFill>
                  <a:schemeClr val="tx1"/>
                </a:solidFill>
              </a:rPr>
              <a:t> </a:t>
            </a:r>
            <a:r>
              <a:rPr lang="es-ES" sz="8600" dirty="0" err="1">
                <a:solidFill>
                  <a:schemeClr val="tx1"/>
                </a:solidFill>
              </a:rPr>
              <a:t>of</a:t>
            </a:r>
            <a:r>
              <a:rPr lang="es-ES" sz="8600" dirty="0">
                <a:solidFill>
                  <a:schemeClr val="tx1"/>
                </a:solidFill>
              </a:rPr>
              <a:t> </a:t>
            </a:r>
            <a:r>
              <a:rPr lang="es-ES" sz="8600" dirty="0" err="1">
                <a:solidFill>
                  <a:schemeClr val="tx1"/>
                </a:solidFill>
              </a:rPr>
              <a:t>the</a:t>
            </a:r>
            <a:r>
              <a:rPr lang="es-ES" sz="8600" dirty="0">
                <a:solidFill>
                  <a:schemeClr val="tx1"/>
                </a:solidFill>
              </a:rPr>
              <a:t> flux </a:t>
            </a:r>
            <a:r>
              <a:rPr lang="es-ES" sz="8600" dirty="0" err="1">
                <a:solidFill>
                  <a:schemeClr val="tx1"/>
                </a:solidFill>
              </a:rPr>
              <a:t>is</a:t>
            </a:r>
            <a:r>
              <a:rPr lang="es-ES" sz="8600" dirty="0">
                <a:solidFill>
                  <a:schemeClr val="tx1"/>
                </a:solidFill>
              </a:rPr>
              <a:t> </a:t>
            </a:r>
            <a:r>
              <a:rPr lang="es-ES" sz="8600" dirty="0" err="1">
                <a:solidFill>
                  <a:schemeClr val="tx1"/>
                </a:solidFill>
              </a:rPr>
              <a:t>for</a:t>
            </a:r>
            <a:r>
              <a:rPr lang="es-ES" sz="8600" dirty="0">
                <a:solidFill>
                  <a:schemeClr val="tx1"/>
                </a:solidFill>
              </a:rPr>
              <a:t> </a:t>
            </a:r>
            <a:r>
              <a:rPr lang="es-ES" sz="8600" dirty="0" err="1">
                <a:solidFill>
                  <a:schemeClr val="tx1"/>
                </a:solidFill>
              </a:rPr>
              <a:t>sure</a:t>
            </a:r>
            <a:r>
              <a:rPr lang="es-ES" sz="8600" dirty="0">
                <a:solidFill>
                  <a:schemeClr val="tx1"/>
                </a:solidFill>
              </a:rPr>
              <a:t> </a:t>
            </a:r>
            <a:r>
              <a:rPr lang="es-ES" sz="8600" dirty="0" err="1">
                <a:solidFill>
                  <a:schemeClr val="tx1"/>
                </a:solidFill>
              </a:rPr>
              <a:t>possible</a:t>
            </a:r>
            <a:endParaRPr lang="es-ES" sz="8600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s-ES" sz="8000" dirty="0">
                <a:solidFill>
                  <a:schemeClr val="tx1"/>
                </a:solidFill>
              </a:rPr>
              <a:t> </a:t>
            </a:r>
            <a:r>
              <a:rPr lang="es-ES" sz="8600" dirty="0">
                <a:solidFill>
                  <a:schemeClr val="tx1"/>
                </a:solidFill>
              </a:rPr>
              <a:t> </a:t>
            </a:r>
            <a:r>
              <a:rPr lang="es-ES" sz="8600" dirty="0" err="1">
                <a:solidFill>
                  <a:schemeClr val="tx1"/>
                </a:solidFill>
              </a:rPr>
              <a:t>Meanwhile</a:t>
            </a:r>
            <a:r>
              <a:rPr lang="es-ES" sz="8600" dirty="0">
                <a:solidFill>
                  <a:schemeClr val="tx1"/>
                </a:solidFill>
              </a:rPr>
              <a:t>, </a:t>
            </a:r>
            <a:r>
              <a:rPr lang="es-ES" sz="8600" dirty="0" err="1">
                <a:solidFill>
                  <a:schemeClr val="tx1"/>
                </a:solidFill>
              </a:rPr>
              <a:t>simplified</a:t>
            </a:r>
            <a:r>
              <a:rPr lang="es-ES" sz="8600" dirty="0">
                <a:solidFill>
                  <a:schemeClr val="tx1"/>
                </a:solidFill>
              </a:rPr>
              <a:t> </a:t>
            </a:r>
            <a:r>
              <a:rPr lang="es-ES" sz="8600" dirty="0" err="1">
                <a:solidFill>
                  <a:schemeClr val="tx1"/>
                </a:solidFill>
              </a:rPr>
              <a:t>design</a:t>
            </a:r>
            <a:r>
              <a:rPr lang="es-ES" sz="8600" dirty="0">
                <a:solidFill>
                  <a:schemeClr val="tx1"/>
                </a:solidFill>
              </a:rPr>
              <a:t> and </a:t>
            </a:r>
            <a:r>
              <a:rPr lang="es-ES" sz="8600" dirty="0" err="1">
                <a:solidFill>
                  <a:schemeClr val="tx1"/>
                </a:solidFill>
              </a:rPr>
              <a:t>irradiation</a:t>
            </a:r>
            <a:r>
              <a:rPr lang="es-ES" sz="8600" dirty="0">
                <a:solidFill>
                  <a:schemeClr val="tx1"/>
                </a:solidFill>
              </a:rPr>
              <a:t> at </a:t>
            </a:r>
            <a:r>
              <a:rPr lang="es-ES" sz="8600" dirty="0" err="1">
                <a:solidFill>
                  <a:schemeClr val="tx1"/>
                </a:solidFill>
              </a:rPr>
              <a:t>HiSPANoS@CNA</a:t>
            </a:r>
            <a:endParaRPr lang="es-ES" sz="8600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s-ES" sz="7400" dirty="0" err="1">
                <a:solidFill>
                  <a:schemeClr val="tx1"/>
                </a:solidFill>
              </a:rPr>
              <a:t>Epithermal</a:t>
            </a:r>
            <a:r>
              <a:rPr lang="es-ES" sz="7400" dirty="0">
                <a:solidFill>
                  <a:schemeClr val="tx1"/>
                </a:solidFill>
              </a:rPr>
              <a:t> </a:t>
            </a:r>
            <a:r>
              <a:rPr lang="es-ES" sz="7400" dirty="0" err="1">
                <a:solidFill>
                  <a:schemeClr val="tx1"/>
                </a:solidFill>
              </a:rPr>
              <a:t>neutrons</a:t>
            </a:r>
            <a:r>
              <a:rPr lang="es-ES" sz="7400" dirty="0">
                <a:solidFill>
                  <a:schemeClr val="tx1"/>
                </a:solidFill>
              </a:rPr>
              <a:t> (1912 </a:t>
            </a:r>
            <a:r>
              <a:rPr lang="es-ES" sz="7400" dirty="0" err="1">
                <a:solidFill>
                  <a:schemeClr val="tx1"/>
                </a:solidFill>
              </a:rPr>
              <a:t>keV</a:t>
            </a:r>
            <a:r>
              <a:rPr lang="es-ES" sz="7400" dirty="0">
                <a:solidFill>
                  <a:schemeClr val="tx1"/>
                </a:solidFill>
              </a:rPr>
              <a:t> </a:t>
            </a:r>
            <a:r>
              <a:rPr lang="es-ES" sz="7400" dirty="0" err="1">
                <a:solidFill>
                  <a:schemeClr val="tx1"/>
                </a:solidFill>
              </a:rPr>
              <a:t>proton</a:t>
            </a:r>
            <a:r>
              <a:rPr lang="es-ES" sz="7400" dirty="0">
                <a:solidFill>
                  <a:schemeClr val="tx1"/>
                </a:solidFill>
              </a:rPr>
              <a:t> </a:t>
            </a:r>
            <a:r>
              <a:rPr lang="es-ES" sz="7400" dirty="0" err="1">
                <a:solidFill>
                  <a:schemeClr val="tx1"/>
                </a:solidFill>
              </a:rPr>
              <a:t>on</a:t>
            </a:r>
            <a:r>
              <a:rPr lang="es-ES" sz="7400" dirty="0">
                <a:solidFill>
                  <a:schemeClr val="tx1"/>
                </a:solidFill>
              </a:rPr>
              <a:t> LiF target): </a:t>
            </a:r>
            <a:r>
              <a:rPr lang="es-ES" sz="7400" dirty="0" err="1">
                <a:solidFill>
                  <a:schemeClr val="tx1"/>
                </a:solidFill>
              </a:rPr>
              <a:t>quasimaxwellian</a:t>
            </a:r>
            <a:r>
              <a:rPr lang="es-ES" sz="7400" dirty="0">
                <a:solidFill>
                  <a:schemeClr val="tx1"/>
                </a:solidFill>
              </a:rPr>
              <a:t> </a:t>
            </a:r>
            <a:r>
              <a:rPr lang="es-ES" sz="7400" dirty="0" err="1">
                <a:solidFill>
                  <a:schemeClr val="tx1"/>
                </a:solidFill>
              </a:rPr>
              <a:t>of</a:t>
            </a:r>
            <a:r>
              <a:rPr lang="es-ES" sz="7400" dirty="0">
                <a:solidFill>
                  <a:schemeClr val="tx1"/>
                </a:solidFill>
              </a:rPr>
              <a:t> ~ 30 </a:t>
            </a:r>
            <a:r>
              <a:rPr lang="es-ES" sz="7400" dirty="0" err="1">
                <a:solidFill>
                  <a:schemeClr val="tx1"/>
                </a:solidFill>
              </a:rPr>
              <a:t>keV</a:t>
            </a:r>
            <a:endParaRPr lang="es-ES" sz="7400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s-ES" sz="7400" dirty="0" err="1">
                <a:solidFill>
                  <a:schemeClr val="tx1"/>
                </a:solidFill>
              </a:rPr>
              <a:t>Mono-energetic</a:t>
            </a:r>
            <a:r>
              <a:rPr lang="es-ES" sz="7400" dirty="0">
                <a:solidFill>
                  <a:schemeClr val="tx1"/>
                </a:solidFill>
              </a:rPr>
              <a:t> </a:t>
            </a:r>
            <a:r>
              <a:rPr lang="es-ES" sz="7400" dirty="0" err="1">
                <a:solidFill>
                  <a:schemeClr val="tx1"/>
                </a:solidFill>
              </a:rPr>
              <a:t>fast</a:t>
            </a:r>
            <a:r>
              <a:rPr lang="es-ES" sz="7400" dirty="0">
                <a:solidFill>
                  <a:schemeClr val="tx1"/>
                </a:solidFill>
              </a:rPr>
              <a:t> </a:t>
            </a:r>
            <a:r>
              <a:rPr lang="es-ES" sz="7400" dirty="0" err="1">
                <a:solidFill>
                  <a:schemeClr val="tx1"/>
                </a:solidFill>
              </a:rPr>
              <a:t>neutrons</a:t>
            </a:r>
            <a:r>
              <a:rPr lang="es-ES" sz="7400" dirty="0">
                <a:solidFill>
                  <a:schemeClr val="tx1"/>
                </a:solidFill>
              </a:rPr>
              <a:t> (d-D </a:t>
            </a:r>
            <a:r>
              <a:rPr lang="es-ES" sz="7400" dirty="0" err="1">
                <a:solidFill>
                  <a:schemeClr val="tx1"/>
                </a:solidFill>
              </a:rPr>
              <a:t>producing</a:t>
            </a:r>
            <a:r>
              <a:rPr lang="es-ES" sz="7400" dirty="0">
                <a:solidFill>
                  <a:schemeClr val="tx1"/>
                </a:solidFill>
              </a:rPr>
              <a:t> 4,6 </a:t>
            </a:r>
            <a:r>
              <a:rPr lang="es-ES" sz="7400" dirty="0" err="1">
                <a:solidFill>
                  <a:schemeClr val="tx1"/>
                </a:solidFill>
              </a:rPr>
              <a:t>MeV</a:t>
            </a:r>
            <a:r>
              <a:rPr lang="es-ES" sz="7400" dirty="0">
                <a:solidFill>
                  <a:schemeClr val="tx1"/>
                </a:solidFill>
              </a:rPr>
              <a:t> </a:t>
            </a:r>
            <a:r>
              <a:rPr lang="es-ES" sz="7400" dirty="0" err="1">
                <a:solidFill>
                  <a:schemeClr val="tx1"/>
                </a:solidFill>
              </a:rPr>
              <a:t>neutrons</a:t>
            </a:r>
            <a:r>
              <a:rPr lang="es-ES" sz="7400" dirty="0">
                <a:solidFill>
                  <a:schemeClr val="tx1"/>
                </a:solidFill>
              </a:rPr>
              <a:t>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ES" sz="7400" dirty="0" err="1">
                <a:solidFill>
                  <a:schemeClr val="tx1"/>
                </a:solidFill>
              </a:rPr>
              <a:t>Analysis</a:t>
            </a:r>
            <a:r>
              <a:rPr lang="es-ES" sz="7400" dirty="0">
                <a:solidFill>
                  <a:schemeClr val="tx1"/>
                </a:solidFill>
              </a:rPr>
              <a:t> </a:t>
            </a:r>
            <a:r>
              <a:rPr lang="es-ES" sz="7400" dirty="0" err="1">
                <a:solidFill>
                  <a:srgbClr val="FFC000"/>
                </a:solidFill>
              </a:rPr>
              <a:t>ongoing</a:t>
            </a:r>
            <a:endParaRPr lang="es-ES" sz="7400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s-ES" dirty="0">
              <a:solidFill>
                <a:srgbClr val="FF0000"/>
              </a:solidFill>
            </a:endParaRPr>
          </a:p>
          <a:p>
            <a:pPr marL="0" indent="0">
              <a:buFont typeface="Calibri" panose="020F0502020204030204" pitchFamily="34" charset="0"/>
              <a:buNone/>
            </a:pPr>
            <a:endParaRPr lang="es-E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985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7">
            <a:extLst>
              <a:ext uri="{FF2B5EF4-FFF2-40B4-BE49-F238E27FC236}">
                <a16:creationId xmlns:a16="http://schemas.microsoft.com/office/drawing/2014/main" id="{82453961-A6AA-529E-3373-6688F7F7A848}"/>
              </a:ext>
            </a:extLst>
          </p:cNvPr>
          <p:cNvSpPr txBox="1"/>
          <p:nvPr/>
        </p:nvSpPr>
        <p:spPr>
          <a:xfrm>
            <a:off x="1824191" y="6410302"/>
            <a:ext cx="794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s-ES" dirty="0">
                <a:solidFill>
                  <a:schemeClr val="bg1"/>
                </a:solidFill>
              </a:rPr>
              <a:t>Pablo Pérez Maroto || CEIDEN-GUN Meeting ||  09/06/2022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F760649-D04A-8D58-A194-E2B5140C8420}"/>
              </a:ext>
            </a:extLst>
          </p:cNvPr>
          <p:cNvSpPr txBox="1"/>
          <p:nvPr/>
        </p:nvSpPr>
        <p:spPr>
          <a:xfrm>
            <a:off x="3834580" y="2321004"/>
            <a:ext cx="48276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dirty="0" err="1"/>
              <a:t>Thank</a:t>
            </a:r>
            <a:r>
              <a:rPr lang="es-ES" sz="6600" dirty="0"/>
              <a:t> </a:t>
            </a:r>
            <a:r>
              <a:rPr lang="es-ES" sz="6600" dirty="0" err="1"/>
              <a:t>you</a:t>
            </a:r>
            <a:r>
              <a:rPr lang="es-ES" sz="6600" dirty="0"/>
              <a:t>!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3748DA7-DC0F-243A-E138-4E8E81BAA384}"/>
              </a:ext>
            </a:extLst>
          </p:cNvPr>
          <p:cNvSpPr txBox="1"/>
          <p:nvPr/>
        </p:nvSpPr>
        <p:spPr>
          <a:xfrm>
            <a:off x="4188542" y="3578942"/>
            <a:ext cx="5751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Pablo Pérez Maroto</a:t>
            </a:r>
          </a:p>
          <a:p>
            <a:r>
              <a:rPr lang="es-ES" sz="2400" dirty="0"/>
              <a:t>ppmaroto@us.es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9D74F33-65C2-F499-C770-8C180B33C8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5" t="9210" r="17730" b="13382"/>
          <a:stretch/>
        </p:blipFill>
        <p:spPr bwMode="auto">
          <a:xfrm>
            <a:off x="11263071" y="-98323"/>
            <a:ext cx="928929" cy="88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E2DF7F78-24E7-3DB9-EC33-D096DAC47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308"/>
            <a:ext cx="5433883" cy="1010569"/>
          </a:xfrm>
          <a:prstGeom prst="rect">
            <a:avLst/>
          </a:prstGeom>
        </p:spPr>
      </p:pic>
      <p:pic>
        <p:nvPicPr>
          <p:cNvPr id="7" name="Imagen 6" descr="Logotipo&#10;&#10;Descripción generada automáticamente con confianza baja">
            <a:extLst>
              <a:ext uri="{FF2B5EF4-FFF2-40B4-BE49-F238E27FC236}">
                <a16:creationId xmlns:a16="http://schemas.microsoft.com/office/drawing/2014/main" id="{4D0E1AE5-E0D0-159F-BEF0-B604AB8318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131"/>
          <a:stretch/>
        </p:blipFill>
        <p:spPr>
          <a:xfrm>
            <a:off x="92640" y="5049286"/>
            <a:ext cx="1031597" cy="1026627"/>
          </a:xfrm>
          <a:prstGeom prst="rect">
            <a:avLst/>
          </a:prstGeom>
        </p:spPr>
      </p:pic>
      <p:pic>
        <p:nvPicPr>
          <p:cNvPr id="8" name="Imagen 7" descr="Logotipo&#10;&#10;Descripción generada automáticamente con confianza baja">
            <a:extLst>
              <a:ext uri="{FF2B5EF4-FFF2-40B4-BE49-F238E27FC236}">
                <a16:creationId xmlns:a16="http://schemas.microsoft.com/office/drawing/2014/main" id="{2535524F-8598-2465-D6BD-2AC2C68526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1" r="50851"/>
          <a:stretch/>
        </p:blipFill>
        <p:spPr>
          <a:xfrm>
            <a:off x="1421924" y="4918690"/>
            <a:ext cx="2190267" cy="1167028"/>
          </a:xfrm>
          <a:prstGeom prst="rect">
            <a:avLst/>
          </a:prstGeom>
        </p:spPr>
      </p:pic>
      <p:pic>
        <p:nvPicPr>
          <p:cNvPr id="9" name="Imagen 8" descr="Logotipo&#10;&#10;Descripción generada automáticamente con confianza baja">
            <a:extLst>
              <a:ext uri="{FF2B5EF4-FFF2-40B4-BE49-F238E27FC236}">
                <a16:creationId xmlns:a16="http://schemas.microsoft.com/office/drawing/2014/main" id="{9533103C-87D3-2591-3C79-6292E4261B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32"/>
          <a:stretch/>
        </p:blipFill>
        <p:spPr>
          <a:xfrm>
            <a:off x="3909878" y="4934300"/>
            <a:ext cx="3291557" cy="1105886"/>
          </a:xfrm>
          <a:prstGeom prst="rect">
            <a:avLst/>
          </a:prstGeom>
        </p:spPr>
      </p:pic>
      <p:pic>
        <p:nvPicPr>
          <p:cNvPr id="10" name="Imagen 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F17F8D2-C259-2D9E-CC27-3C5A611A98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132" y="4934300"/>
            <a:ext cx="1086376" cy="106261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0F10AA9-071A-063E-D266-E4DD4AA353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670" y="4902590"/>
            <a:ext cx="1892477" cy="116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861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7">
            <a:extLst>
              <a:ext uri="{FF2B5EF4-FFF2-40B4-BE49-F238E27FC236}">
                <a16:creationId xmlns:a16="http://schemas.microsoft.com/office/drawing/2014/main" id="{6E735AFF-059E-8A9C-44D5-CF27FB0DD22E}"/>
              </a:ext>
            </a:extLst>
          </p:cNvPr>
          <p:cNvSpPr txBox="1"/>
          <p:nvPr/>
        </p:nvSpPr>
        <p:spPr>
          <a:xfrm>
            <a:off x="1824191" y="6410302"/>
            <a:ext cx="794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s-ES" dirty="0">
                <a:solidFill>
                  <a:schemeClr val="bg1"/>
                </a:solidFill>
              </a:rPr>
              <a:t>Pablo Pérez Maroto || CEIDEN-GUN Meeting ||  09/06/2022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5079DF8-5AA7-66C3-50D2-7D20A6D6E5E3}"/>
              </a:ext>
            </a:extLst>
          </p:cNvPr>
          <p:cNvSpPr txBox="1"/>
          <p:nvPr/>
        </p:nvSpPr>
        <p:spPr>
          <a:xfrm>
            <a:off x="432618" y="263032"/>
            <a:ext cx="112284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err="1">
                <a:latin typeface="+mj-lt"/>
              </a:rPr>
              <a:t>Backup</a:t>
            </a:r>
            <a:r>
              <a:rPr lang="es-ES" sz="4400" dirty="0">
                <a:latin typeface="+mj-lt"/>
              </a:rPr>
              <a:t>. Cross </a:t>
            </a:r>
            <a:r>
              <a:rPr lang="es-ES" sz="4400" dirty="0" err="1">
                <a:latin typeface="+mj-lt"/>
              </a:rPr>
              <a:t>sections</a:t>
            </a:r>
            <a:endParaRPr lang="es-ES" sz="4400" dirty="0">
              <a:latin typeface="+mj-lt"/>
            </a:endParaRPr>
          </a:p>
        </p:txBody>
      </p:sp>
      <p:pic>
        <p:nvPicPr>
          <p:cNvPr id="7" name="Imagen 6" descr="Gráfico, Histograma&#10;&#10;Descripción generada automáticamente">
            <a:extLst>
              <a:ext uri="{FF2B5EF4-FFF2-40B4-BE49-F238E27FC236}">
                <a16:creationId xmlns:a16="http://schemas.microsoft.com/office/drawing/2014/main" id="{4D227721-8ACF-209A-515A-F89FFE220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336" y="913244"/>
            <a:ext cx="6954858" cy="539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08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7">
            <a:extLst>
              <a:ext uri="{FF2B5EF4-FFF2-40B4-BE49-F238E27FC236}">
                <a16:creationId xmlns:a16="http://schemas.microsoft.com/office/drawing/2014/main" id="{6E735AFF-059E-8A9C-44D5-CF27FB0DD22E}"/>
              </a:ext>
            </a:extLst>
          </p:cNvPr>
          <p:cNvSpPr txBox="1"/>
          <p:nvPr/>
        </p:nvSpPr>
        <p:spPr>
          <a:xfrm>
            <a:off x="1824191" y="6410302"/>
            <a:ext cx="794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s-ES" dirty="0">
                <a:solidFill>
                  <a:schemeClr val="bg1"/>
                </a:solidFill>
              </a:rPr>
              <a:t>Pablo Pérez Maroto || CEIDEN-GUN Meeting ||  09/06/2022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5079DF8-5AA7-66C3-50D2-7D20A6D6E5E3}"/>
              </a:ext>
            </a:extLst>
          </p:cNvPr>
          <p:cNvSpPr txBox="1"/>
          <p:nvPr/>
        </p:nvSpPr>
        <p:spPr>
          <a:xfrm>
            <a:off x="432618" y="263032"/>
            <a:ext cx="112284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err="1">
                <a:latin typeface="+mj-lt"/>
              </a:rPr>
              <a:t>Backup</a:t>
            </a:r>
            <a:r>
              <a:rPr lang="es-ES" sz="4400" dirty="0">
                <a:latin typeface="+mj-lt"/>
              </a:rPr>
              <a:t>. </a:t>
            </a:r>
            <a:r>
              <a:rPr lang="es-ES" sz="4400" dirty="0" err="1">
                <a:latin typeface="+mj-lt"/>
              </a:rPr>
              <a:t>Activity</a:t>
            </a:r>
            <a:endParaRPr lang="es-ES" sz="4400" dirty="0">
              <a:latin typeface="+mj-lt"/>
            </a:endParaRPr>
          </a:p>
        </p:txBody>
      </p:sp>
      <p:pic>
        <p:nvPicPr>
          <p:cNvPr id="5" name="Imagen 4" descr="Gráfico, Histograma&#10;&#10;Descripción generada automáticamente">
            <a:extLst>
              <a:ext uri="{FF2B5EF4-FFF2-40B4-BE49-F238E27FC236}">
                <a16:creationId xmlns:a16="http://schemas.microsoft.com/office/drawing/2014/main" id="{AA9E30F5-A480-C541-B121-E3A1640EF9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" r="9002"/>
          <a:stretch/>
        </p:blipFill>
        <p:spPr>
          <a:xfrm>
            <a:off x="232520" y="1229222"/>
            <a:ext cx="5552560" cy="4399555"/>
          </a:xfrm>
          <a:prstGeom prst="rect">
            <a:avLst/>
          </a:prstGeom>
        </p:spPr>
      </p:pic>
      <p:pic>
        <p:nvPicPr>
          <p:cNvPr id="8" name="Imagen 7" descr="Gráfico, Histograma&#10;&#10;Descripción generada automáticamente">
            <a:extLst>
              <a:ext uri="{FF2B5EF4-FFF2-40B4-BE49-F238E27FC236}">
                <a16:creationId xmlns:a16="http://schemas.microsoft.com/office/drawing/2014/main" id="{BA294EF9-466C-19BA-493C-CEEEAC2DFE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7" r="8331"/>
          <a:stretch/>
        </p:blipFill>
        <p:spPr>
          <a:xfrm>
            <a:off x="5783563" y="1229222"/>
            <a:ext cx="5877494" cy="439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29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7">
            <a:extLst>
              <a:ext uri="{FF2B5EF4-FFF2-40B4-BE49-F238E27FC236}">
                <a16:creationId xmlns:a16="http://schemas.microsoft.com/office/drawing/2014/main" id="{6E735AFF-059E-8A9C-44D5-CF27FB0DD22E}"/>
              </a:ext>
            </a:extLst>
          </p:cNvPr>
          <p:cNvSpPr txBox="1"/>
          <p:nvPr/>
        </p:nvSpPr>
        <p:spPr>
          <a:xfrm>
            <a:off x="1824191" y="6410302"/>
            <a:ext cx="794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s-ES" dirty="0">
                <a:solidFill>
                  <a:schemeClr val="bg1"/>
                </a:solidFill>
              </a:rPr>
              <a:t>Pablo Pérez Maroto || CEIDEN-GUN Meeting ||  09/06/2022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5079DF8-5AA7-66C3-50D2-7D20A6D6E5E3}"/>
              </a:ext>
            </a:extLst>
          </p:cNvPr>
          <p:cNvSpPr txBox="1"/>
          <p:nvPr/>
        </p:nvSpPr>
        <p:spPr>
          <a:xfrm>
            <a:off x="481780" y="288785"/>
            <a:ext cx="112284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err="1">
                <a:latin typeface="+mj-lt"/>
              </a:rPr>
              <a:t>Backup</a:t>
            </a:r>
            <a:r>
              <a:rPr lang="es-ES" sz="4400" dirty="0">
                <a:latin typeface="+mj-lt"/>
              </a:rPr>
              <a:t>. </a:t>
            </a:r>
            <a:r>
              <a:rPr lang="es-ES" sz="4400" dirty="0" err="1">
                <a:latin typeface="+mj-lt"/>
              </a:rPr>
              <a:t>Correction</a:t>
            </a:r>
            <a:r>
              <a:rPr lang="es-ES" sz="4400" dirty="0">
                <a:latin typeface="+mj-lt"/>
              </a:rPr>
              <a:t> </a:t>
            </a:r>
            <a:r>
              <a:rPr lang="es-ES" sz="4400" dirty="0" err="1">
                <a:latin typeface="+mj-lt"/>
              </a:rPr>
              <a:t>due</a:t>
            </a:r>
            <a:r>
              <a:rPr lang="es-ES" sz="4400" dirty="0">
                <a:latin typeface="+mj-lt"/>
              </a:rPr>
              <a:t> </a:t>
            </a:r>
            <a:r>
              <a:rPr lang="es-ES" sz="4400" dirty="0" err="1">
                <a:latin typeface="+mj-lt"/>
              </a:rPr>
              <a:t>to</a:t>
            </a:r>
            <a:r>
              <a:rPr lang="es-ES" sz="4400" dirty="0">
                <a:latin typeface="+mj-lt"/>
              </a:rPr>
              <a:t> </a:t>
            </a:r>
            <a:r>
              <a:rPr lang="es-ES" sz="4400" dirty="0" err="1">
                <a:latin typeface="+mj-lt"/>
              </a:rPr>
              <a:t>scattering</a:t>
            </a:r>
            <a:endParaRPr lang="es-ES" sz="4400" dirty="0">
              <a:latin typeface="+mj-lt"/>
            </a:endParaRPr>
          </a:p>
        </p:txBody>
      </p:sp>
      <p:pic>
        <p:nvPicPr>
          <p:cNvPr id="5" name="Imagen 4" descr="Gráfico, Gráfico de cajas y bigotes&#10;&#10;Descripción generada automáticamente">
            <a:extLst>
              <a:ext uri="{FF2B5EF4-FFF2-40B4-BE49-F238E27FC236}">
                <a16:creationId xmlns:a16="http://schemas.microsoft.com/office/drawing/2014/main" id="{F7895F06-CCC8-27F4-8391-6BBA812D8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51" y="1333443"/>
            <a:ext cx="3987277" cy="3094603"/>
          </a:xfrm>
          <a:prstGeom prst="rect">
            <a:avLst/>
          </a:prstGeom>
        </p:spPr>
      </p:pic>
      <p:pic>
        <p:nvPicPr>
          <p:cNvPr id="7" name="Imagen 6" descr="Gráfico&#10;&#10;Descripción generada automáticamente">
            <a:extLst>
              <a:ext uri="{FF2B5EF4-FFF2-40B4-BE49-F238E27FC236}">
                <a16:creationId xmlns:a16="http://schemas.microsoft.com/office/drawing/2014/main" id="{45D412E2-6E03-99AA-55C5-767D79760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732" y="2229842"/>
            <a:ext cx="5029295" cy="3903333"/>
          </a:xfrm>
          <a:prstGeom prst="rect">
            <a:avLst/>
          </a:prstGeom>
        </p:spPr>
      </p:pic>
      <p:sp>
        <p:nvSpPr>
          <p:cNvPr id="8" name="CustomShape 2">
            <a:extLst>
              <a:ext uri="{FF2B5EF4-FFF2-40B4-BE49-F238E27FC236}">
                <a16:creationId xmlns:a16="http://schemas.microsoft.com/office/drawing/2014/main" id="{A50E3B1B-D67C-F578-A1AF-2A2E89326098}"/>
              </a:ext>
            </a:extLst>
          </p:cNvPr>
          <p:cNvSpPr/>
          <p:nvPr/>
        </p:nvSpPr>
        <p:spPr>
          <a:xfrm>
            <a:off x="4897206" y="1058226"/>
            <a:ext cx="1223280" cy="86328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5003EF2-A04F-93F3-6CC4-39E61A84584E}"/>
              </a:ext>
            </a:extLst>
          </p:cNvPr>
          <p:cNvSpPr txBox="1"/>
          <p:nvPr/>
        </p:nvSpPr>
        <p:spPr>
          <a:xfrm>
            <a:off x="6656719" y="1093376"/>
            <a:ext cx="47074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>
                <a:solidFill>
                  <a:schemeClr val="bg2">
                    <a:lumMod val="50000"/>
                  </a:schemeClr>
                </a:solidFill>
              </a:rPr>
              <a:t>Correction</a:t>
            </a:r>
            <a:r>
              <a:rPr lang="es-E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800" dirty="0" err="1">
                <a:solidFill>
                  <a:schemeClr val="bg2">
                    <a:lumMod val="50000"/>
                  </a:schemeClr>
                </a:solidFill>
              </a:rPr>
              <a:t>by</a:t>
            </a:r>
            <a:r>
              <a:rPr lang="es-E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800" dirty="0" err="1">
                <a:solidFill>
                  <a:schemeClr val="bg2">
                    <a:lumMod val="50000"/>
                  </a:schemeClr>
                </a:solidFill>
              </a:rPr>
              <a:t>the</a:t>
            </a:r>
            <a:r>
              <a:rPr lang="es-E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800" dirty="0" err="1">
                <a:solidFill>
                  <a:schemeClr val="bg2">
                    <a:lumMod val="50000"/>
                  </a:schemeClr>
                </a:solidFill>
              </a:rPr>
              <a:t>contribution</a:t>
            </a:r>
            <a:r>
              <a:rPr lang="es-E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800" dirty="0" err="1">
                <a:solidFill>
                  <a:schemeClr val="bg2">
                    <a:lumMod val="50000"/>
                  </a:schemeClr>
                </a:solidFill>
              </a:rPr>
              <a:t>of</a:t>
            </a:r>
            <a:r>
              <a:rPr lang="es-E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800" dirty="0" err="1">
                <a:solidFill>
                  <a:schemeClr val="bg2">
                    <a:lumMod val="50000"/>
                  </a:schemeClr>
                </a:solidFill>
              </a:rPr>
              <a:t>scattered</a:t>
            </a:r>
            <a:r>
              <a:rPr lang="es-E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ES" sz="2800" dirty="0" err="1">
                <a:solidFill>
                  <a:schemeClr val="bg2">
                    <a:lumMod val="50000"/>
                  </a:schemeClr>
                </a:solidFill>
              </a:rPr>
              <a:t>neutrons</a:t>
            </a:r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4275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7">
            <a:extLst>
              <a:ext uri="{FF2B5EF4-FFF2-40B4-BE49-F238E27FC236}">
                <a16:creationId xmlns:a16="http://schemas.microsoft.com/office/drawing/2014/main" id="{6E735AFF-059E-8A9C-44D5-CF27FB0DD22E}"/>
              </a:ext>
            </a:extLst>
          </p:cNvPr>
          <p:cNvSpPr txBox="1"/>
          <p:nvPr/>
        </p:nvSpPr>
        <p:spPr>
          <a:xfrm>
            <a:off x="1824191" y="6410302"/>
            <a:ext cx="794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s-ES" dirty="0">
                <a:solidFill>
                  <a:schemeClr val="bg1"/>
                </a:solidFill>
              </a:rPr>
              <a:t>Pablo Pérez Maroto || CEIDEN-GUN Meeting ||  09/06/2022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5079DF8-5AA7-66C3-50D2-7D20A6D6E5E3}"/>
              </a:ext>
            </a:extLst>
          </p:cNvPr>
          <p:cNvSpPr txBox="1"/>
          <p:nvPr/>
        </p:nvSpPr>
        <p:spPr>
          <a:xfrm>
            <a:off x="481780" y="288785"/>
            <a:ext cx="112284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err="1">
                <a:latin typeface="+mj-lt"/>
              </a:rPr>
              <a:t>Backup</a:t>
            </a:r>
            <a:r>
              <a:rPr lang="es-ES" sz="4400" dirty="0">
                <a:latin typeface="+mj-lt"/>
              </a:rPr>
              <a:t>. </a:t>
            </a:r>
            <a:r>
              <a:rPr lang="es-ES" sz="4400" dirty="0" err="1">
                <a:latin typeface="+mj-lt"/>
              </a:rPr>
              <a:t>Commissioning</a:t>
            </a:r>
            <a:r>
              <a:rPr lang="es-ES" sz="4400" dirty="0">
                <a:latin typeface="+mj-lt"/>
              </a:rPr>
              <a:t> </a:t>
            </a:r>
            <a:r>
              <a:rPr lang="es-ES" sz="4400" dirty="0" err="1">
                <a:latin typeface="+mj-lt"/>
              </a:rPr>
              <a:t>with</a:t>
            </a:r>
            <a:r>
              <a:rPr lang="es-ES" sz="4400" dirty="0">
                <a:latin typeface="+mj-lt"/>
              </a:rPr>
              <a:t> MAM1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FDD4CDB-C74A-0973-12C3-B307CB6657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28" t="37274" r="48549" b="24590"/>
          <a:stretch/>
        </p:blipFill>
        <p:spPr>
          <a:xfrm>
            <a:off x="639098" y="1039353"/>
            <a:ext cx="3451121" cy="183599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D60B85F-A0C7-DCA6-D3A6-659469D0A4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2" t="8927" r="8965" b="2262"/>
          <a:stretch/>
        </p:blipFill>
        <p:spPr>
          <a:xfrm>
            <a:off x="4752669" y="1186671"/>
            <a:ext cx="6295099" cy="422405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6E853E4-81E6-7AF1-652B-EB70B394F3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81" t="40039" r="21848" b="26648"/>
          <a:stretch/>
        </p:blipFill>
        <p:spPr>
          <a:xfrm>
            <a:off x="934066" y="3119808"/>
            <a:ext cx="3028335" cy="2290916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1CBAC4C2-33E3-FAF8-EBDD-6D4F1C575936}"/>
              </a:ext>
            </a:extLst>
          </p:cNvPr>
          <p:cNvSpPr txBox="1"/>
          <p:nvPr/>
        </p:nvSpPr>
        <p:spPr>
          <a:xfrm>
            <a:off x="7332098" y="5659613"/>
            <a:ext cx="487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M.E. </a:t>
            </a:r>
            <a:r>
              <a:rPr lang="es-ES" dirty="0" err="1"/>
              <a:t>Stamati</a:t>
            </a:r>
            <a:r>
              <a:rPr lang="es-ES" dirty="0"/>
              <a:t>, A. </a:t>
            </a:r>
            <a:r>
              <a:rPr lang="es-ES" dirty="0" err="1"/>
              <a:t>Manna</a:t>
            </a:r>
            <a:r>
              <a:rPr lang="es-ES" dirty="0"/>
              <a:t>, R. </a:t>
            </a:r>
            <a:r>
              <a:rPr lang="es-ES" dirty="0" err="1"/>
              <a:t>Mucciola</a:t>
            </a:r>
            <a:r>
              <a:rPr lang="es-ES" dirty="0"/>
              <a:t>, A. </a:t>
            </a:r>
            <a:r>
              <a:rPr lang="es-ES" dirty="0" err="1"/>
              <a:t>Mengoni</a:t>
            </a:r>
            <a:r>
              <a:rPr lang="es-ES" dirty="0"/>
              <a:t>, N. </a:t>
            </a:r>
            <a:r>
              <a:rPr lang="es-ES" dirty="0" err="1"/>
              <a:t>Patronis</a:t>
            </a:r>
            <a:r>
              <a:rPr lang="es-ES" dirty="0"/>
              <a:t>, C. </a:t>
            </a:r>
            <a:r>
              <a:rPr lang="es-ES" dirty="0" err="1"/>
              <a:t>Massimi</a:t>
            </a:r>
            <a:r>
              <a:rPr lang="es-ES" dirty="0"/>
              <a:t>, G. </a:t>
            </a:r>
            <a:r>
              <a:rPr lang="es-ES" dirty="0" err="1"/>
              <a:t>Gervino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145952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7">
            <a:extLst>
              <a:ext uri="{FF2B5EF4-FFF2-40B4-BE49-F238E27FC236}">
                <a16:creationId xmlns:a16="http://schemas.microsoft.com/office/drawing/2014/main" id="{6E735AFF-059E-8A9C-44D5-CF27FB0DD22E}"/>
              </a:ext>
            </a:extLst>
          </p:cNvPr>
          <p:cNvSpPr txBox="1"/>
          <p:nvPr/>
        </p:nvSpPr>
        <p:spPr>
          <a:xfrm>
            <a:off x="1824191" y="6410302"/>
            <a:ext cx="794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s-ES" dirty="0">
                <a:solidFill>
                  <a:schemeClr val="bg1"/>
                </a:solidFill>
              </a:rPr>
              <a:t>Pablo Pérez Maroto || CEIDEN-GUN Meeting ||  09/06/2022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5079DF8-5AA7-66C3-50D2-7D20A6D6E5E3}"/>
              </a:ext>
            </a:extLst>
          </p:cNvPr>
          <p:cNvSpPr txBox="1"/>
          <p:nvPr/>
        </p:nvSpPr>
        <p:spPr>
          <a:xfrm>
            <a:off x="481780" y="288785"/>
            <a:ext cx="112284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err="1">
                <a:latin typeface="+mj-lt"/>
              </a:rPr>
              <a:t>Backup</a:t>
            </a:r>
            <a:r>
              <a:rPr lang="es-ES" sz="4400" dirty="0">
                <a:latin typeface="+mj-lt"/>
              </a:rPr>
              <a:t>. </a:t>
            </a:r>
            <a:r>
              <a:rPr lang="es-ES" sz="4400" dirty="0" err="1">
                <a:latin typeface="+mj-lt"/>
              </a:rPr>
              <a:t>Commissioning</a:t>
            </a:r>
            <a:r>
              <a:rPr lang="es-ES" sz="4400" dirty="0">
                <a:latin typeface="+mj-lt"/>
              </a:rPr>
              <a:t> </a:t>
            </a:r>
            <a:r>
              <a:rPr lang="es-ES" sz="4400" dirty="0" err="1">
                <a:latin typeface="+mj-lt"/>
              </a:rPr>
              <a:t>with</a:t>
            </a:r>
            <a:r>
              <a:rPr lang="es-ES" sz="4400" dirty="0">
                <a:latin typeface="+mj-lt"/>
              </a:rPr>
              <a:t> MAM2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2C1B9B4-BB2A-C8DA-A806-A572E01BC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93" t="31684" r="43226" b="12259"/>
          <a:stretch/>
        </p:blipFill>
        <p:spPr>
          <a:xfrm>
            <a:off x="3756538" y="1084661"/>
            <a:ext cx="6641694" cy="464562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46FABCF-7A7E-B81F-9CAC-5D4C082354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44" t="29821" r="56372" b="12403"/>
          <a:stretch/>
        </p:blipFill>
        <p:spPr>
          <a:xfrm>
            <a:off x="507589" y="1112757"/>
            <a:ext cx="2560075" cy="252251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92C0A67-1CBA-0470-73C2-FDE20B30A4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677" t="21649" r="2096" b="12832"/>
          <a:stretch/>
        </p:blipFill>
        <p:spPr>
          <a:xfrm>
            <a:off x="739877" y="3741576"/>
            <a:ext cx="2465440" cy="237701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1BD45AE-202B-9218-0CB8-99A9FF033BC4}"/>
              </a:ext>
            </a:extLst>
          </p:cNvPr>
          <p:cNvSpPr txBox="1"/>
          <p:nvPr/>
        </p:nvSpPr>
        <p:spPr>
          <a:xfrm>
            <a:off x="9874045" y="5818604"/>
            <a:ext cx="246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P. Torres &amp; J. </a:t>
            </a:r>
            <a:r>
              <a:rPr lang="es-ES" dirty="0" err="1"/>
              <a:t>Praena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4810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9DBEB56-6B1C-735B-A112-F2C1A94DAF9C}"/>
              </a:ext>
            </a:extLst>
          </p:cNvPr>
          <p:cNvSpPr txBox="1"/>
          <p:nvPr/>
        </p:nvSpPr>
        <p:spPr>
          <a:xfrm>
            <a:off x="432619" y="422787"/>
            <a:ext cx="112284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latin typeface="+mj-lt"/>
              </a:rPr>
              <a:t>A new experimental </a:t>
            </a:r>
            <a:r>
              <a:rPr lang="es-ES" sz="4400" dirty="0" err="1">
                <a:latin typeface="+mj-lt"/>
              </a:rPr>
              <a:t>area</a:t>
            </a:r>
            <a:r>
              <a:rPr lang="es-ES" sz="4400" dirty="0">
                <a:latin typeface="+mj-lt"/>
              </a:rPr>
              <a:t> at </a:t>
            </a:r>
            <a:r>
              <a:rPr lang="es-ES" sz="4400" dirty="0" err="1">
                <a:latin typeface="+mj-lt"/>
              </a:rPr>
              <a:t>n_TOF@CERN</a:t>
            </a:r>
            <a:r>
              <a:rPr lang="es-ES" sz="4400" dirty="0">
                <a:latin typeface="+mj-lt"/>
              </a:rPr>
              <a:t>: NEAR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D0BDD34-5750-29F3-9D47-9815BD5432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2" t="28100" r="9354" b="3369"/>
          <a:stretch/>
        </p:blipFill>
        <p:spPr>
          <a:xfrm>
            <a:off x="432619" y="1192228"/>
            <a:ext cx="10726994" cy="469982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34729D1-0983-B142-662F-32CB4312F1F2}"/>
              </a:ext>
            </a:extLst>
          </p:cNvPr>
          <p:cNvSpPr txBox="1"/>
          <p:nvPr/>
        </p:nvSpPr>
        <p:spPr>
          <a:xfrm>
            <a:off x="10579510" y="5892048"/>
            <a:ext cx="1976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A.P. Bernardes</a:t>
            </a:r>
          </a:p>
        </p:txBody>
      </p:sp>
      <p:sp>
        <p:nvSpPr>
          <p:cNvPr id="9" name="CuadroTexto 7">
            <a:extLst>
              <a:ext uri="{FF2B5EF4-FFF2-40B4-BE49-F238E27FC236}">
                <a16:creationId xmlns:a16="http://schemas.microsoft.com/office/drawing/2014/main" id="{B8F38E37-D3EB-4141-A871-636373FA67EF}"/>
              </a:ext>
            </a:extLst>
          </p:cNvPr>
          <p:cNvSpPr txBox="1"/>
          <p:nvPr/>
        </p:nvSpPr>
        <p:spPr>
          <a:xfrm>
            <a:off x="1824191" y="6435213"/>
            <a:ext cx="794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s-ES" dirty="0">
                <a:solidFill>
                  <a:schemeClr val="bg1"/>
                </a:solidFill>
              </a:rPr>
              <a:t>Pablo Pérez Maroto || CEIDEN-GUN Meeting ||  09/06/2022</a:t>
            </a:r>
          </a:p>
        </p:txBody>
      </p:sp>
    </p:spTree>
    <p:extLst>
      <p:ext uri="{BB962C8B-B14F-4D97-AF65-F5344CB8AC3E}">
        <p14:creationId xmlns:p14="http://schemas.microsoft.com/office/powerpoint/2010/main" val="2026996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9DBEB56-6B1C-735B-A112-F2C1A94DAF9C}"/>
              </a:ext>
            </a:extLst>
          </p:cNvPr>
          <p:cNvSpPr txBox="1"/>
          <p:nvPr/>
        </p:nvSpPr>
        <p:spPr>
          <a:xfrm>
            <a:off x="432619" y="422787"/>
            <a:ext cx="112284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latin typeface="+mj-lt"/>
              </a:rPr>
              <a:t>A new experimental </a:t>
            </a:r>
            <a:r>
              <a:rPr lang="es-ES" sz="4400" dirty="0" err="1">
                <a:latin typeface="+mj-lt"/>
              </a:rPr>
              <a:t>area</a:t>
            </a:r>
            <a:r>
              <a:rPr lang="es-ES" sz="4400" dirty="0">
                <a:latin typeface="+mj-lt"/>
              </a:rPr>
              <a:t> at </a:t>
            </a:r>
            <a:r>
              <a:rPr lang="es-ES" sz="4400" dirty="0" err="1">
                <a:latin typeface="+mj-lt"/>
              </a:rPr>
              <a:t>n_TOF@CERN</a:t>
            </a:r>
            <a:r>
              <a:rPr lang="es-ES" sz="4400" dirty="0">
                <a:latin typeface="+mj-lt"/>
              </a:rPr>
              <a:t>: NEAR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34729D1-0983-B142-662F-32CB4312F1F2}"/>
              </a:ext>
            </a:extLst>
          </p:cNvPr>
          <p:cNvSpPr txBox="1"/>
          <p:nvPr/>
        </p:nvSpPr>
        <p:spPr>
          <a:xfrm>
            <a:off x="432617" y="5980622"/>
            <a:ext cx="1976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A.P. Bernardes</a:t>
            </a:r>
          </a:p>
        </p:txBody>
      </p:sp>
      <p:sp>
        <p:nvSpPr>
          <p:cNvPr id="9" name="CuadroTexto 7">
            <a:extLst>
              <a:ext uri="{FF2B5EF4-FFF2-40B4-BE49-F238E27FC236}">
                <a16:creationId xmlns:a16="http://schemas.microsoft.com/office/drawing/2014/main" id="{B8F38E37-D3EB-4141-A871-636373FA67EF}"/>
              </a:ext>
            </a:extLst>
          </p:cNvPr>
          <p:cNvSpPr txBox="1"/>
          <p:nvPr/>
        </p:nvSpPr>
        <p:spPr>
          <a:xfrm>
            <a:off x="1824191" y="6435213"/>
            <a:ext cx="794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s-ES" dirty="0">
                <a:solidFill>
                  <a:schemeClr val="bg1"/>
                </a:solidFill>
              </a:rPr>
              <a:t>Pablo Pérez Maroto || CEIDEN-GUN Meeting ||  09/06/2022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8AC5D2B-1A7B-3604-D6DE-73C5897472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31" t="17385" r="38522" b="638"/>
          <a:stretch/>
        </p:blipFill>
        <p:spPr>
          <a:xfrm rot="16200000">
            <a:off x="365286" y="1216927"/>
            <a:ext cx="4788395" cy="465373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C27CB26-008A-DE02-701B-11F308D151BF}"/>
              </a:ext>
            </a:extLst>
          </p:cNvPr>
          <p:cNvSpPr txBox="1"/>
          <p:nvPr/>
        </p:nvSpPr>
        <p:spPr>
          <a:xfrm>
            <a:off x="3172748" y="1780566"/>
            <a:ext cx="2524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err="1"/>
              <a:t>Collimator</a:t>
            </a:r>
            <a:endParaRPr lang="es-ES" sz="32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E23DBA0-EFD7-1868-B34D-2DCD1DB80FB3}"/>
              </a:ext>
            </a:extLst>
          </p:cNvPr>
          <p:cNvSpPr txBox="1"/>
          <p:nvPr/>
        </p:nvSpPr>
        <p:spPr>
          <a:xfrm>
            <a:off x="3170996" y="3274504"/>
            <a:ext cx="2077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err="1">
                <a:solidFill>
                  <a:srgbClr val="0070C0"/>
                </a:solidFill>
              </a:rPr>
              <a:t>Neutrons</a:t>
            </a:r>
            <a:endParaRPr lang="es-ES" sz="3200" b="1" dirty="0">
              <a:solidFill>
                <a:srgbClr val="0070C0"/>
              </a:solidFill>
            </a:endParaRP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80A5453C-5BDE-AF74-25C8-6A080E0D2CBC}"/>
              </a:ext>
            </a:extLst>
          </p:cNvPr>
          <p:cNvCxnSpPr>
            <a:cxnSpLocks/>
          </p:cNvCxnSpPr>
          <p:nvPr/>
        </p:nvCxnSpPr>
        <p:spPr>
          <a:xfrm flipH="1">
            <a:off x="2861210" y="2288268"/>
            <a:ext cx="1012389" cy="8512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lecha: hacia abajo 14">
            <a:extLst>
              <a:ext uri="{FF2B5EF4-FFF2-40B4-BE49-F238E27FC236}">
                <a16:creationId xmlns:a16="http://schemas.microsoft.com/office/drawing/2014/main" id="{2AFFC953-B942-CF16-8597-16EC1A9AAEAD}"/>
              </a:ext>
            </a:extLst>
          </p:cNvPr>
          <p:cNvSpPr/>
          <p:nvPr/>
        </p:nvSpPr>
        <p:spPr>
          <a:xfrm rot="2907545">
            <a:off x="2391364" y="3606126"/>
            <a:ext cx="530942" cy="1284599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Flecha: hacia abajo 15">
            <a:extLst>
              <a:ext uri="{FF2B5EF4-FFF2-40B4-BE49-F238E27FC236}">
                <a16:creationId xmlns:a16="http://schemas.microsoft.com/office/drawing/2014/main" id="{0665BE23-FF96-96DC-79C1-7172AD3F3515}"/>
              </a:ext>
            </a:extLst>
          </p:cNvPr>
          <p:cNvSpPr/>
          <p:nvPr/>
        </p:nvSpPr>
        <p:spPr>
          <a:xfrm rot="3936117">
            <a:off x="1682039" y="3108905"/>
            <a:ext cx="530942" cy="1284599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F72C496-6A77-DF71-3BCF-3A9E4F9FB6F8}"/>
              </a:ext>
            </a:extLst>
          </p:cNvPr>
          <p:cNvSpPr txBox="1"/>
          <p:nvPr/>
        </p:nvSpPr>
        <p:spPr>
          <a:xfrm>
            <a:off x="5651490" y="1192228"/>
            <a:ext cx="618449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800" dirty="0" err="1"/>
              <a:t>Perfect</a:t>
            </a:r>
            <a:r>
              <a:rPr lang="es-ES" sz="2800" dirty="0"/>
              <a:t> </a:t>
            </a:r>
            <a:r>
              <a:rPr lang="es-ES" sz="2800" dirty="0" err="1"/>
              <a:t>for</a:t>
            </a:r>
            <a:r>
              <a:rPr lang="es-ES" sz="2800" dirty="0"/>
              <a:t> </a:t>
            </a:r>
            <a:r>
              <a:rPr lang="es-ES" sz="2800" dirty="0" err="1"/>
              <a:t>activation</a:t>
            </a:r>
            <a:r>
              <a:rPr lang="es-ES" sz="2800" dirty="0"/>
              <a:t> </a:t>
            </a:r>
            <a:r>
              <a:rPr lang="es-ES" sz="2800" dirty="0" err="1"/>
              <a:t>measurements</a:t>
            </a:r>
            <a:r>
              <a:rPr lang="es-ES" sz="2800" dirty="0"/>
              <a:t>, </a:t>
            </a:r>
            <a:r>
              <a:rPr lang="es-ES" sz="2800" dirty="0" err="1"/>
              <a:t>radiation</a:t>
            </a:r>
            <a:r>
              <a:rPr lang="es-ES" sz="2800" dirty="0"/>
              <a:t> </a:t>
            </a:r>
            <a:r>
              <a:rPr lang="es-ES" sz="2800" dirty="0" err="1"/>
              <a:t>damage</a:t>
            </a:r>
            <a:r>
              <a:rPr lang="es-ES" sz="2800" dirty="0"/>
              <a:t> </a:t>
            </a:r>
            <a:r>
              <a:rPr lang="es-ES" sz="2800" dirty="0" err="1"/>
              <a:t>tests</a:t>
            </a:r>
            <a:r>
              <a:rPr lang="es-ES" sz="2800" dirty="0"/>
              <a:t>…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800" dirty="0"/>
              <a:t>NEAR </a:t>
            </a:r>
            <a:r>
              <a:rPr lang="es-ES" sz="2800" dirty="0" err="1"/>
              <a:t>is</a:t>
            </a:r>
            <a:r>
              <a:rPr lang="es-ES" sz="2800" dirty="0"/>
              <a:t> </a:t>
            </a:r>
            <a:r>
              <a:rPr lang="es-ES" sz="2800" dirty="0" err="1"/>
              <a:t>under</a:t>
            </a:r>
            <a:r>
              <a:rPr lang="es-ES" sz="2800" dirty="0"/>
              <a:t> </a:t>
            </a:r>
            <a:r>
              <a:rPr lang="es-ES" sz="2800" dirty="0" err="1"/>
              <a:t>commissioning</a:t>
            </a:r>
            <a:r>
              <a:rPr lang="es-ES" sz="2800" dirty="0"/>
              <a:t> at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moment</a:t>
            </a:r>
            <a:endParaRPr lang="es-ES" sz="28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800" dirty="0" err="1"/>
              <a:t>Need</a:t>
            </a:r>
            <a:r>
              <a:rPr lang="es-ES" sz="2800" dirty="0"/>
              <a:t> </a:t>
            </a:r>
            <a:r>
              <a:rPr lang="es-ES" sz="2800" dirty="0" err="1"/>
              <a:t>to</a:t>
            </a:r>
            <a:r>
              <a:rPr lang="es-ES" sz="2800" dirty="0"/>
              <a:t> </a:t>
            </a:r>
            <a:r>
              <a:rPr lang="es-ES" sz="2800" dirty="0" err="1"/>
              <a:t>develop</a:t>
            </a:r>
            <a:r>
              <a:rPr lang="es-ES" sz="2800" dirty="0"/>
              <a:t> </a:t>
            </a:r>
            <a:r>
              <a:rPr lang="es-ES" sz="2800" dirty="0" err="1"/>
              <a:t>passive</a:t>
            </a:r>
            <a:r>
              <a:rPr lang="es-ES" sz="2800" dirty="0"/>
              <a:t> </a:t>
            </a:r>
            <a:r>
              <a:rPr lang="es-ES" sz="2800" dirty="0" err="1"/>
              <a:t>detectors</a:t>
            </a:r>
            <a:r>
              <a:rPr lang="es-ES" sz="2800" dirty="0"/>
              <a:t>:</a:t>
            </a: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2800" dirty="0" err="1"/>
              <a:t>Huge</a:t>
            </a:r>
            <a:r>
              <a:rPr lang="es-ES" sz="2800" dirty="0"/>
              <a:t> doses </a:t>
            </a:r>
            <a:r>
              <a:rPr lang="es-ES" sz="2800" dirty="0" err="1"/>
              <a:t>inside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room</a:t>
            </a:r>
            <a:r>
              <a:rPr lang="es-ES" sz="2800" dirty="0"/>
              <a:t> -&gt; </a:t>
            </a:r>
            <a:r>
              <a:rPr lang="es-ES" sz="2800" dirty="0" err="1"/>
              <a:t>long</a:t>
            </a:r>
            <a:r>
              <a:rPr lang="es-ES" sz="2800" dirty="0"/>
              <a:t> </a:t>
            </a:r>
            <a:r>
              <a:rPr lang="es-ES" sz="2800" dirty="0" err="1"/>
              <a:t>irradiations</a:t>
            </a:r>
            <a:r>
              <a:rPr lang="es-ES" sz="2800" dirty="0"/>
              <a:t> </a:t>
            </a:r>
            <a:r>
              <a:rPr lang="es-ES" sz="2800" dirty="0" err="1"/>
              <a:t>with</a:t>
            </a:r>
            <a:r>
              <a:rPr lang="es-ES" sz="2800" dirty="0"/>
              <a:t> no </a:t>
            </a:r>
            <a:r>
              <a:rPr lang="es-ES" sz="2800" dirty="0" err="1"/>
              <a:t>access</a:t>
            </a:r>
            <a:r>
              <a:rPr lang="es-ES" sz="2800" dirty="0"/>
              <a:t> + </a:t>
            </a:r>
            <a:r>
              <a:rPr lang="es-ES" sz="2800" dirty="0" err="1"/>
              <a:t>cooldown</a:t>
            </a:r>
            <a:r>
              <a:rPr lang="es-ES" sz="2800" dirty="0"/>
              <a:t> time (</a:t>
            </a:r>
            <a:r>
              <a:rPr lang="es-ES" sz="2800" dirty="0" err="1"/>
              <a:t>now</a:t>
            </a:r>
            <a:r>
              <a:rPr lang="es-ES" sz="2800" dirty="0"/>
              <a:t> more flexible)</a:t>
            </a:r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2800" dirty="0"/>
              <a:t>No cables in/</a:t>
            </a:r>
            <a:r>
              <a:rPr lang="es-ES" sz="2800" dirty="0" err="1"/>
              <a:t>out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room</a:t>
            </a:r>
            <a:endParaRPr lang="es-ES" sz="2800" dirty="0"/>
          </a:p>
          <a:p>
            <a:pPr marL="800100" lvl="1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2800" dirty="0"/>
              <a:t>No active </a:t>
            </a:r>
            <a:r>
              <a:rPr lang="es-ES" sz="2800" dirty="0" err="1"/>
              <a:t>detectors</a:t>
            </a:r>
            <a:r>
              <a:rPr lang="es-ES" sz="2800" dirty="0"/>
              <a:t> </a:t>
            </a:r>
            <a:r>
              <a:rPr lang="es-ES" sz="2800" dirty="0" err="1"/>
              <a:t>could</a:t>
            </a:r>
            <a:r>
              <a:rPr lang="es-ES" sz="2800" dirty="0"/>
              <a:t> </a:t>
            </a:r>
            <a:r>
              <a:rPr lang="es-ES" sz="2800" dirty="0" err="1"/>
              <a:t>survive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flux! (</a:t>
            </a:r>
            <a:r>
              <a:rPr lang="es-ES" sz="2800" dirty="0" err="1"/>
              <a:t>for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moment</a:t>
            </a:r>
            <a:r>
              <a:rPr lang="es-E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3244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7">
            <a:extLst>
              <a:ext uri="{FF2B5EF4-FFF2-40B4-BE49-F238E27FC236}">
                <a16:creationId xmlns:a16="http://schemas.microsoft.com/office/drawing/2014/main" id="{9EFB2D43-419D-D250-D745-72064AD8A033}"/>
              </a:ext>
            </a:extLst>
          </p:cNvPr>
          <p:cNvSpPr txBox="1"/>
          <p:nvPr/>
        </p:nvSpPr>
        <p:spPr>
          <a:xfrm>
            <a:off x="1824191" y="6435213"/>
            <a:ext cx="794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s-ES" dirty="0">
                <a:solidFill>
                  <a:schemeClr val="bg1"/>
                </a:solidFill>
              </a:rPr>
              <a:t>Pablo Pérez Maroto || CEIDEN-GUN Meeting ||  09/06/2022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7AB3FF8-8E15-38A6-DBFF-B9324612518E}"/>
              </a:ext>
            </a:extLst>
          </p:cNvPr>
          <p:cNvSpPr txBox="1"/>
          <p:nvPr/>
        </p:nvSpPr>
        <p:spPr>
          <a:xfrm>
            <a:off x="796413" y="1028314"/>
            <a:ext cx="10687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800" dirty="0" err="1"/>
              <a:t>ANTILoPE</a:t>
            </a:r>
            <a:r>
              <a:rPr lang="es-ES" sz="2800" dirty="0"/>
              <a:t> </a:t>
            </a:r>
            <a:r>
              <a:rPr lang="es-ES" sz="2800" dirty="0" err="1"/>
              <a:t>design</a:t>
            </a:r>
            <a:r>
              <a:rPr lang="es-ES" sz="2800" dirty="0"/>
              <a:t> </a:t>
            </a:r>
            <a:r>
              <a:rPr lang="es-ES" sz="2800" dirty="0" err="1"/>
              <a:t>according</a:t>
            </a:r>
            <a:r>
              <a:rPr lang="es-ES" sz="2800" dirty="0"/>
              <a:t> </a:t>
            </a:r>
            <a:r>
              <a:rPr lang="es-ES" sz="2800" dirty="0" err="1"/>
              <a:t>to</a:t>
            </a:r>
            <a:r>
              <a:rPr lang="es-ES" sz="2800" dirty="0"/>
              <a:t> NEAR experimental </a:t>
            </a:r>
            <a:r>
              <a:rPr lang="es-ES" sz="2800" dirty="0" err="1"/>
              <a:t>conditions</a:t>
            </a:r>
            <a:r>
              <a:rPr lang="es-ES" sz="2800" dirty="0"/>
              <a:t> 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800" dirty="0" err="1"/>
              <a:t>Based</a:t>
            </a:r>
            <a:r>
              <a:rPr lang="es-ES" sz="2800" dirty="0"/>
              <a:t> </a:t>
            </a:r>
            <a:r>
              <a:rPr lang="es-ES" sz="2800" dirty="0" err="1"/>
              <a:t>on</a:t>
            </a:r>
            <a:r>
              <a:rPr lang="es-ES" sz="2800" dirty="0"/>
              <a:t> </a:t>
            </a:r>
            <a:r>
              <a:rPr lang="es-ES" sz="2800" dirty="0" err="1"/>
              <a:t>neutron</a:t>
            </a:r>
            <a:r>
              <a:rPr lang="es-ES" sz="2800" dirty="0"/>
              <a:t> </a:t>
            </a:r>
            <a:r>
              <a:rPr lang="es-ES" sz="2800" dirty="0" err="1"/>
              <a:t>moderation</a:t>
            </a:r>
            <a:r>
              <a:rPr lang="es-ES" sz="2800" dirty="0"/>
              <a:t> + capture -&gt; </a:t>
            </a:r>
            <a:r>
              <a:rPr lang="es-ES" sz="2800" dirty="0" err="1"/>
              <a:t>unfolding</a:t>
            </a:r>
            <a:r>
              <a:rPr lang="es-ES" sz="2800" dirty="0"/>
              <a:t> </a:t>
            </a:r>
            <a:r>
              <a:rPr lang="es-ES" sz="2800" dirty="0" err="1"/>
              <a:t>of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flux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D8BE0D0-0EE3-0FB1-4F95-A54DB760C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1" y="2045221"/>
            <a:ext cx="5604454" cy="353036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549F655-A82F-160E-89F2-BAD2206015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2" t="15495" r="10725" b="3753"/>
          <a:stretch/>
        </p:blipFill>
        <p:spPr>
          <a:xfrm>
            <a:off x="6311008" y="2045222"/>
            <a:ext cx="5775690" cy="3530365"/>
          </a:xfrm>
          <a:prstGeom prst="rect">
            <a:avLst/>
          </a:prstGeom>
        </p:spPr>
      </p:pic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27599F40-DF5E-75BA-F6ED-B23D6E6F78C2}"/>
              </a:ext>
            </a:extLst>
          </p:cNvPr>
          <p:cNvSpPr/>
          <p:nvPr/>
        </p:nvSpPr>
        <p:spPr>
          <a:xfrm>
            <a:off x="5400966" y="3597594"/>
            <a:ext cx="834440" cy="50144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62B64D0-EA91-C20D-9621-C24489D15F55}"/>
              </a:ext>
            </a:extLst>
          </p:cNvPr>
          <p:cNvSpPr txBox="1"/>
          <p:nvPr/>
        </p:nvSpPr>
        <p:spPr>
          <a:xfrm>
            <a:off x="371311" y="5575587"/>
            <a:ext cx="47588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/>
              <a:t>(</a:t>
            </a:r>
            <a:r>
              <a:rPr lang="es-ES" sz="3400" dirty="0" err="1"/>
              <a:t>Passive</a:t>
            </a:r>
            <a:r>
              <a:rPr lang="es-ES" sz="3400" dirty="0"/>
              <a:t>) </a:t>
            </a:r>
            <a:r>
              <a:rPr lang="es-ES" sz="3400" dirty="0" err="1"/>
              <a:t>Bonner</a:t>
            </a:r>
            <a:r>
              <a:rPr lang="es-ES" sz="3400" dirty="0"/>
              <a:t> </a:t>
            </a:r>
            <a:r>
              <a:rPr lang="es-ES" sz="3400" dirty="0" err="1"/>
              <a:t>Spheres</a:t>
            </a:r>
            <a:endParaRPr lang="es-ES" sz="34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FCB5E0C-A4FD-3696-C0F4-28B7E0E0451D}"/>
              </a:ext>
            </a:extLst>
          </p:cNvPr>
          <p:cNvSpPr txBox="1"/>
          <p:nvPr/>
        </p:nvSpPr>
        <p:spPr>
          <a:xfrm>
            <a:off x="8344008" y="5575587"/>
            <a:ext cx="23367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400" dirty="0" err="1"/>
              <a:t>ANTILoPE</a:t>
            </a:r>
            <a:endParaRPr lang="es-ES" sz="34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05B7459-A5DB-9C4A-F0C3-8021A690676F}"/>
              </a:ext>
            </a:extLst>
          </p:cNvPr>
          <p:cNvSpPr txBox="1"/>
          <p:nvPr/>
        </p:nvSpPr>
        <p:spPr>
          <a:xfrm>
            <a:off x="481780" y="196072"/>
            <a:ext cx="112284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latin typeface="+mj-lt"/>
              </a:rPr>
              <a:t>A </a:t>
            </a:r>
            <a:r>
              <a:rPr lang="es-ES" sz="4400" dirty="0" err="1">
                <a:latin typeface="+mj-lt"/>
              </a:rPr>
              <a:t>neutron</a:t>
            </a:r>
            <a:r>
              <a:rPr lang="es-ES" sz="4400" dirty="0">
                <a:latin typeface="+mj-lt"/>
              </a:rPr>
              <a:t> </a:t>
            </a:r>
            <a:r>
              <a:rPr lang="es-ES" sz="4400" dirty="0" err="1">
                <a:latin typeface="+mj-lt"/>
              </a:rPr>
              <a:t>multi-foil</a:t>
            </a:r>
            <a:r>
              <a:rPr lang="es-ES" sz="4400" dirty="0">
                <a:latin typeface="+mj-lt"/>
              </a:rPr>
              <a:t> </a:t>
            </a:r>
            <a:r>
              <a:rPr lang="es-ES" sz="4400" dirty="0" err="1">
                <a:latin typeface="+mj-lt"/>
              </a:rPr>
              <a:t>spectrometer</a:t>
            </a:r>
            <a:r>
              <a:rPr lang="es-ES" sz="4400" dirty="0">
                <a:latin typeface="+mj-lt"/>
              </a:rPr>
              <a:t> </a:t>
            </a:r>
            <a:r>
              <a:rPr lang="es-ES" sz="4400" dirty="0" err="1">
                <a:latin typeface="+mj-lt"/>
              </a:rPr>
              <a:t>for</a:t>
            </a:r>
            <a:r>
              <a:rPr lang="es-ES" sz="4400" dirty="0">
                <a:latin typeface="+mj-lt"/>
              </a:rPr>
              <a:t> NEAR</a:t>
            </a:r>
          </a:p>
        </p:txBody>
      </p:sp>
    </p:spTree>
    <p:extLst>
      <p:ext uri="{BB962C8B-B14F-4D97-AF65-F5344CB8AC3E}">
        <p14:creationId xmlns:p14="http://schemas.microsoft.com/office/powerpoint/2010/main" val="2780856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7">
            <a:extLst>
              <a:ext uri="{FF2B5EF4-FFF2-40B4-BE49-F238E27FC236}">
                <a16:creationId xmlns:a16="http://schemas.microsoft.com/office/drawing/2014/main" id="{9EFB2D43-419D-D250-D745-72064AD8A033}"/>
              </a:ext>
            </a:extLst>
          </p:cNvPr>
          <p:cNvSpPr txBox="1"/>
          <p:nvPr/>
        </p:nvSpPr>
        <p:spPr>
          <a:xfrm>
            <a:off x="1824191" y="6435213"/>
            <a:ext cx="794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s-ES" dirty="0">
                <a:solidFill>
                  <a:schemeClr val="bg1"/>
                </a:solidFill>
              </a:rPr>
              <a:t>Pablo Pérez Maroto || CEIDEN-GUN Meeting ||  09/06/2022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E90085C-D4DB-F058-463E-F410875D7A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03" t="25692" r="10564" b="11827"/>
          <a:stretch/>
        </p:blipFill>
        <p:spPr>
          <a:xfrm>
            <a:off x="4699818" y="1174750"/>
            <a:ext cx="6808839" cy="500292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3C78CFA-C819-23A1-9720-EE1FE31FAE1F}"/>
              </a:ext>
            </a:extLst>
          </p:cNvPr>
          <p:cNvSpPr txBox="1"/>
          <p:nvPr/>
        </p:nvSpPr>
        <p:spPr>
          <a:xfrm>
            <a:off x="324465" y="1474839"/>
            <a:ext cx="41492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800" dirty="0"/>
              <a:t>30x30x15cm PE block </a:t>
            </a:r>
            <a:r>
              <a:rPr lang="es-ES" sz="2800" dirty="0" err="1"/>
              <a:t>to</a:t>
            </a:r>
            <a:r>
              <a:rPr lang="es-ES" sz="2800" dirty="0"/>
              <a:t> </a:t>
            </a:r>
            <a:r>
              <a:rPr lang="es-ES" sz="2800" dirty="0" err="1"/>
              <a:t>moderate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neutrons</a:t>
            </a:r>
            <a:endParaRPr lang="es-ES" sz="28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800" dirty="0"/>
              <a:t>Gold </a:t>
            </a:r>
            <a:r>
              <a:rPr lang="es-ES" sz="2800" dirty="0" err="1"/>
              <a:t>foils</a:t>
            </a:r>
            <a:r>
              <a:rPr lang="es-ES" sz="2800" dirty="0"/>
              <a:t> at </a:t>
            </a:r>
            <a:r>
              <a:rPr lang="es-ES" sz="2800" dirty="0" err="1"/>
              <a:t>different</a:t>
            </a:r>
            <a:r>
              <a:rPr lang="es-ES" sz="2800" dirty="0"/>
              <a:t> positions </a:t>
            </a:r>
            <a:r>
              <a:rPr lang="es-ES" sz="2800" dirty="0" err="1"/>
              <a:t>to</a:t>
            </a:r>
            <a:r>
              <a:rPr lang="es-ES" sz="2800" dirty="0"/>
              <a:t> capture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moderated</a:t>
            </a:r>
            <a:r>
              <a:rPr lang="es-ES" sz="2800" dirty="0"/>
              <a:t> </a:t>
            </a:r>
            <a:r>
              <a:rPr lang="es-ES" sz="2800" dirty="0" err="1"/>
              <a:t>neutrons</a:t>
            </a:r>
            <a:endParaRPr lang="es-ES" sz="28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800" dirty="0"/>
              <a:t>Pb block </a:t>
            </a:r>
            <a:r>
              <a:rPr lang="es-ES" sz="2800" dirty="0" err="1"/>
              <a:t>to</a:t>
            </a:r>
            <a:r>
              <a:rPr lang="es-ES" sz="2800" dirty="0"/>
              <a:t> </a:t>
            </a:r>
            <a:r>
              <a:rPr lang="es-ES" sz="2800" dirty="0" err="1"/>
              <a:t>improve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sensitivity</a:t>
            </a:r>
            <a:r>
              <a:rPr lang="es-ES" sz="2800" dirty="0"/>
              <a:t> </a:t>
            </a:r>
            <a:r>
              <a:rPr lang="es-ES" sz="2800" dirty="0" err="1"/>
              <a:t>to</a:t>
            </a:r>
            <a:r>
              <a:rPr lang="es-ES" sz="2800" dirty="0"/>
              <a:t> </a:t>
            </a:r>
            <a:r>
              <a:rPr lang="es-ES" sz="2800" dirty="0" err="1"/>
              <a:t>very</a:t>
            </a:r>
            <a:r>
              <a:rPr lang="es-ES" sz="2800" dirty="0"/>
              <a:t> </a:t>
            </a:r>
            <a:r>
              <a:rPr lang="es-ES" sz="2800" dirty="0" err="1"/>
              <a:t>fast</a:t>
            </a:r>
            <a:r>
              <a:rPr lang="es-ES" sz="2800" dirty="0"/>
              <a:t> </a:t>
            </a:r>
            <a:r>
              <a:rPr lang="es-ES" sz="2800" dirty="0" err="1"/>
              <a:t>neutrons</a:t>
            </a:r>
            <a:endParaRPr lang="es-ES" sz="28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E3208A2-DB2D-0A3A-F408-5C591372E300}"/>
              </a:ext>
            </a:extLst>
          </p:cNvPr>
          <p:cNvSpPr txBox="1"/>
          <p:nvPr/>
        </p:nvSpPr>
        <p:spPr>
          <a:xfrm>
            <a:off x="481780" y="196072"/>
            <a:ext cx="112284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latin typeface="+mj-lt"/>
              </a:rPr>
              <a:t>A </a:t>
            </a:r>
            <a:r>
              <a:rPr lang="es-ES" sz="4400" dirty="0" err="1">
                <a:latin typeface="+mj-lt"/>
              </a:rPr>
              <a:t>neutron</a:t>
            </a:r>
            <a:r>
              <a:rPr lang="es-ES" sz="4400" dirty="0">
                <a:latin typeface="+mj-lt"/>
              </a:rPr>
              <a:t> </a:t>
            </a:r>
            <a:r>
              <a:rPr lang="es-ES" sz="4400" dirty="0" err="1">
                <a:latin typeface="+mj-lt"/>
              </a:rPr>
              <a:t>multi-foil</a:t>
            </a:r>
            <a:r>
              <a:rPr lang="es-ES" sz="4400" dirty="0">
                <a:latin typeface="+mj-lt"/>
              </a:rPr>
              <a:t> </a:t>
            </a:r>
            <a:r>
              <a:rPr lang="es-ES" sz="4400" dirty="0" err="1">
                <a:latin typeface="+mj-lt"/>
              </a:rPr>
              <a:t>spectrometer</a:t>
            </a:r>
            <a:r>
              <a:rPr lang="es-ES" sz="4400" dirty="0">
                <a:latin typeface="+mj-lt"/>
              </a:rPr>
              <a:t> </a:t>
            </a:r>
            <a:r>
              <a:rPr lang="es-ES" sz="4400" dirty="0" err="1">
                <a:latin typeface="+mj-lt"/>
              </a:rPr>
              <a:t>for</a:t>
            </a:r>
            <a:r>
              <a:rPr lang="es-ES" sz="4400" dirty="0">
                <a:latin typeface="+mj-lt"/>
              </a:rPr>
              <a:t> NEAR</a:t>
            </a:r>
          </a:p>
        </p:txBody>
      </p:sp>
    </p:spTree>
    <p:extLst>
      <p:ext uri="{BB962C8B-B14F-4D97-AF65-F5344CB8AC3E}">
        <p14:creationId xmlns:p14="http://schemas.microsoft.com/office/powerpoint/2010/main" val="3428889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7">
            <a:extLst>
              <a:ext uri="{FF2B5EF4-FFF2-40B4-BE49-F238E27FC236}">
                <a16:creationId xmlns:a16="http://schemas.microsoft.com/office/drawing/2014/main" id="{9EFB2D43-419D-D250-D745-72064AD8A033}"/>
              </a:ext>
            </a:extLst>
          </p:cNvPr>
          <p:cNvSpPr txBox="1"/>
          <p:nvPr/>
        </p:nvSpPr>
        <p:spPr>
          <a:xfrm>
            <a:off x="1824191" y="6435213"/>
            <a:ext cx="794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s-ES" dirty="0">
                <a:solidFill>
                  <a:schemeClr val="bg1"/>
                </a:solidFill>
              </a:rPr>
              <a:t>Pablo Pérez Maroto || CEIDEN-GUN Meeting ||  09/06/2022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46212B-D83F-48A2-0528-CA2A6C9AEA75}"/>
              </a:ext>
            </a:extLst>
          </p:cNvPr>
          <p:cNvSpPr txBox="1"/>
          <p:nvPr/>
        </p:nvSpPr>
        <p:spPr>
          <a:xfrm>
            <a:off x="481780" y="196072"/>
            <a:ext cx="112284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latin typeface="+mj-lt"/>
              </a:rPr>
              <a:t>A </a:t>
            </a:r>
            <a:r>
              <a:rPr lang="es-ES" sz="4400" dirty="0" err="1">
                <a:latin typeface="+mj-lt"/>
              </a:rPr>
              <a:t>neutron</a:t>
            </a:r>
            <a:r>
              <a:rPr lang="es-ES" sz="4400" dirty="0">
                <a:latin typeface="+mj-lt"/>
              </a:rPr>
              <a:t> </a:t>
            </a:r>
            <a:r>
              <a:rPr lang="es-ES" sz="4400" dirty="0" err="1">
                <a:latin typeface="+mj-lt"/>
              </a:rPr>
              <a:t>multi-foil</a:t>
            </a:r>
            <a:r>
              <a:rPr lang="es-ES" sz="4400" dirty="0">
                <a:latin typeface="+mj-lt"/>
              </a:rPr>
              <a:t> </a:t>
            </a:r>
            <a:r>
              <a:rPr lang="es-ES" sz="4400" dirty="0" err="1">
                <a:latin typeface="+mj-lt"/>
              </a:rPr>
              <a:t>spectrometer</a:t>
            </a:r>
            <a:r>
              <a:rPr lang="es-ES" sz="4400" dirty="0">
                <a:latin typeface="+mj-lt"/>
              </a:rPr>
              <a:t> </a:t>
            </a:r>
            <a:r>
              <a:rPr lang="es-ES" sz="4400" dirty="0" err="1">
                <a:latin typeface="+mj-lt"/>
              </a:rPr>
              <a:t>for</a:t>
            </a:r>
            <a:r>
              <a:rPr lang="es-ES" sz="4400" dirty="0">
                <a:latin typeface="+mj-lt"/>
              </a:rPr>
              <a:t> NEAR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5FA0D64-1AB6-7FB0-E609-00B225FE39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87" t="25532" r="10564" b="11829"/>
          <a:stretch/>
        </p:blipFill>
        <p:spPr>
          <a:xfrm>
            <a:off x="683342" y="1162050"/>
            <a:ext cx="10825316" cy="501562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095C41A-0C0B-0EDC-94D7-5C41AB6ADF9F}"/>
              </a:ext>
            </a:extLst>
          </p:cNvPr>
          <p:cNvSpPr txBox="1"/>
          <p:nvPr/>
        </p:nvSpPr>
        <p:spPr>
          <a:xfrm>
            <a:off x="2762864" y="1218929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highlight>
                  <a:srgbClr val="C0C0C0"/>
                </a:highlight>
              </a:rPr>
              <a:t>1 mm Cd </a:t>
            </a:r>
            <a:r>
              <a:rPr lang="es-ES" sz="2400" b="1" dirty="0" err="1">
                <a:highlight>
                  <a:srgbClr val="C0C0C0"/>
                </a:highlight>
              </a:rPr>
              <a:t>layer</a:t>
            </a:r>
            <a:endParaRPr lang="es-ES" sz="2400" b="1" dirty="0">
              <a:highlight>
                <a:srgbClr val="C0C0C0"/>
              </a:highlight>
            </a:endParaRP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7C6E9298-BB19-7935-14EE-74AC3FA8AAB8}"/>
              </a:ext>
            </a:extLst>
          </p:cNvPr>
          <p:cNvCxnSpPr/>
          <p:nvPr/>
        </p:nvCxnSpPr>
        <p:spPr>
          <a:xfrm>
            <a:off x="-835742" y="422787"/>
            <a:ext cx="0" cy="196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6D2AA90B-5075-6A33-1F6F-A1029498BA16}"/>
              </a:ext>
            </a:extLst>
          </p:cNvPr>
          <p:cNvCxnSpPr>
            <a:cxnSpLocks/>
          </p:cNvCxnSpPr>
          <p:nvPr/>
        </p:nvCxnSpPr>
        <p:spPr>
          <a:xfrm flipH="1">
            <a:off x="1651819" y="1692612"/>
            <a:ext cx="1450258" cy="69662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303BF3DB-C47E-760F-D191-B02929DB65EE}"/>
              </a:ext>
            </a:extLst>
          </p:cNvPr>
          <p:cNvCxnSpPr>
            <a:cxnSpLocks/>
          </p:cNvCxnSpPr>
          <p:nvPr/>
        </p:nvCxnSpPr>
        <p:spPr>
          <a:xfrm flipH="1">
            <a:off x="2762864" y="1799087"/>
            <a:ext cx="449826" cy="55668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C8CE20DC-E188-767C-4AC7-2A1565116FDE}"/>
              </a:ext>
            </a:extLst>
          </p:cNvPr>
          <p:cNvCxnSpPr>
            <a:cxnSpLocks/>
          </p:cNvCxnSpPr>
          <p:nvPr/>
        </p:nvCxnSpPr>
        <p:spPr>
          <a:xfrm flipH="1">
            <a:off x="3212690" y="1856513"/>
            <a:ext cx="140110" cy="90635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863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7">
            <a:extLst>
              <a:ext uri="{FF2B5EF4-FFF2-40B4-BE49-F238E27FC236}">
                <a16:creationId xmlns:a16="http://schemas.microsoft.com/office/drawing/2014/main" id="{9EFB2D43-419D-D250-D745-72064AD8A033}"/>
              </a:ext>
            </a:extLst>
          </p:cNvPr>
          <p:cNvSpPr txBox="1"/>
          <p:nvPr/>
        </p:nvSpPr>
        <p:spPr>
          <a:xfrm>
            <a:off x="1824191" y="6435213"/>
            <a:ext cx="794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s-ES" dirty="0">
                <a:solidFill>
                  <a:schemeClr val="bg1"/>
                </a:solidFill>
              </a:rPr>
              <a:t>Pablo Pérez Maroto || CEIDEN-GUN Meeting ||  09/06/2022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46212B-D83F-48A2-0528-CA2A6C9AEA75}"/>
              </a:ext>
            </a:extLst>
          </p:cNvPr>
          <p:cNvSpPr txBox="1"/>
          <p:nvPr/>
        </p:nvSpPr>
        <p:spPr>
          <a:xfrm>
            <a:off x="432618" y="263032"/>
            <a:ext cx="112284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err="1">
                <a:latin typeface="+mj-lt"/>
              </a:rPr>
              <a:t>ANTILoPE</a:t>
            </a:r>
            <a:r>
              <a:rPr lang="es-ES" sz="4400" dirty="0">
                <a:latin typeface="+mj-lt"/>
              </a:rPr>
              <a:t> response </a:t>
            </a:r>
            <a:r>
              <a:rPr lang="es-ES" sz="4400" dirty="0" err="1">
                <a:latin typeface="+mj-lt"/>
              </a:rPr>
              <a:t>matrix</a:t>
            </a:r>
            <a:r>
              <a:rPr lang="es-ES" sz="4400" dirty="0">
                <a:latin typeface="+mj-lt"/>
              </a:rPr>
              <a:t> </a:t>
            </a:r>
            <a:r>
              <a:rPr lang="es-ES" sz="4400" dirty="0" err="1">
                <a:latin typeface="+mj-lt"/>
              </a:rPr>
              <a:t>with</a:t>
            </a:r>
            <a:r>
              <a:rPr lang="es-ES" sz="4400" dirty="0">
                <a:latin typeface="+mj-lt"/>
              </a:rPr>
              <a:t> GEANT4</a:t>
            </a: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7C6E9298-BB19-7935-14EE-74AC3FA8AAB8}"/>
              </a:ext>
            </a:extLst>
          </p:cNvPr>
          <p:cNvCxnSpPr/>
          <p:nvPr/>
        </p:nvCxnSpPr>
        <p:spPr>
          <a:xfrm>
            <a:off x="-835742" y="422787"/>
            <a:ext cx="0" cy="196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AAA5697D-8225-B3B5-9E4D-99598AE026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" t="3360" r="1656"/>
          <a:stretch/>
        </p:blipFill>
        <p:spPr>
          <a:xfrm>
            <a:off x="314633" y="919416"/>
            <a:ext cx="5373328" cy="413245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0F71D4C-1A6C-316F-584C-F3017EDBC6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" t="4220" r="2033" b="789"/>
          <a:stretch/>
        </p:blipFill>
        <p:spPr>
          <a:xfrm>
            <a:off x="6046837" y="1032473"/>
            <a:ext cx="5614220" cy="4128502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876B18F3-513B-4A47-CADD-80EDAF96E3A0}"/>
              </a:ext>
            </a:extLst>
          </p:cNvPr>
          <p:cNvSpPr txBox="1"/>
          <p:nvPr/>
        </p:nvSpPr>
        <p:spPr>
          <a:xfrm>
            <a:off x="196645" y="5054035"/>
            <a:ext cx="115627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800" dirty="0" err="1"/>
              <a:t>ANTILoPE</a:t>
            </a:r>
            <a:r>
              <a:rPr lang="es-ES" sz="2800" dirty="0"/>
              <a:t> </a:t>
            </a:r>
            <a:r>
              <a:rPr lang="es-ES" sz="2800" dirty="0" err="1"/>
              <a:t>irradiated</a:t>
            </a:r>
            <a:r>
              <a:rPr lang="es-ES" sz="2800" dirty="0"/>
              <a:t> at NEAR </a:t>
            </a:r>
            <a:r>
              <a:rPr lang="es-ES" sz="2800" dirty="0" err="1"/>
              <a:t>on</a:t>
            </a:r>
            <a:r>
              <a:rPr lang="es-ES" sz="2800" dirty="0"/>
              <a:t> </a:t>
            </a:r>
            <a:r>
              <a:rPr lang="es-ES" sz="2800" dirty="0" err="1"/>
              <a:t>Octuber</a:t>
            </a:r>
            <a:r>
              <a:rPr lang="es-ES" sz="2800" dirty="0"/>
              <a:t> 2021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800" dirty="0"/>
              <a:t>Gold </a:t>
            </a:r>
            <a:r>
              <a:rPr lang="es-ES" sz="2800" dirty="0" err="1"/>
              <a:t>samples</a:t>
            </a:r>
            <a:r>
              <a:rPr lang="es-ES" sz="2800" dirty="0"/>
              <a:t>’ </a:t>
            </a:r>
            <a:r>
              <a:rPr lang="es-ES" sz="2800" dirty="0" err="1"/>
              <a:t>activity</a:t>
            </a:r>
            <a:r>
              <a:rPr lang="es-ES" sz="2800" dirty="0"/>
              <a:t> </a:t>
            </a:r>
            <a:r>
              <a:rPr lang="es-ES" sz="2800" dirty="0" err="1"/>
              <a:t>measured</a:t>
            </a:r>
            <a:r>
              <a:rPr lang="es-ES" sz="2800" dirty="0"/>
              <a:t> </a:t>
            </a:r>
            <a:r>
              <a:rPr lang="es-ES" sz="2800" dirty="0" err="1"/>
              <a:t>with</a:t>
            </a:r>
            <a:r>
              <a:rPr lang="es-ES" sz="2800" dirty="0"/>
              <a:t> </a:t>
            </a:r>
            <a:r>
              <a:rPr lang="es-ES" sz="2800" dirty="0" err="1"/>
              <a:t>Usevilla’s</a:t>
            </a:r>
            <a:r>
              <a:rPr lang="es-ES" sz="2800" dirty="0"/>
              <a:t> LaBr3 + CAEN </a:t>
            </a:r>
            <a:r>
              <a:rPr lang="es-ES" sz="2800" dirty="0" err="1"/>
              <a:t>digitizer</a:t>
            </a:r>
            <a:endParaRPr lang="es-ES" sz="28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800" dirty="0" err="1"/>
              <a:t>Analysis</a:t>
            </a:r>
            <a:r>
              <a:rPr lang="es-ES" sz="2800" dirty="0"/>
              <a:t> </a:t>
            </a:r>
            <a:r>
              <a:rPr lang="es-ES" sz="2800" dirty="0" err="1"/>
              <a:t>ongoing</a:t>
            </a:r>
            <a:r>
              <a:rPr lang="es-ES" sz="2800" dirty="0"/>
              <a:t> </a:t>
            </a:r>
            <a:r>
              <a:rPr lang="es-ES" sz="2800" dirty="0" err="1"/>
              <a:t>with</a:t>
            </a:r>
            <a:r>
              <a:rPr lang="es-ES" sz="2800" dirty="0"/>
              <a:t> </a:t>
            </a:r>
            <a:r>
              <a:rPr lang="es-ES" sz="2800" dirty="0" err="1"/>
              <a:t>CERN’s</a:t>
            </a:r>
            <a:r>
              <a:rPr lang="es-ES" sz="2800" dirty="0"/>
              <a:t> </a:t>
            </a:r>
            <a:r>
              <a:rPr lang="es-ES" sz="2800" dirty="0" err="1"/>
              <a:t>RooUnfold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3872157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7">
            <a:extLst>
              <a:ext uri="{FF2B5EF4-FFF2-40B4-BE49-F238E27FC236}">
                <a16:creationId xmlns:a16="http://schemas.microsoft.com/office/drawing/2014/main" id="{9EFB2D43-419D-D250-D745-72064AD8A033}"/>
              </a:ext>
            </a:extLst>
          </p:cNvPr>
          <p:cNvSpPr txBox="1"/>
          <p:nvPr/>
        </p:nvSpPr>
        <p:spPr>
          <a:xfrm>
            <a:off x="1824191" y="6435213"/>
            <a:ext cx="794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s-ES" dirty="0">
                <a:solidFill>
                  <a:schemeClr val="bg1"/>
                </a:solidFill>
              </a:rPr>
              <a:t>Pablo Pérez Maroto || CEIDEN-GUN Meeting ||  09/06/2022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46212B-D83F-48A2-0528-CA2A6C9AEA75}"/>
              </a:ext>
            </a:extLst>
          </p:cNvPr>
          <p:cNvSpPr txBox="1"/>
          <p:nvPr/>
        </p:nvSpPr>
        <p:spPr>
          <a:xfrm>
            <a:off x="432618" y="263032"/>
            <a:ext cx="112284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err="1">
                <a:latin typeface="+mj-lt"/>
              </a:rPr>
              <a:t>ANTILoPE</a:t>
            </a:r>
            <a:r>
              <a:rPr lang="es-ES" sz="4400" dirty="0">
                <a:latin typeface="+mj-lt"/>
              </a:rPr>
              <a:t> response </a:t>
            </a:r>
            <a:r>
              <a:rPr lang="es-ES" sz="4400" dirty="0" err="1">
                <a:latin typeface="+mj-lt"/>
              </a:rPr>
              <a:t>matrix</a:t>
            </a:r>
            <a:r>
              <a:rPr lang="es-ES" sz="4400" dirty="0">
                <a:latin typeface="+mj-lt"/>
              </a:rPr>
              <a:t> </a:t>
            </a:r>
            <a:r>
              <a:rPr lang="es-ES" sz="4400" dirty="0" err="1">
                <a:latin typeface="+mj-lt"/>
              </a:rPr>
              <a:t>with</a:t>
            </a:r>
            <a:r>
              <a:rPr lang="es-ES" sz="4400" dirty="0">
                <a:latin typeface="+mj-lt"/>
              </a:rPr>
              <a:t> GEANT4</a:t>
            </a: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7C6E9298-BB19-7935-14EE-74AC3FA8AAB8}"/>
              </a:ext>
            </a:extLst>
          </p:cNvPr>
          <p:cNvCxnSpPr/>
          <p:nvPr/>
        </p:nvCxnSpPr>
        <p:spPr>
          <a:xfrm>
            <a:off x="-835742" y="422787"/>
            <a:ext cx="0" cy="196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76B18F3-513B-4A47-CADD-80EDAF96E3A0}"/>
              </a:ext>
            </a:extLst>
          </p:cNvPr>
          <p:cNvSpPr txBox="1"/>
          <p:nvPr/>
        </p:nvSpPr>
        <p:spPr>
          <a:xfrm>
            <a:off x="196645" y="5054035"/>
            <a:ext cx="115627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800" dirty="0" err="1"/>
              <a:t>ANTILoPE</a:t>
            </a:r>
            <a:r>
              <a:rPr lang="es-ES" sz="2800" dirty="0"/>
              <a:t> </a:t>
            </a:r>
            <a:r>
              <a:rPr lang="es-ES" sz="2800" dirty="0" err="1"/>
              <a:t>irradiated</a:t>
            </a:r>
            <a:r>
              <a:rPr lang="es-ES" sz="2800" dirty="0"/>
              <a:t> at NEAR </a:t>
            </a:r>
            <a:r>
              <a:rPr lang="es-ES" sz="2800" dirty="0" err="1"/>
              <a:t>on</a:t>
            </a:r>
            <a:r>
              <a:rPr lang="es-ES" sz="2800" dirty="0"/>
              <a:t> </a:t>
            </a:r>
            <a:r>
              <a:rPr lang="es-ES" sz="2800" dirty="0" err="1"/>
              <a:t>Octuber</a:t>
            </a:r>
            <a:r>
              <a:rPr lang="es-ES" sz="2800" dirty="0"/>
              <a:t> 2021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800" dirty="0"/>
              <a:t>Gold </a:t>
            </a:r>
            <a:r>
              <a:rPr lang="es-ES" sz="2800" dirty="0" err="1"/>
              <a:t>samples</a:t>
            </a:r>
            <a:r>
              <a:rPr lang="es-ES" sz="2800" dirty="0"/>
              <a:t>’ </a:t>
            </a:r>
            <a:r>
              <a:rPr lang="es-ES" sz="2800" dirty="0" err="1"/>
              <a:t>activity</a:t>
            </a:r>
            <a:r>
              <a:rPr lang="es-ES" sz="2800" dirty="0"/>
              <a:t> </a:t>
            </a:r>
            <a:r>
              <a:rPr lang="es-ES" sz="2800" dirty="0" err="1"/>
              <a:t>measured</a:t>
            </a:r>
            <a:r>
              <a:rPr lang="es-ES" sz="2800" dirty="0"/>
              <a:t> </a:t>
            </a:r>
            <a:r>
              <a:rPr lang="es-ES" sz="2800" dirty="0" err="1"/>
              <a:t>with</a:t>
            </a:r>
            <a:r>
              <a:rPr lang="es-ES" sz="2800" dirty="0"/>
              <a:t> </a:t>
            </a:r>
            <a:r>
              <a:rPr lang="es-ES" sz="2800" dirty="0" err="1"/>
              <a:t>Usevilla’s</a:t>
            </a:r>
            <a:r>
              <a:rPr lang="es-ES" sz="2800" dirty="0"/>
              <a:t> LaBr3 + CAEN </a:t>
            </a:r>
            <a:r>
              <a:rPr lang="es-ES" sz="2800" dirty="0" err="1"/>
              <a:t>digitizer</a:t>
            </a:r>
            <a:endParaRPr lang="es-ES" sz="28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800" dirty="0" err="1"/>
              <a:t>Analysis</a:t>
            </a:r>
            <a:r>
              <a:rPr lang="es-ES" sz="2800" dirty="0"/>
              <a:t> </a:t>
            </a:r>
            <a:r>
              <a:rPr lang="es-ES" sz="2800" dirty="0" err="1"/>
              <a:t>ongoing</a:t>
            </a:r>
            <a:r>
              <a:rPr lang="es-ES" sz="2800" dirty="0"/>
              <a:t> </a:t>
            </a:r>
            <a:r>
              <a:rPr lang="es-ES" sz="2800" dirty="0" err="1"/>
              <a:t>with</a:t>
            </a:r>
            <a:r>
              <a:rPr lang="es-ES" sz="2800" dirty="0"/>
              <a:t> </a:t>
            </a:r>
            <a:r>
              <a:rPr lang="es-ES" sz="2800" dirty="0" err="1"/>
              <a:t>CERN’s</a:t>
            </a:r>
            <a:r>
              <a:rPr lang="es-ES" sz="2800" dirty="0"/>
              <a:t> </a:t>
            </a:r>
            <a:r>
              <a:rPr lang="es-ES" sz="2800" dirty="0" err="1"/>
              <a:t>RooUnfold</a:t>
            </a:r>
            <a:endParaRPr lang="es-ES" sz="28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97AF1EB-7292-3D2F-A030-AA62BF5E0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18" y="958400"/>
            <a:ext cx="5761705" cy="403831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2BCE662-EEC6-8CA0-878C-60E76BA0E9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1" r="7331"/>
          <a:stretch/>
        </p:blipFill>
        <p:spPr>
          <a:xfrm rot="5400000">
            <a:off x="7169567" y="1182333"/>
            <a:ext cx="4569763" cy="405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2708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347</TotalTime>
  <Words>1129</Words>
  <Application>Microsoft Office PowerPoint</Application>
  <PresentationFormat>Panorámica</PresentationFormat>
  <Paragraphs>140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Wingdings</vt:lpstr>
      <vt:lpstr>Retrospección</vt:lpstr>
      <vt:lpstr>ANTILoPE:  A NeuTron multifoIL sPEctrometer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ANTILoPE:  A NeuTron multifoIL sPEctrometer</dc:title>
  <dc:creator>PABLO PEREZ MAROTO</dc:creator>
  <cp:lastModifiedBy>PABLO PEREZ MAROTO</cp:lastModifiedBy>
  <cp:revision>75</cp:revision>
  <dcterms:created xsi:type="dcterms:W3CDTF">2022-06-07T10:12:38Z</dcterms:created>
  <dcterms:modified xsi:type="dcterms:W3CDTF">2022-06-09T09:40:11Z</dcterms:modified>
</cp:coreProperties>
</file>