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9" r:id="rId3"/>
    <p:sldId id="260" r:id="rId4"/>
    <p:sldId id="262" r:id="rId5"/>
    <p:sldId id="303" r:id="rId6"/>
    <p:sldId id="263" r:id="rId7"/>
    <p:sldId id="265" r:id="rId8"/>
    <p:sldId id="266" r:id="rId9"/>
    <p:sldId id="267" r:id="rId10"/>
    <p:sldId id="264" r:id="rId11"/>
    <p:sldId id="268" r:id="rId12"/>
    <p:sldId id="270" r:id="rId13"/>
    <p:sldId id="269" r:id="rId14"/>
    <p:sldId id="271" r:id="rId15"/>
    <p:sldId id="273" r:id="rId16"/>
    <p:sldId id="275" r:id="rId17"/>
    <p:sldId id="276" r:id="rId18"/>
    <p:sldId id="278" r:id="rId19"/>
    <p:sldId id="279" r:id="rId20"/>
    <p:sldId id="274" r:id="rId21"/>
    <p:sldId id="280" r:id="rId22"/>
    <p:sldId id="281" r:id="rId23"/>
    <p:sldId id="272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1" r:id="rId33"/>
    <p:sldId id="292" r:id="rId34"/>
    <p:sldId id="293" r:id="rId35"/>
    <p:sldId id="290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0031"/>
    <a:srgbClr val="F468D6"/>
    <a:srgbClr val="5454B7"/>
    <a:srgbClr val="758B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781"/>
  </p:normalViewPr>
  <p:slideViewPr>
    <p:cSldViewPr snapToGrid="0" snapToObjects="1">
      <p:cViewPr varScale="1">
        <p:scale>
          <a:sx n="109" d="100"/>
          <a:sy n="109" d="100"/>
        </p:scale>
        <p:origin x="17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E0A8E9-6631-4D23-9908-BA2B629013B4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D57D517-3C94-4024-B11B-D41D4E1825C8}">
      <dgm:prSet phldrT="[Texto]"/>
      <dgm:spPr/>
      <dgm:t>
        <a:bodyPr/>
        <a:lstStyle/>
        <a:p>
          <a:r>
            <a:rPr lang="es-CL" dirty="0"/>
            <a:t>3DCRT</a:t>
          </a:r>
          <a:endParaRPr lang="en-GB" dirty="0"/>
        </a:p>
      </dgm:t>
    </dgm:pt>
    <dgm:pt modelId="{3AB0FD04-3C1C-4CD3-B28A-6C510D806DBF}" type="parTrans" cxnId="{229B1882-A52E-43B8-8F93-0BE59B375F13}">
      <dgm:prSet/>
      <dgm:spPr/>
      <dgm:t>
        <a:bodyPr/>
        <a:lstStyle/>
        <a:p>
          <a:endParaRPr lang="en-GB"/>
        </a:p>
      </dgm:t>
    </dgm:pt>
    <dgm:pt modelId="{6C7F795C-B4D0-45F2-B416-08179DB5D24F}" type="sibTrans" cxnId="{229B1882-A52E-43B8-8F93-0BE59B375F13}">
      <dgm:prSet/>
      <dgm:spPr/>
      <dgm:t>
        <a:bodyPr/>
        <a:lstStyle/>
        <a:p>
          <a:endParaRPr lang="en-GB"/>
        </a:p>
      </dgm:t>
    </dgm:pt>
    <dgm:pt modelId="{5A637AEE-F8D6-4573-A042-42D52A40662B}">
      <dgm:prSet phldrT="[Texto]"/>
      <dgm:spPr/>
      <dgm:t>
        <a:bodyPr/>
        <a:lstStyle/>
        <a:p>
          <a:r>
            <a:rPr lang="es-CL" dirty="0"/>
            <a:t>IMRT</a:t>
          </a:r>
          <a:endParaRPr lang="en-GB" dirty="0"/>
        </a:p>
      </dgm:t>
    </dgm:pt>
    <dgm:pt modelId="{50892B39-64F0-40F9-94D0-F7791AA218DD}" type="parTrans" cxnId="{9B4383CE-E695-4B13-BB51-5070678EEB49}">
      <dgm:prSet/>
      <dgm:spPr/>
      <dgm:t>
        <a:bodyPr/>
        <a:lstStyle/>
        <a:p>
          <a:endParaRPr lang="en-GB"/>
        </a:p>
      </dgm:t>
    </dgm:pt>
    <dgm:pt modelId="{441E8665-9CB3-4931-8DCB-366B3DCBD567}" type="sibTrans" cxnId="{9B4383CE-E695-4B13-BB51-5070678EEB49}">
      <dgm:prSet/>
      <dgm:spPr/>
      <dgm:t>
        <a:bodyPr/>
        <a:lstStyle/>
        <a:p>
          <a:endParaRPr lang="en-GB"/>
        </a:p>
      </dgm:t>
    </dgm:pt>
    <dgm:pt modelId="{C7238DD0-34D0-4DA3-B1D4-E479E402DAB8}">
      <dgm:prSet phldrT="[Texto]"/>
      <dgm:spPr/>
      <dgm:t>
        <a:bodyPr/>
        <a:lstStyle/>
        <a:p>
          <a:r>
            <a:rPr lang="es-CL" dirty="0"/>
            <a:t>SBRT</a:t>
          </a:r>
          <a:endParaRPr lang="en-GB" dirty="0"/>
        </a:p>
      </dgm:t>
    </dgm:pt>
    <dgm:pt modelId="{116B5128-2578-403F-8148-AC80282DFD3B}" type="parTrans" cxnId="{A0A867B6-7D42-43BE-95A7-5A655CD4B5C2}">
      <dgm:prSet/>
      <dgm:spPr/>
      <dgm:t>
        <a:bodyPr/>
        <a:lstStyle/>
        <a:p>
          <a:endParaRPr lang="en-GB"/>
        </a:p>
      </dgm:t>
    </dgm:pt>
    <dgm:pt modelId="{B015F194-1190-447F-9429-871A9BF95062}" type="sibTrans" cxnId="{A0A867B6-7D42-43BE-95A7-5A655CD4B5C2}">
      <dgm:prSet/>
      <dgm:spPr/>
      <dgm:t>
        <a:bodyPr/>
        <a:lstStyle/>
        <a:p>
          <a:endParaRPr lang="en-GB"/>
        </a:p>
      </dgm:t>
    </dgm:pt>
    <dgm:pt modelId="{2F311FA9-A257-4984-B9BA-0A07E1C2FD4B}" type="pres">
      <dgm:prSet presAssocID="{49E0A8E9-6631-4D23-9908-BA2B629013B4}" presName="arrowDiagram" presStyleCnt="0">
        <dgm:presLayoutVars>
          <dgm:chMax val="5"/>
          <dgm:dir/>
          <dgm:resizeHandles val="exact"/>
        </dgm:presLayoutVars>
      </dgm:prSet>
      <dgm:spPr/>
    </dgm:pt>
    <dgm:pt modelId="{CC62A77D-0164-4964-888D-3C231788BF42}" type="pres">
      <dgm:prSet presAssocID="{49E0A8E9-6631-4D23-9908-BA2B629013B4}" presName="arrow" presStyleLbl="bgShp" presStyleIdx="0" presStyleCnt="1" custScaleX="132624" custLinFactNeighborY="-18039"/>
      <dgm:spPr>
        <a:solidFill>
          <a:schemeClr val="accent6"/>
        </a:solidFill>
      </dgm:spPr>
    </dgm:pt>
    <dgm:pt modelId="{E27F8C29-068A-4232-9AC3-2E66A040F220}" type="pres">
      <dgm:prSet presAssocID="{49E0A8E9-6631-4D23-9908-BA2B629013B4}" presName="arrowDiagram3" presStyleCnt="0"/>
      <dgm:spPr/>
    </dgm:pt>
    <dgm:pt modelId="{F0015AE0-9FAC-46BF-9112-C4D2F81CFF5F}" type="pres">
      <dgm:prSet presAssocID="{2D57D517-3C94-4024-B11B-D41D4E1825C8}" presName="bullet3a" presStyleLbl="node1" presStyleIdx="0" presStyleCnt="3" custLinFactX="-100000" custLinFactNeighborX="-167891" custLinFactNeighborY="-87388"/>
      <dgm:spPr>
        <a:solidFill>
          <a:schemeClr val="tx1"/>
        </a:solidFill>
      </dgm:spPr>
    </dgm:pt>
    <dgm:pt modelId="{22CF674E-6DA6-4340-8507-9E00E8098B42}" type="pres">
      <dgm:prSet presAssocID="{2D57D517-3C94-4024-B11B-D41D4E1825C8}" presName="textBox3a" presStyleLbl="revTx" presStyleIdx="0" presStyleCnt="3" custLinFactNeighborX="-19997" custLinFactNeighborY="-19776">
        <dgm:presLayoutVars>
          <dgm:bulletEnabled val="1"/>
        </dgm:presLayoutVars>
      </dgm:prSet>
      <dgm:spPr/>
    </dgm:pt>
    <dgm:pt modelId="{7EF31374-FA2A-4323-8FD3-3F182845E9AE}" type="pres">
      <dgm:prSet presAssocID="{5A637AEE-F8D6-4573-A042-42D52A40662B}" presName="bullet3b" presStyleLbl="node1" presStyleIdx="1" presStyleCnt="3"/>
      <dgm:spPr>
        <a:solidFill>
          <a:schemeClr val="tx1"/>
        </a:solidFill>
      </dgm:spPr>
    </dgm:pt>
    <dgm:pt modelId="{32E3B517-369E-4C4A-B228-13B58085A31F}" type="pres">
      <dgm:prSet presAssocID="{5A637AEE-F8D6-4573-A042-42D52A40662B}" presName="textBox3b" presStyleLbl="revTx" presStyleIdx="1" presStyleCnt="3">
        <dgm:presLayoutVars>
          <dgm:bulletEnabled val="1"/>
        </dgm:presLayoutVars>
      </dgm:prSet>
      <dgm:spPr/>
    </dgm:pt>
    <dgm:pt modelId="{2244BB8A-1D76-4AEB-8C90-EBB3892F7102}" type="pres">
      <dgm:prSet presAssocID="{C7238DD0-34D0-4DA3-B1D4-E479E402DAB8}" presName="bullet3c" presStyleLbl="node1" presStyleIdx="2" presStyleCnt="3"/>
      <dgm:spPr>
        <a:solidFill>
          <a:schemeClr val="tx1"/>
        </a:solidFill>
      </dgm:spPr>
    </dgm:pt>
    <dgm:pt modelId="{81856DB5-9F3A-4F80-929A-2FA99050B51E}" type="pres">
      <dgm:prSet presAssocID="{C7238DD0-34D0-4DA3-B1D4-E479E402DAB8}" presName="textBox3c" presStyleLbl="revTx" presStyleIdx="2" presStyleCnt="3">
        <dgm:presLayoutVars>
          <dgm:bulletEnabled val="1"/>
        </dgm:presLayoutVars>
      </dgm:prSet>
      <dgm:spPr/>
    </dgm:pt>
  </dgm:ptLst>
  <dgm:cxnLst>
    <dgm:cxn modelId="{3C6FB743-B9F4-40AC-87AF-E62E9A3B018B}" type="presOf" srcId="{2D57D517-3C94-4024-B11B-D41D4E1825C8}" destId="{22CF674E-6DA6-4340-8507-9E00E8098B42}" srcOrd="0" destOrd="0" presId="urn:microsoft.com/office/officeart/2005/8/layout/arrow2"/>
    <dgm:cxn modelId="{229B1882-A52E-43B8-8F93-0BE59B375F13}" srcId="{49E0A8E9-6631-4D23-9908-BA2B629013B4}" destId="{2D57D517-3C94-4024-B11B-D41D4E1825C8}" srcOrd="0" destOrd="0" parTransId="{3AB0FD04-3C1C-4CD3-B28A-6C510D806DBF}" sibTransId="{6C7F795C-B4D0-45F2-B416-08179DB5D24F}"/>
    <dgm:cxn modelId="{DC2B639A-93F4-46A3-99CC-A7881B41680D}" type="presOf" srcId="{49E0A8E9-6631-4D23-9908-BA2B629013B4}" destId="{2F311FA9-A257-4984-B9BA-0A07E1C2FD4B}" srcOrd="0" destOrd="0" presId="urn:microsoft.com/office/officeart/2005/8/layout/arrow2"/>
    <dgm:cxn modelId="{3934E89F-D53B-44B6-A2E1-F270B90E10D6}" type="presOf" srcId="{C7238DD0-34D0-4DA3-B1D4-E479E402DAB8}" destId="{81856DB5-9F3A-4F80-929A-2FA99050B51E}" srcOrd="0" destOrd="0" presId="urn:microsoft.com/office/officeart/2005/8/layout/arrow2"/>
    <dgm:cxn modelId="{A0A867B6-7D42-43BE-95A7-5A655CD4B5C2}" srcId="{49E0A8E9-6631-4D23-9908-BA2B629013B4}" destId="{C7238DD0-34D0-4DA3-B1D4-E479E402DAB8}" srcOrd="2" destOrd="0" parTransId="{116B5128-2578-403F-8148-AC80282DFD3B}" sibTransId="{B015F194-1190-447F-9429-871A9BF95062}"/>
    <dgm:cxn modelId="{333B8EC6-EC66-4C2B-B4C7-2E2F3CF8783D}" type="presOf" srcId="{5A637AEE-F8D6-4573-A042-42D52A40662B}" destId="{32E3B517-369E-4C4A-B228-13B58085A31F}" srcOrd="0" destOrd="0" presId="urn:microsoft.com/office/officeart/2005/8/layout/arrow2"/>
    <dgm:cxn modelId="{9B4383CE-E695-4B13-BB51-5070678EEB49}" srcId="{49E0A8E9-6631-4D23-9908-BA2B629013B4}" destId="{5A637AEE-F8D6-4573-A042-42D52A40662B}" srcOrd="1" destOrd="0" parTransId="{50892B39-64F0-40F9-94D0-F7791AA218DD}" sibTransId="{441E8665-9CB3-4931-8DCB-366B3DCBD567}"/>
    <dgm:cxn modelId="{3F9F5ED6-FC93-4553-A665-444937637284}" type="presParOf" srcId="{2F311FA9-A257-4984-B9BA-0A07E1C2FD4B}" destId="{CC62A77D-0164-4964-888D-3C231788BF42}" srcOrd="0" destOrd="0" presId="urn:microsoft.com/office/officeart/2005/8/layout/arrow2"/>
    <dgm:cxn modelId="{2D560595-5A6A-486F-9A57-B5690D40FB43}" type="presParOf" srcId="{2F311FA9-A257-4984-B9BA-0A07E1C2FD4B}" destId="{E27F8C29-068A-4232-9AC3-2E66A040F220}" srcOrd="1" destOrd="0" presId="urn:microsoft.com/office/officeart/2005/8/layout/arrow2"/>
    <dgm:cxn modelId="{331F28E2-3A5C-4D53-8FB3-800FF96D2C22}" type="presParOf" srcId="{E27F8C29-068A-4232-9AC3-2E66A040F220}" destId="{F0015AE0-9FAC-46BF-9112-C4D2F81CFF5F}" srcOrd="0" destOrd="0" presId="urn:microsoft.com/office/officeart/2005/8/layout/arrow2"/>
    <dgm:cxn modelId="{585CAAA5-CB93-45B9-B58E-3151CA6797F7}" type="presParOf" srcId="{E27F8C29-068A-4232-9AC3-2E66A040F220}" destId="{22CF674E-6DA6-4340-8507-9E00E8098B42}" srcOrd="1" destOrd="0" presId="urn:microsoft.com/office/officeart/2005/8/layout/arrow2"/>
    <dgm:cxn modelId="{F8EF7E3F-B3AF-45D7-ACC3-5E24EA5A20CA}" type="presParOf" srcId="{E27F8C29-068A-4232-9AC3-2E66A040F220}" destId="{7EF31374-FA2A-4323-8FD3-3F182845E9AE}" srcOrd="2" destOrd="0" presId="urn:microsoft.com/office/officeart/2005/8/layout/arrow2"/>
    <dgm:cxn modelId="{6BDBE726-36A1-471C-A1EB-D44E3AD47065}" type="presParOf" srcId="{E27F8C29-068A-4232-9AC3-2E66A040F220}" destId="{32E3B517-369E-4C4A-B228-13B58085A31F}" srcOrd="3" destOrd="0" presId="urn:microsoft.com/office/officeart/2005/8/layout/arrow2"/>
    <dgm:cxn modelId="{842C3C86-513F-4701-BAFA-C149C2A23D3E}" type="presParOf" srcId="{E27F8C29-068A-4232-9AC3-2E66A040F220}" destId="{2244BB8A-1D76-4AEB-8C90-EBB3892F7102}" srcOrd="4" destOrd="0" presId="urn:microsoft.com/office/officeart/2005/8/layout/arrow2"/>
    <dgm:cxn modelId="{9E90AEDD-3C36-4F7A-A020-09CDD709C7DD}" type="presParOf" srcId="{E27F8C29-068A-4232-9AC3-2E66A040F220}" destId="{81856DB5-9F3A-4F80-929A-2FA99050B51E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62A77D-0164-4964-888D-3C231788BF42}">
      <dsp:nvSpPr>
        <dsp:cNvPr id="0" name=""/>
        <dsp:cNvSpPr/>
      </dsp:nvSpPr>
      <dsp:spPr>
        <a:xfrm>
          <a:off x="339899" y="0"/>
          <a:ext cx="5013634" cy="2362711"/>
        </a:xfrm>
        <a:prstGeom prst="swooshArrow">
          <a:avLst>
            <a:gd name="adj1" fmla="val 25000"/>
            <a:gd name="adj2" fmla="val 25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015AE0-9FAC-46BF-9112-C4D2F81CFF5F}">
      <dsp:nvSpPr>
        <dsp:cNvPr id="0" name=""/>
        <dsp:cNvSpPr/>
      </dsp:nvSpPr>
      <dsp:spPr>
        <a:xfrm>
          <a:off x="1173343" y="1544850"/>
          <a:ext cx="98288" cy="98288"/>
        </a:xfrm>
        <a:prstGeom prst="ellipse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CF674E-6DA6-4340-8507-9E00E8098B42}">
      <dsp:nvSpPr>
        <dsp:cNvPr id="0" name=""/>
        <dsp:cNvSpPr/>
      </dsp:nvSpPr>
      <dsp:spPr>
        <a:xfrm>
          <a:off x="1309657" y="1544852"/>
          <a:ext cx="880818" cy="682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081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kern="1200" dirty="0"/>
            <a:t>3DCRT</a:t>
          </a:r>
          <a:endParaRPr lang="en-GB" sz="2400" kern="1200" dirty="0"/>
        </a:p>
      </dsp:txBody>
      <dsp:txXfrm>
        <a:off x="1309657" y="1544852"/>
        <a:ext cx="880818" cy="682823"/>
      </dsp:txXfrm>
    </dsp:sp>
    <dsp:sp modelId="{7EF31374-FA2A-4323-8FD3-3F182845E9AE}">
      <dsp:nvSpPr>
        <dsp:cNvPr id="0" name=""/>
        <dsp:cNvSpPr/>
      </dsp:nvSpPr>
      <dsp:spPr>
        <a:xfrm>
          <a:off x="2304238" y="988558"/>
          <a:ext cx="177675" cy="177675"/>
        </a:xfrm>
        <a:prstGeom prst="ellipse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E3B517-369E-4C4A-B228-13B58085A31F}">
      <dsp:nvSpPr>
        <dsp:cNvPr id="0" name=""/>
        <dsp:cNvSpPr/>
      </dsp:nvSpPr>
      <dsp:spPr>
        <a:xfrm>
          <a:off x="2393075" y="1077396"/>
          <a:ext cx="907281" cy="1285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147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kern="1200" dirty="0"/>
            <a:t>IMRT</a:t>
          </a:r>
          <a:endParaRPr lang="en-GB" sz="2400" kern="1200" dirty="0"/>
        </a:p>
      </dsp:txBody>
      <dsp:txXfrm>
        <a:off x="2393075" y="1077396"/>
        <a:ext cx="907281" cy="1285314"/>
      </dsp:txXfrm>
    </dsp:sp>
    <dsp:sp modelId="{2244BB8A-1D76-4AEB-8C90-EBB3892F7102}">
      <dsp:nvSpPr>
        <dsp:cNvPr id="0" name=""/>
        <dsp:cNvSpPr/>
      </dsp:nvSpPr>
      <dsp:spPr>
        <a:xfrm>
          <a:off x="3347611" y="597765"/>
          <a:ext cx="245721" cy="245721"/>
        </a:xfrm>
        <a:prstGeom prst="ellipse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856DB5-9F3A-4F80-929A-2FA99050B51E}">
      <dsp:nvSpPr>
        <dsp:cNvPr id="0" name=""/>
        <dsp:cNvSpPr/>
      </dsp:nvSpPr>
      <dsp:spPr>
        <a:xfrm>
          <a:off x="3470472" y="720626"/>
          <a:ext cx="907281" cy="16420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203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kern="1200" dirty="0"/>
            <a:t>SBRT</a:t>
          </a:r>
          <a:endParaRPr lang="en-GB" sz="2400" kern="1200" dirty="0"/>
        </a:p>
      </dsp:txBody>
      <dsp:txXfrm>
        <a:off x="3470472" y="720626"/>
        <a:ext cx="907281" cy="16420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3B65-7FF1-BF47-A78B-980D31CE0765}" type="datetimeFigureOut">
              <a:rPr lang="es-ES" smtClean="0"/>
              <a:t>7/6/22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05A0-4F51-0D48-B6EE-C763A905CE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9216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3B65-7FF1-BF47-A78B-980D31CE0765}" type="datetimeFigureOut">
              <a:rPr lang="es-ES" smtClean="0"/>
              <a:t>7/6/22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05A0-4F51-0D48-B6EE-C763A905CE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8480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3B65-7FF1-BF47-A78B-980D31CE0765}" type="datetimeFigureOut">
              <a:rPr lang="es-ES" smtClean="0"/>
              <a:t>7/6/22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05A0-4F51-0D48-B6EE-C763A905CE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2773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3B65-7FF1-BF47-A78B-980D31CE0765}" type="datetimeFigureOut">
              <a:rPr lang="es-ES" smtClean="0"/>
              <a:t>7/6/22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05A0-4F51-0D48-B6EE-C763A905CE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400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3B65-7FF1-BF47-A78B-980D31CE0765}" type="datetimeFigureOut">
              <a:rPr lang="es-ES" smtClean="0"/>
              <a:t>7/6/22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05A0-4F51-0D48-B6EE-C763A905CE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8733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3B65-7FF1-BF47-A78B-980D31CE0765}" type="datetimeFigureOut">
              <a:rPr lang="es-ES" smtClean="0"/>
              <a:t>7/6/22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05A0-4F51-0D48-B6EE-C763A905CE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0606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3B65-7FF1-BF47-A78B-980D31CE0765}" type="datetimeFigureOut">
              <a:rPr lang="es-ES" smtClean="0"/>
              <a:t>7/6/22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05A0-4F51-0D48-B6EE-C763A905CE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3810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3B65-7FF1-BF47-A78B-980D31CE0765}" type="datetimeFigureOut">
              <a:rPr lang="es-ES" smtClean="0"/>
              <a:t>7/6/22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05A0-4F51-0D48-B6EE-C763A905CE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8502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3B65-7FF1-BF47-A78B-980D31CE0765}" type="datetimeFigureOut">
              <a:rPr lang="es-ES" smtClean="0"/>
              <a:t>7/6/22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05A0-4F51-0D48-B6EE-C763A905CE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6788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3B65-7FF1-BF47-A78B-980D31CE0765}" type="datetimeFigureOut">
              <a:rPr lang="es-ES" smtClean="0"/>
              <a:t>7/6/22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05A0-4F51-0D48-B6EE-C763A905CE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6162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3B65-7FF1-BF47-A78B-980D31CE0765}" type="datetimeFigureOut">
              <a:rPr lang="es-ES" smtClean="0"/>
              <a:t>7/6/22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05A0-4F51-0D48-B6EE-C763A905CE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2253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73B65-7FF1-BF47-A78B-980D31CE0765}" type="datetimeFigureOut">
              <a:rPr lang="es-ES" smtClean="0"/>
              <a:t>7/6/22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705A0-4F51-0D48-B6EE-C763A905CE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789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es/url?sa=i&amp;rct=j&amp;q=&amp;esrc=s&amp;source=images&amp;cd=&amp;cad=rja&amp;uact=8&amp;ved=0ahUKEwjp7o_0v8LWAhXM1RoKHUHOBlwQjRwIBw&amp;url=http://www.rpdinc.com/gafchromic-film-ebt3-8x10-inch-243.html&amp;psig=AFQjCNG-VhJJQ8X0YjSLNKlbm6WDBrBEHQ&amp;ust=1506502495193957" TargetMode="External"/><Relationship Id="rId13" Type="http://schemas.openxmlformats.org/officeDocument/2006/relationships/hyperlink" Target="http://www.google.es/url?sa=i&amp;rct=j&amp;q=&amp;esrc=s&amp;source=images&amp;cd=&amp;cad=rja&amp;uact=8&amp;ved=0ahUKEwibqNOT_r_WAhULuRQKHdT1CygQjRwIBw&amp;url=http://www.pbi.co.th/products-item/rigid-stem-ionization-chambers/&amp;psig=AFQjCNHQbnocnYydLMgdWzW1hCBg1IjimA&amp;ust=1506416778477263" TargetMode="External"/><Relationship Id="rId3" Type="http://schemas.openxmlformats.org/officeDocument/2006/relationships/image" Target="../media/image37.jpeg"/><Relationship Id="rId7" Type="http://schemas.openxmlformats.org/officeDocument/2006/relationships/image" Target="../media/image39.jpeg"/><Relationship Id="rId12" Type="http://schemas.openxmlformats.org/officeDocument/2006/relationships/image" Target="../media/image42.png"/><Relationship Id="rId2" Type="http://schemas.openxmlformats.org/officeDocument/2006/relationships/hyperlink" Target="http://www.google.es/url?sa=i&amp;rct=j&amp;q=&amp;esrc=s&amp;source=images&amp;cd=&amp;cad=rja&amp;uact=8&amp;ved=0ahUKEwjhw_PlucLWAhWD1BoKHUcZDV4QjRwIBw&amp;url=http://www.rpdinc.com/tld-100-chips-package-of-100-311.html&amp;psig=AFQjCNE7EjcVoN4xxVs5ht5ICZBHrRx0RA&amp;ust=1506501558144596" TargetMode="External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es/url?sa=i&amp;rct=j&amp;q=&amp;esrc=s&amp;source=images&amp;cd=&amp;cad=rja&amp;uact=8&amp;ved=0ahUKEwjD8IGGx8LWAhWEtRoKHV-vDmEQjRwIBw&amp;url=http://www.karvonis.gr/RadiationTherapy/Invivo.html&amp;psig=AFQjCNGfWBBwWDGY0sRoyrgAx4PSplR_OQ&amp;ust=1506505113803812" TargetMode="External"/><Relationship Id="rId11" Type="http://schemas.openxmlformats.org/officeDocument/2006/relationships/image" Target="../media/image41.jpeg"/><Relationship Id="rId5" Type="http://schemas.openxmlformats.org/officeDocument/2006/relationships/image" Target="../media/image38.jpeg"/><Relationship Id="rId15" Type="http://schemas.openxmlformats.org/officeDocument/2006/relationships/hyperlink" Target="http://www.google.es/url?sa=i&amp;rct=j&amp;q=&amp;esrc=s&amp;source=images&amp;cd=&amp;cad=rja&amp;uact=8&amp;ved=0ahUKEwibqNOT_r_WAhULuRQKHdT1CygQjRwIBw&amp;url=http://www.ptw.de/farmer_chambers0.html&amp;psig=AFQjCNHQbnocnYydLMgdWzW1hCBg1IjimA&amp;ust=1506416778477263" TargetMode="External"/><Relationship Id="rId10" Type="http://schemas.openxmlformats.org/officeDocument/2006/relationships/hyperlink" Target="http://www.google.es/url?sa=i&amp;rct=j&amp;q=&amp;esrc=s&amp;source=images&amp;cd=&amp;cad=rja&amp;uact=8&amp;ved=0ahUKEwiU34zX3MLWAhUCWRoKHfIyDlwQjRwIBw&amp;url=http://www.ptw.de/2108.html&amp;psig=AFQjCNEMUcHduMDYsfbES_Q--kpFhEWx0g&amp;ust=1506510895035614" TargetMode="External"/><Relationship Id="rId4" Type="http://schemas.openxmlformats.org/officeDocument/2006/relationships/hyperlink" Target="http://www.google.es/url?sa=i&amp;rct=j&amp;q=&amp;esrc=s&amp;source=images&amp;cd=&amp;cad=rja&amp;uact=8&amp;ved=0ahUKEwjblYSVw8LWAhVIahoKHQsEClsQjRwIBw&amp;url=http://slideplayer.com/slide/10761722/&amp;psig=AFQjCNEBEPWAAwttS6Ic1G7iKLMoqEuY1Q&amp;ust=1506504071576528" TargetMode="External"/><Relationship Id="rId9" Type="http://schemas.openxmlformats.org/officeDocument/2006/relationships/image" Target="../media/image40.jpeg"/><Relationship Id="rId1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wmf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hyperlink" Target="http://www.google.es/url?sa=i&amp;rct=j&amp;q=&amp;esrc=s&amp;source=images&amp;cd=&amp;cad=rja&amp;uact=8&amp;ved=0ahUKEwjXiLTupMXWAhWDOhoKHVOoDWEQjRwIBw&amp;url=http://inspirehep.net/record/1497812/plots&amp;psig=AFQjCNEVFw4sbK_dajb3qQnKsGWHUVm9UQ&amp;ust=1506599002216655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gif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gif"/><Relationship Id="rId4" Type="http://schemas.openxmlformats.org/officeDocument/2006/relationships/image" Target="../media/image11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9.png"/><Relationship Id="rId7" Type="http://schemas.microsoft.com/office/2007/relationships/hdphoto" Target="../media/hdphoto1.wdp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hyperlink" Target="http://www.google.es/url?sa=i&amp;rct=j&amp;q=&amp;esrc=s&amp;source=images&amp;cd=&amp;cad=rja&amp;uact=8&amp;ved=0ahUKEwjz87r5qcDXAhXGnRoKHfbZDMkQjRwIBw&amp;url=http://www.ajnr.org/content/31/6/1003&amp;psig=AOvVaw2d-DnpJGBhTl8mQTyzku_m&amp;ust=1510826619795077" TargetMode="External"/><Relationship Id="rId4" Type="http://schemas.openxmlformats.org/officeDocument/2006/relationships/image" Target="../media/image1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wmf"/><Relationship Id="rId4" Type="http://schemas.openxmlformats.org/officeDocument/2006/relationships/oleObject" Target="../embeddings/oleObject3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jpe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image" Target="../media/image147.png"/><Relationship Id="rId7" Type="http://schemas.openxmlformats.org/officeDocument/2006/relationships/image" Target="../media/image151.jpe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10" Type="http://schemas.openxmlformats.org/officeDocument/2006/relationships/image" Target="../media/image154.jpeg"/><Relationship Id="rId4" Type="http://schemas.openxmlformats.org/officeDocument/2006/relationships/image" Target="../media/image148.png"/><Relationship Id="rId9" Type="http://schemas.openxmlformats.org/officeDocument/2006/relationships/image" Target="../media/image15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15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jpeg"/><Relationship Id="rId18" Type="http://schemas.openxmlformats.org/officeDocument/2006/relationships/image" Target="../media/image21.png"/><Relationship Id="rId26" Type="http://schemas.openxmlformats.org/officeDocument/2006/relationships/image" Target="http://www.usc.es/estaticos/imaxes/logo.gif" TargetMode="External"/><Relationship Id="rId21" Type="http://schemas.openxmlformats.org/officeDocument/2006/relationships/image" Target="http://tbn0.google.com/images?q=tbn:JpSQgsveg7z9dM:http://www.prnoticias.com/images/jornadas/universidad%20autonoma%20de%20barcelona.jpg" TargetMode="External"/><Relationship Id="rId34" Type="http://schemas.openxmlformats.org/officeDocument/2006/relationships/hyperlink" Target="http://www.google.es/url?sa=i&amp;rct=j&amp;q=&amp;esrc=s&amp;source=images&amp;cd=&amp;cad=rja&amp;uact=8&amp;ved=0ahUKEwj2nvKJmuPWAhWKfhoKHYRcBZMQjRwIBw&amp;url=http://ingentes.es/tag/universidad-pontificia-catolica-de-chile/&amp;psig=AOvVaw2rvo7myg_AJ3nvty4jFcFb&amp;ust=1507626908727003" TargetMode="External"/><Relationship Id="rId7" Type="http://schemas.openxmlformats.org/officeDocument/2006/relationships/hyperlink" Target="http://www.madrid.org/cs/Satellite?pagename=HospitalPuertaHierro/Page/HPHI_home&amp;language=es" TargetMode="External"/><Relationship Id="rId12" Type="http://schemas.openxmlformats.org/officeDocument/2006/relationships/hyperlink" Target="http://www.eventoplenos.com/imagenes/rio-hortega.jpg" TargetMode="External"/><Relationship Id="rId17" Type="http://schemas.openxmlformats.org/officeDocument/2006/relationships/image" Target="http://www.iaea.org/images/iaea_org_logo_new.jpg" TargetMode="External"/><Relationship Id="rId25" Type="http://schemas.openxmlformats.org/officeDocument/2006/relationships/image" Target="../media/image24.gif"/><Relationship Id="rId33" Type="http://schemas.openxmlformats.org/officeDocument/2006/relationships/image" Target="../media/image2.png"/><Relationship Id="rId2" Type="http://schemas.openxmlformats.org/officeDocument/2006/relationships/oleObject" Target="../embeddings/oleObject1.bin"/><Relationship Id="rId16" Type="http://schemas.openxmlformats.org/officeDocument/2006/relationships/image" Target="../media/image20.jpeg"/><Relationship Id="rId20" Type="http://schemas.openxmlformats.org/officeDocument/2006/relationships/image" Target="../media/image22.jpe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http://www.hirexengineering.com/images/hirex.jpg" TargetMode="External"/><Relationship Id="rId24" Type="http://schemas.openxmlformats.org/officeDocument/2006/relationships/image" Target="http://tbn0.google.com/images?q=tbn:U6y69hkxoc5SpM:http://www.jornadas.sidar.org/2005/ponencias/loic/graf/upm.jpg" TargetMode="External"/><Relationship Id="rId32" Type="http://schemas.openxmlformats.org/officeDocument/2006/relationships/image" Target="../media/image30.png"/><Relationship Id="rId37" Type="http://schemas.openxmlformats.org/officeDocument/2006/relationships/image" Target="../media/image4.png"/><Relationship Id="rId5" Type="http://schemas.openxmlformats.org/officeDocument/2006/relationships/image" Target="../media/image15.png"/><Relationship Id="rId15" Type="http://schemas.openxmlformats.org/officeDocument/2006/relationships/hyperlink" Target="http://www.iaea.org/index.html" TargetMode="External"/><Relationship Id="rId23" Type="http://schemas.openxmlformats.org/officeDocument/2006/relationships/image" Target="../media/image23.jpeg"/><Relationship Id="rId28" Type="http://schemas.openxmlformats.org/officeDocument/2006/relationships/image" Target="../media/image26.jpeg"/><Relationship Id="rId36" Type="http://schemas.openxmlformats.org/officeDocument/2006/relationships/image" Target="../media/image3.png"/><Relationship Id="rId10" Type="http://schemas.openxmlformats.org/officeDocument/2006/relationships/image" Target="../media/image18.jpeg"/><Relationship Id="rId19" Type="http://schemas.openxmlformats.org/officeDocument/2006/relationships/hyperlink" Target="http://images.google.es/imgres?imgurl=http://www.prnoticias.com/images/jornadas/universidad%20autonoma%20de%20barcelona.jpg&amp;imgrefurl=http://www.prnoticias.com/prjor/home_9__esp_1__.html&amp;h=231&amp;w=357&amp;sz=75&amp;hl=es&amp;start=140&amp;um=1&amp;tbnid=JpSQgsveg7z9dM:&amp;tbnh=91&amp;tbnw=140&amp;prev=/images?q=universidad+autonoma+barcelona&amp;start=120&amp;ndsp=20&amp;svnum=10&amp;um=1&amp;hl=es&amp;sa=N" TargetMode="External"/><Relationship Id="rId31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http://www.madrid.org/cs/Satellite?blobtable=MungoBlobs&amp;blobcol=urldata&amp;blobkey=id&amp;blobwhere=1158608949821&amp;ssbinary=true" TargetMode="External"/><Relationship Id="rId14" Type="http://schemas.openxmlformats.org/officeDocument/2006/relationships/image" Target="http://tbn0.google.com/images?q=tbn:0Wy9Bfr7xFxRzM:http://www.eventoplenos.com/imagenes/rio-hortega.jpg" TargetMode="External"/><Relationship Id="rId22" Type="http://schemas.openxmlformats.org/officeDocument/2006/relationships/hyperlink" Target="http://images.google.es/imgres?imgurl=http://www.jornadas.sidar.org/2005/ponencias/loic/graf/upm.jpg&amp;imgrefurl=http://www.jornadas.sidar.org/2005/ponencias/loic/pagina2.php&amp;h=477&amp;w=435&amp;sz=40&amp;hl=es&amp;start=1&amp;um=1&amp;tbnid=U6y69hkxoc5SpM:&amp;tbnh=129&amp;tbnw=118&amp;prev=/images?q=universidad+politecnica+madrid&amp;svnum=10&amp;um=1&amp;hl=es&amp;sa=N" TargetMode="External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1.jpeg"/><Relationship Id="rId8" Type="http://schemas.openxmlformats.org/officeDocument/2006/relationships/image" Target="../media/image17.png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eiden">
            <a:extLst>
              <a:ext uri="{FF2B5EF4-FFF2-40B4-BE49-F238E27FC236}">
                <a16:creationId xmlns:a16="http://schemas.microsoft.com/office/drawing/2014/main" id="{302F2500-C339-1B9B-A545-1FBE03247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28141"/>
            <a:ext cx="3332223" cy="61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" descr="marca-tinta-roja_300">
            <a:extLst>
              <a:ext uri="{FF2B5EF4-FFF2-40B4-BE49-F238E27FC236}">
                <a16:creationId xmlns:a16="http://schemas.microsoft.com/office/drawing/2014/main" id="{44FBCA55-AFAC-3F9B-2C4A-C243955C3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147"/>
            <a:ext cx="1044575" cy="10445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B27936A8-7D22-3C11-C696-A38887687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4183" y="0"/>
            <a:ext cx="1819817" cy="956074"/>
          </a:xfrm>
          <a:prstGeom prst="rect">
            <a:avLst/>
          </a:prstGeom>
        </p:spPr>
      </p:pic>
      <p:pic>
        <p:nvPicPr>
          <p:cNvPr id="12" name="Imagen 2">
            <a:extLst>
              <a:ext uri="{FF2B5EF4-FFF2-40B4-BE49-F238E27FC236}">
                <a16:creationId xmlns:a16="http://schemas.microsoft.com/office/drawing/2014/main" id="{F0DD6982-D488-36AD-6126-B1430A4E76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3321" y="112118"/>
            <a:ext cx="1820862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 CuadroTexto">
            <a:extLst>
              <a:ext uri="{FF2B5EF4-FFF2-40B4-BE49-F238E27FC236}">
                <a16:creationId xmlns:a16="http://schemas.microsoft.com/office/drawing/2014/main" id="{1A3FF53C-3820-91DB-6E4B-14FC720C0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672" y="6109189"/>
            <a:ext cx="295232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400" dirty="0"/>
              <a:t>Reunión del CEIDEN-GUN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400" dirty="0"/>
              <a:t>CNA (Sevilla)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400" dirty="0"/>
              <a:t>8 y 9 de Junio 2022</a:t>
            </a:r>
            <a:endParaRPr lang="en-US" altLang="es-ES" sz="1400" dirty="0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23B3317A-51C0-6B34-D878-660833748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2414619"/>
            <a:ext cx="8928100" cy="202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s-ES" sz="16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 dirty="0"/>
              <a:t>Necesidad de la medida de neutrones en el entorno de aceleradores de uso médico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1050" b="1" i="1" u="sng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400" b="1" i="1" dirty="0"/>
              <a:t>José Antonio Terrón León</a:t>
            </a:r>
            <a:r>
              <a:rPr lang="es-ES" altLang="es-ES" sz="1400" b="1" i="1" baseline="30000" dirty="0"/>
              <a:t>1,2</a:t>
            </a:r>
            <a:r>
              <a:rPr lang="es-ES" altLang="es-ES" sz="1400" b="1" i="1" dirty="0"/>
              <a:t>, F. Sánchez-Doblado</a:t>
            </a:r>
            <a:r>
              <a:rPr lang="es-ES" altLang="es-ES" sz="1400" b="1" i="1" baseline="30000" dirty="0"/>
              <a:t>1,2</a:t>
            </a:r>
            <a:r>
              <a:rPr lang="es-ES" altLang="es-ES" sz="1400" b="1" i="1" dirty="0"/>
              <a:t>, </a:t>
            </a:r>
            <a:endParaRPr lang="es-ES" altLang="es-ES" sz="1400" b="1" i="1" baseline="30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1400" b="1" i="1" baseline="30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400" b="1" i="1" baseline="30000" dirty="0"/>
              <a:t>1</a:t>
            </a:r>
            <a:r>
              <a:rPr lang="es-ES" altLang="es-ES" sz="1400" b="1" dirty="0"/>
              <a:t>Servicio de </a:t>
            </a:r>
            <a:r>
              <a:rPr lang="es-ES" altLang="es-ES" sz="1400" b="1" dirty="0" err="1"/>
              <a:t>Radiofísica</a:t>
            </a:r>
            <a:r>
              <a:rPr lang="es-ES" altLang="es-ES" sz="1400" b="1" dirty="0"/>
              <a:t>, Hospital U. Virgen Macarena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400" b="1" i="1" baseline="30000" dirty="0"/>
              <a:t>2</a:t>
            </a:r>
            <a:r>
              <a:rPr lang="es-ES" altLang="es-ES" sz="1400" b="1" dirty="0"/>
              <a:t>Departamento de Fisiología M. y Biofísica. Universidad de Sevilla</a:t>
            </a:r>
          </a:p>
        </p:txBody>
      </p:sp>
    </p:spTree>
    <p:extLst>
      <p:ext uri="{BB962C8B-B14F-4D97-AF65-F5344CB8AC3E}">
        <p14:creationId xmlns:p14="http://schemas.microsoft.com/office/powerpoint/2010/main" val="883056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>
            <a:extLst>
              <a:ext uri="{FF2B5EF4-FFF2-40B4-BE49-F238E27FC236}">
                <a16:creationId xmlns:a16="http://schemas.microsoft.com/office/drawing/2014/main" id="{706AC6B5-DFE5-61FB-4324-A70B90D6F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75"/>
            <a:ext cx="8229600" cy="1143000"/>
          </a:xfrm>
        </p:spPr>
        <p:txBody>
          <a:bodyPr/>
          <a:lstStyle/>
          <a:p>
            <a:pPr algn="ctr"/>
            <a:r>
              <a:rPr lang="es-CL" b="1" u="sng" dirty="0">
                <a:latin typeface="+mn-lt"/>
              </a:rPr>
              <a:t>DETECTORES Y DOSIMETRÍA</a:t>
            </a:r>
            <a:endParaRPr lang="en-GB" b="1" u="sng" dirty="0">
              <a:latin typeface="+mn-lt"/>
            </a:endParaRPr>
          </a:p>
        </p:txBody>
      </p:sp>
      <p:pic>
        <p:nvPicPr>
          <p:cNvPr id="3" name="Picture 2" descr="Resultado de imagen de tld-100 dosimetry">
            <a:hlinkClick r:id="rId2"/>
            <a:extLst>
              <a:ext uri="{FF2B5EF4-FFF2-40B4-BE49-F238E27FC236}">
                <a16:creationId xmlns:a16="http://schemas.microsoft.com/office/drawing/2014/main" id="{3C71ABC2-DE68-8731-7647-D81FAB7AC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231" y="1309005"/>
            <a:ext cx="1871663" cy="187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esultado de imagen de diode edd-5 dosimeter">
            <a:hlinkClick r:id="rId4"/>
            <a:extLst>
              <a:ext uri="{FF2B5EF4-FFF2-40B4-BE49-F238E27FC236}">
                <a16:creationId xmlns:a16="http://schemas.microsoft.com/office/drawing/2014/main" id="{E1171FD9-EF60-A4D5-B9ED-D460520A42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27081" y="1094123"/>
            <a:ext cx="2489837" cy="211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n relacionada">
            <a:hlinkClick r:id="rId6"/>
            <a:extLst>
              <a:ext uri="{FF2B5EF4-FFF2-40B4-BE49-F238E27FC236}">
                <a16:creationId xmlns:a16="http://schemas.microsoft.com/office/drawing/2014/main" id="{359CA7FA-C79C-DF79-AAF6-D217DE6BB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4438" y="1193900"/>
            <a:ext cx="2760241" cy="19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sultado de imagen de ebt film">
            <a:hlinkClick r:id="rId8"/>
            <a:extLst>
              <a:ext uri="{FF2B5EF4-FFF2-40B4-BE49-F238E27FC236}">
                <a16:creationId xmlns:a16="http://schemas.microsoft.com/office/drawing/2014/main" id="{906D5B22-3131-858A-7F05-4685CB588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975" y="3891208"/>
            <a:ext cx="2184177" cy="218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n relacionada">
            <a:hlinkClick r:id="rId10"/>
            <a:extLst>
              <a:ext uri="{FF2B5EF4-FFF2-40B4-BE49-F238E27FC236}">
                <a16:creationId xmlns:a16="http://schemas.microsoft.com/office/drawing/2014/main" id="{6B43FFF2-C377-B07C-5A58-4CA338F37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8253" y="3677333"/>
            <a:ext cx="2256185" cy="175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ADE69FF-E4C9-C6CC-5663-07DA4CC16C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22194" y="3713436"/>
            <a:ext cx="1677982" cy="2539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Imagen relacionada">
            <a:hlinkClick r:id="rId13"/>
            <a:extLst>
              <a:ext uri="{FF2B5EF4-FFF2-40B4-BE49-F238E27FC236}">
                <a16:creationId xmlns:a16="http://schemas.microsoft.com/office/drawing/2014/main" id="{65452B8B-9EAE-95F5-1729-A8D512ABF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2315" y="5254816"/>
            <a:ext cx="1944216" cy="13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n relacionada">
            <a:hlinkClick r:id="rId15"/>
            <a:extLst>
              <a:ext uri="{FF2B5EF4-FFF2-40B4-BE49-F238E27FC236}">
                <a16:creationId xmlns:a16="http://schemas.microsoft.com/office/drawing/2014/main" id="{1F35D4ED-44BD-0981-1F2F-5AC40A267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9211" y="5254816"/>
            <a:ext cx="1804131" cy="13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80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>
            <a:extLst>
              <a:ext uri="{FF2B5EF4-FFF2-40B4-BE49-F238E27FC236}">
                <a16:creationId xmlns:a16="http://schemas.microsoft.com/office/drawing/2014/main" id="{1464C364-B368-EC5B-07E6-E769F9DD4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75"/>
            <a:ext cx="8229600" cy="1143000"/>
          </a:xfrm>
        </p:spPr>
        <p:txBody>
          <a:bodyPr/>
          <a:lstStyle/>
          <a:p>
            <a:pPr algn="ctr"/>
            <a:r>
              <a:rPr lang="es-CL" b="1" u="sng" dirty="0">
                <a:latin typeface="+mn-lt"/>
              </a:rPr>
              <a:t>NEUTRONES</a:t>
            </a:r>
            <a:endParaRPr lang="en-GB" b="1" u="sng" dirty="0">
              <a:latin typeface="+mn-lt"/>
            </a:endParaRPr>
          </a:p>
        </p:txBody>
      </p:sp>
      <p:sp>
        <p:nvSpPr>
          <p:cNvPr id="5" name="67 CuadroTexto">
            <a:extLst>
              <a:ext uri="{FF2B5EF4-FFF2-40B4-BE49-F238E27FC236}">
                <a16:creationId xmlns:a16="http://schemas.microsoft.com/office/drawing/2014/main" id="{7F817660-C670-D501-4340-7FB4D6AA1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890" y="6113015"/>
            <a:ext cx="7594600" cy="2746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s-ES" sz="1200" b="1" dirty="0">
                <a:cs typeface="Arial" charset="0"/>
              </a:rPr>
              <a:t>Pena J. et al , “Monte Carlo study of SIEMENS Primus </a:t>
            </a:r>
            <a:r>
              <a:rPr lang="en-US" altLang="es-ES" sz="1200" b="1" dirty="0" err="1">
                <a:cs typeface="Arial" charset="0"/>
              </a:rPr>
              <a:t>photoneutron</a:t>
            </a:r>
            <a:r>
              <a:rPr lang="en-US" altLang="es-ES" sz="1200" b="1" dirty="0">
                <a:cs typeface="Arial" charset="0"/>
              </a:rPr>
              <a:t> production”  PMB 50, 5921-5933</a:t>
            </a:r>
          </a:p>
        </p:txBody>
      </p:sp>
      <p:grpSp>
        <p:nvGrpSpPr>
          <p:cNvPr id="6" name="1 Grupo">
            <a:extLst>
              <a:ext uri="{FF2B5EF4-FFF2-40B4-BE49-F238E27FC236}">
                <a16:creationId xmlns:a16="http://schemas.microsoft.com/office/drawing/2014/main" id="{A9A6265C-EAB9-173D-F98E-4D8B309B3568}"/>
              </a:ext>
            </a:extLst>
          </p:cNvPr>
          <p:cNvGrpSpPr/>
          <p:nvPr/>
        </p:nvGrpSpPr>
        <p:grpSpPr>
          <a:xfrm>
            <a:off x="428625" y="1248139"/>
            <a:ext cx="8281988" cy="4530725"/>
            <a:chOff x="250825" y="966787"/>
            <a:chExt cx="8281988" cy="4530725"/>
          </a:xfrm>
        </p:grpSpPr>
        <p:pic>
          <p:nvPicPr>
            <p:cNvPr id="7" name="Picture 3" descr="textura">
              <a:extLst>
                <a:ext uri="{FF2B5EF4-FFF2-40B4-BE49-F238E27FC236}">
                  <a16:creationId xmlns:a16="http://schemas.microsoft.com/office/drawing/2014/main" id="{F46B5E56-F696-7903-A6F7-5A2C0A817F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966787"/>
              <a:ext cx="8281988" cy="453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66 Grupo">
              <a:extLst>
                <a:ext uri="{FF2B5EF4-FFF2-40B4-BE49-F238E27FC236}">
                  <a16:creationId xmlns:a16="http://schemas.microsoft.com/office/drawing/2014/main" id="{3C567BDC-2905-E074-6437-D474CF51A4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51500" y="2066925"/>
              <a:ext cx="2808288" cy="2808288"/>
              <a:chOff x="3000375" y="4841875"/>
              <a:chExt cx="1643063" cy="1730375"/>
            </a:xfrm>
          </p:grpSpPr>
          <p:pic>
            <p:nvPicPr>
              <p:cNvPr id="13" name="Picture 6">
                <a:extLst>
                  <a:ext uri="{FF2B5EF4-FFF2-40B4-BE49-F238E27FC236}">
                    <a16:creationId xmlns:a16="http://schemas.microsoft.com/office/drawing/2014/main" id="{ABDF6494-9A9C-E121-EDC1-D625E9FC6B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0375" y="4857750"/>
                <a:ext cx="1643063" cy="1700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4" name="Group 12">
                <a:extLst>
                  <a:ext uri="{FF2B5EF4-FFF2-40B4-BE49-F238E27FC236}">
                    <a16:creationId xmlns:a16="http://schemas.microsoft.com/office/drawing/2014/main" id="{A1DD1B14-3660-6C7A-AC7E-B85BA7AD12F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86125" y="4841875"/>
                <a:ext cx="1030288" cy="1730375"/>
                <a:chOff x="3152" y="1525"/>
                <a:chExt cx="1073" cy="1838"/>
              </a:xfrm>
            </p:grpSpPr>
            <p:sp>
              <p:nvSpPr>
                <p:cNvPr id="15" name="Oval 7">
                  <a:extLst>
                    <a:ext uri="{FF2B5EF4-FFF2-40B4-BE49-F238E27FC236}">
                      <a16:creationId xmlns:a16="http://schemas.microsoft.com/office/drawing/2014/main" id="{E2705B93-85D9-4CDA-F18E-2629C5DE78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70" y="1570"/>
                  <a:ext cx="454" cy="136"/>
                </a:xfrm>
                <a:prstGeom prst="ellips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ES" altLang="es-ES">
                    <a:latin typeface="Franklin Gothic Book" pitchFamily="34" charset="0"/>
                    <a:cs typeface="Arial" charset="0"/>
                  </a:endParaRPr>
                </a:p>
              </p:txBody>
            </p:sp>
            <p:sp>
              <p:nvSpPr>
                <p:cNvPr id="16" name="Oval 8">
                  <a:extLst>
                    <a:ext uri="{FF2B5EF4-FFF2-40B4-BE49-F238E27FC236}">
                      <a16:creationId xmlns:a16="http://schemas.microsoft.com/office/drawing/2014/main" id="{46E30411-30DC-D409-84D7-B175AA70A2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4530910">
                  <a:off x="3404" y="2543"/>
                  <a:ext cx="1339" cy="302"/>
                </a:xfrm>
                <a:prstGeom prst="ellips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ES" altLang="es-ES">
                    <a:latin typeface="Franklin Gothic Book" pitchFamily="34" charset="0"/>
                    <a:cs typeface="Arial" charset="0"/>
                  </a:endParaRPr>
                </a:p>
              </p:txBody>
            </p:sp>
            <p:sp>
              <p:nvSpPr>
                <p:cNvPr id="17" name="Oval 9">
                  <a:extLst>
                    <a:ext uri="{FF2B5EF4-FFF2-40B4-BE49-F238E27FC236}">
                      <a16:creationId xmlns:a16="http://schemas.microsoft.com/office/drawing/2014/main" id="{D2FEB790-D4E2-1B3E-555F-76FA11CA86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6283052">
                  <a:off x="2633" y="2498"/>
                  <a:ext cx="1339" cy="302"/>
                </a:xfrm>
                <a:prstGeom prst="ellips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ES" altLang="es-ES">
                    <a:latin typeface="Franklin Gothic Book" pitchFamily="34" charset="0"/>
                    <a:cs typeface="Arial" charset="0"/>
                  </a:endParaRPr>
                </a:p>
              </p:txBody>
            </p:sp>
            <p:sp>
              <p:nvSpPr>
                <p:cNvPr id="18" name="AutoShape 10">
                  <a:extLst>
                    <a:ext uri="{FF2B5EF4-FFF2-40B4-BE49-F238E27FC236}">
                      <a16:creationId xmlns:a16="http://schemas.microsoft.com/office/drawing/2014/main" id="{C931C9B5-F14B-9C1C-BEF9-0BA41A48F2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2" y="1525"/>
                  <a:ext cx="227" cy="181"/>
                </a:xfrm>
                <a:prstGeom prst="rightArrow">
                  <a:avLst>
                    <a:gd name="adj1" fmla="val 50000"/>
                    <a:gd name="adj2" fmla="val 313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ES" altLang="es-ES">
                    <a:latin typeface="Franklin Gothic Book" pitchFamily="34" charset="0"/>
                    <a:cs typeface="Arial" charset="0"/>
                  </a:endParaRPr>
                </a:p>
              </p:txBody>
            </p:sp>
            <p:sp>
              <p:nvSpPr>
                <p:cNvPr id="19" name="AutoShape 11">
                  <a:extLst>
                    <a:ext uri="{FF2B5EF4-FFF2-40B4-BE49-F238E27FC236}">
                      <a16:creationId xmlns:a16="http://schemas.microsoft.com/office/drawing/2014/main" id="{C11901E3-CC62-F29E-6A39-ACA1FEB9EC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3005943">
                  <a:off x="3129" y="1865"/>
                  <a:ext cx="227" cy="181"/>
                </a:xfrm>
                <a:prstGeom prst="rightArrow">
                  <a:avLst>
                    <a:gd name="adj1" fmla="val 50000"/>
                    <a:gd name="adj2" fmla="val 313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ES" altLang="es-ES">
                    <a:latin typeface="Franklin Gothic Book" pitchFamily="34" charset="0"/>
                    <a:cs typeface="Arial" charset="0"/>
                  </a:endParaRPr>
                </a:p>
              </p:txBody>
            </p:sp>
          </p:grpSp>
        </p:grpSp>
        <p:sp>
          <p:nvSpPr>
            <p:cNvPr id="9" name="Line 12">
              <a:extLst>
                <a:ext uri="{FF2B5EF4-FFF2-40B4-BE49-F238E27FC236}">
                  <a16:creationId xmlns:a16="http://schemas.microsoft.com/office/drawing/2014/main" id="{2D8F45F1-1ECE-4298-6080-A0085F6EE5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2750" y="2802171"/>
              <a:ext cx="1943100" cy="0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Line 13">
              <a:extLst>
                <a:ext uri="{FF2B5EF4-FFF2-40B4-BE49-F238E27FC236}">
                  <a16:creationId xmlns:a16="http://schemas.microsoft.com/office/drawing/2014/main" id="{47ECD27F-EAFD-FBEC-72DA-F5C47DBCA5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2750" y="3487971"/>
              <a:ext cx="1943100" cy="0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1" name="Line 14">
              <a:extLst>
                <a:ext uri="{FF2B5EF4-FFF2-40B4-BE49-F238E27FC236}">
                  <a16:creationId xmlns:a16="http://schemas.microsoft.com/office/drawing/2014/main" id="{33D2FAF7-CDA4-E80E-38B5-F7F551E670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2750" y="3919771"/>
              <a:ext cx="1943100" cy="0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2" name="14 Sol">
              <a:extLst>
                <a:ext uri="{FF2B5EF4-FFF2-40B4-BE49-F238E27FC236}">
                  <a16:creationId xmlns:a16="http://schemas.microsoft.com/office/drawing/2014/main" id="{97CEE6DD-5241-6BD0-F3C2-1D1BB01512DE}"/>
                </a:ext>
              </a:extLst>
            </p:cNvPr>
            <p:cNvSpPr/>
            <p:nvPr/>
          </p:nvSpPr>
          <p:spPr>
            <a:xfrm>
              <a:off x="4291366" y="2924944"/>
              <a:ext cx="216024" cy="216024"/>
            </a:xfrm>
            <a:prstGeom prst="sun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9740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9">
            <a:extLst>
              <a:ext uri="{FF2B5EF4-FFF2-40B4-BE49-F238E27FC236}">
                <a16:creationId xmlns:a16="http://schemas.microsoft.com/office/drawing/2014/main" id="{B8832AE4-619F-9E3E-1E1A-8825BDD58A3F}"/>
              </a:ext>
            </a:extLst>
          </p:cNvPr>
          <p:cNvSpPr txBox="1"/>
          <p:nvPr/>
        </p:nvSpPr>
        <p:spPr>
          <a:xfrm>
            <a:off x="4990775" y="1498183"/>
            <a:ext cx="3450737" cy="163121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Palatino"/>
                <a:cs typeface="Palatino"/>
              </a:rPr>
              <a:t>Neutrones periféricos (PND)</a:t>
            </a:r>
          </a:p>
          <a:p>
            <a:endParaRPr lang="es-ES" sz="2000" dirty="0">
              <a:latin typeface="Palatino"/>
              <a:cs typeface="Palatino"/>
            </a:endParaRPr>
          </a:p>
          <a:p>
            <a:r>
              <a:rPr lang="es-ES" sz="2000" dirty="0">
                <a:latin typeface="Palatino"/>
                <a:cs typeface="Palatino"/>
              </a:rPr>
              <a:t>Simulación Monte Carlo</a:t>
            </a:r>
          </a:p>
          <a:p>
            <a:endParaRPr lang="es-ES" sz="2000" dirty="0">
              <a:latin typeface="Palatino"/>
              <a:cs typeface="Palatino"/>
            </a:endParaRPr>
          </a:p>
          <a:p>
            <a:r>
              <a:rPr lang="es-ES" sz="2000" dirty="0">
                <a:latin typeface="Palatino"/>
                <a:cs typeface="Palatino"/>
              </a:rPr>
              <a:t>Medidas experimentales</a:t>
            </a:r>
          </a:p>
        </p:txBody>
      </p:sp>
      <p:sp>
        <p:nvSpPr>
          <p:cNvPr id="6" name="1 Título">
            <a:extLst>
              <a:ext uri="{FF2B5EF4-FFF2-40B4-BE49-F238E27FC236}">
                <a16:creationId xmlns:a16="http://schemas.microsoft.com/office/drawing/2014/main" id="{7583CA89-EFD1-1FAF-7345-08E565B6F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509" y="-2745"/>
            <a:ext cx="8229600" cy="1143000"/>
          </a:xfrm>
        </p:spPr>
        <p:txBody>
          <a:bodyPr/>
          <a:lstStyle/>
          <a:p>
            <a:pPr algn="ctr"/>
            <a:r>
              <a:rPr lang="es-CL" b="1" u="sng" dirty="0">
                <a:latin typeface="+mn-lt"/>
              </a:rPr>
              <a:t>NEUTRONES</a:t>
            </a:r>
            <a:endParaRPr lang="en-GB" b="1" u="sng" dirty="0">
              <a:latin typeface="+mn-lt"/>
            </a:endParaRP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14B524F8-EB97-7E80-7E4C-FC4F7449E463}"/>
              </a:ext>
            </a:extLst>
          </p:cNvPr>
          <p:cNvGrpSpPr/>
          <p:nvPr/>
        </p:nvGrpSpPr>
        <p:grpSpPr>
          <a:xfrm>
            <a:off x="589212" y="915990"/>
            <a:ext cx="3982788" cy="3040603"/>
            <a:chOff x="4031578" y="1122670"/>
            <a:chExt cx="3833487" cy="2964152"/>
          </a:xfrm>
        </p:grpSpPr>
        <p:pic>
          <p:nvPicPr>
            <p:cNvPr id="5" name="Picture 16" descr="fig3">
              <a:extLst>
                <a:ext uri="{FF2B5EF4-FFF2-40B4-BE49-F238E27FC236}">
                  <a16:creationId xmlns:a16="http://schemas.microsoft.com/office/drawing/2014/main" id="{D637BC4F-9544-9671-CF25-3A8B518717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031578" y="1122670"/>
              <a:ext cx="3833487" cy="2964152"/>
            </a:xfrm>
            <a:prstGeom prst="rect">
              <a:avLst/>
            </a:prstGeom>
            <a:solidFill>
              <a:schemeClr val="bg1"/>
            </a:solidFill>
            <a:ln w="34925">
              <a:noFill/>
              <a:miter lim="800000"/>
              <a:headEnd/>
              <a:tailEnd/>
            </a:ln>
          </p:spPr>
        </p:pic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FB0AE4D2-F963-7330-2C42-5BE10F6C9848}"/>
                </a:ext>
              </a:extLst>
            </p:cNvPr>
            <p:cNvGrpSpPr/>
            <p:nvPr/>
          </p:nvGrpSpPr>
          <p:grpSpPr>
            <a:xfrm>
              <a:off x="4511279" y="2473603"/>
              <a:ext cx="1162056" cy="615078"/>
              <a:chOff x="1414503" y="346621"/>
              <a:chExt cx="928688" cy="505956"/>
            </a:xfrm>
          </p:grpSpPr>
          <p:sp>
            <p:nvSpPr>
              <p:cNvPr id="8" name="Line 10">
                <a:extLst>
                  <a:ext uri="{FF2B5EF4-FFF2-40B4-BE49-F238E27FC236}">
                    <a16:creationId xmlns:a16="http://schemas.microsoft.com/office/drawing/2014/main" id="{B4F89FAC-FC0C-7908-F865-C744713578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48774" y="644779"/>
                <a:ext cx="57467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" name="Text Box 12">
                <a:extLst>
                  <a:ext uri="{FF2B5EF4-FFF2-40B4-BE49-F238E27FC236}">
                    <a16:creationId xmlns:a16="http://schemas.microsoft.com/office/drawing/2014/main" id="{14C63E96-B47E-B2DD-795F-7312859463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14503" y="346621"/>
                <a:ext cx="928688" cy="5059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  <a:buFontTx/>
                  <a:buNone/>
                </a:pPr>
                <a:r>
                  <a:rPr lang="es-ES" altLang="es-ES" sz="1400" dirty="0">
                    <a:cs typeface="Arial" charset="0"/>
                  </a:rPr>
                  <a:t>Térmicos</a:t>
                </a:r>
              </a:p>
              <a:p>
                <a:pPr algn="r" eaLnBrk="1" hangingPunct="1">
                  <a:spcBef>
                    <a:spcPct val="50000"/>
                  </a:spcBef>
                  <a:buFontTx/>
                  <a:buNone/>
                </a:pPr>
                <a:r>
                  <a:rPr lang="es-ES" altLang="es-ES" sz="1400" dirty="0">
                    <a:cs typeface="Arial" charset="0"/>
                  </a:rPr>
                  <a:t>E &lt; 1 eV</a:t>
                </a:r>
              </a:p>
            </p:txBody>
          </p:sp>
        </p:grpSp>
        <p:grpSp>
          <p:nvGrpSpPr>
            <p:cNvPr id="10" name="Group 41">
              <a:extLst>
                <a:ext uri="{FF2B5EF4-FFF2-40B4-BE49-F238E27FC236}">
                  <a16:creationId xmlns:a16="http://schemas.microsoft.com/office/drawing/2014/main" id="{5D0A17A5-4ED4-2922-EE3F-527B79360F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32625" y="2485323"/>
              <a:ext cx="1440155" cy="349308"/>
              <a:chOff x="4378" y="1979"/>
              <a:chExt cx="725" cy="181"/>
            </a:xfrm>
          </p:grpSpPr>
          <p:sp>
            <p:nvSpPr>
              <p:cNvPr id="11" name="Line 9">
                <a:extLst>
                  <a:ext uri="{FF2B5EF4-FFF2-40B4-BE49-F238E27FC236}">
                    <a16:creationId xmlns:a16="http://schemas.microsoft.com/office/drawing/2014/main" id="{A3C4EED2-4B71-E447-7A3C-0AF07E1A78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59" y="2160"/>
                <a:ext cx="408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" name="Text Box 13">
                <a:extLst>
                  <a:ext uri="{FF2B5EF4-FFF2-40B4-BE49-F238E27FC236}">
                    <a16:creationId xmlns:a16="http://schemas.microsoft.com/office/drawing/2014/main" id="{6A00F6FC-4700-197C-840E-084C067C66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78" y="1979"/>
                <a:ext cx="725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  <a:buFontTx/>
                  <a:buNone/>
                </a:pPr>
                <a:r>
                  <a:rPr lang="es-ES" altLang="es-ES" sz="1400" dirty="0" err="1">
                    <a:cs typeface="Arial" charset="0"/>
                  </a:rPr>
                  <a:t>Epitérmicos</a:t>
                </a:r>
                <a:endParaRPr lang="es-ES" altLang="es-ES" sz="1400" dirty="0">
                  <a:cs typeface="Arial" charset="0"/>
                </a:endParaRPr>
              </a:p>
            </p:txBody>
          </p:sp>
        </p:grpSp>
        <p:grpSp>
          <p:nvGrpSpPr>
            <p:cNvPr id="13" name="Group 41">
              <a:extLst>
                <a:ext uri="{FF2B5EF4-FFF2-40B4-BE49-F238E27FC236}">
                  <a16:creationId xmlns:a16="http://schemas.microsoft.com/office/drawing/2014/main" id="{2AD48FAA-E753-3D68-D713-749D019D0E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85957" y="1188347"/>
              <a:ext cx="1440155" cy="349308"/>
              <a:chOff x="4378" y="1979"/>
              <a:chExt cx="725" cy="181"/>
            </a:xfrm>
          </p:grpSpPr>
          <p:sp>
            <p:nvSpPr>
              <p:cNvPr id="14" name="Line 9">
                <a:extLst>
                  <a:ext uri="{FF2B5EF4-FFF2-40B4-BE49-F238E27FC236}">
                    <a16:creationId xmlns:a16="http://schemas.microsoft.com/office/drawing/2014/main" id="{7FB6AD4B-2A7E-2CBE-0934-750F1EAF47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59" y="2160"/>
                <a:ext cx="408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" name="Text Box 13">
                <a:extLst>
                  <a:ext uri="{FF2B5EF4-FFF2-40B4-BE49-F238E27FC236}">
                    <a16:creationId xmlns:a16="http://schemas.microsoft.com/office/drawing/2014/main" id="{0BC03C6C-BAAC-8F3B-32A5-1C9FABC305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78" y="1979"/>
                <a:ext cx="725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s-ES" altLang="es-ES" sz="1400" dirty="0">
                    <a:cs typeface="Arial" charset="0"/>
                  </a:rPr>
                  <a:t>Rápidos</a:t>
                </a:r>
              </a:p>
            </p:txBody>
          </p:sp>
        </p:grp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69BB4C15-EF74-C894-4EA7-01BB6BFC7160}"/>
              </a:ext>
            </a:extLst>
          </p:cNvPr>
          <p:cNvGrpSpPr/>
          <p:nvPr/>
        </p:nvGrpSpPr>
        <p:grpSpPr>
          <a:xfrm>
            <a:off x="5247768" y="3862810"/>
            <a:ext cx="2870199" cy="2862262"/>
            <a:chOff x="756750" y="3956595"/>
            <a:chExt cx="2870199" cy="2862262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5E470872-ABEE-299D-5A16-1B903CB9C4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r="53867"/>
            <a:stretch/>
          </p:blipFill>
          <p:spPr bwMode="auto">
            <a:xfrm>
              <a:off x="756750" y="3956595"/>
              <a:ext cx="2870199" cy="2862262"/>
            </a:xfrm>
            <a:prstGeom prst="rect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3" name="30 Conector recto">
              <a:extLst>
                <a:ext uri="{FF2B5EF4-FFF2-40B4-BE49-F238E27FC236}">
                  <a16:creationId xmlns:a16="http://schemas.microsoft.com/office/drawing/2014/main" id="{493F54F2-B093-B046-0B9B-F82C689D09A4}"/>
                </a:ext>
              </a:extLst>
            </p:cNvPr>
            <p:cNvCxnSpPr/>
            <p:nvPr/>
          </p:nvCxnSpPr>
          <p:spPr>
            <a:xfrm>
              <a:off x="891687" y="5293270"/>
              <a:ext cx="2593975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ABF939F5-DA2C-AC3C-3D69-C374B80FC494}"/>
              </a:ext>
            </a:extLst>
          </p:cNvPr>
          <p:cNvGrpSpPr/>
          <p:nvPr/>
        </p:nvGrpSpPr>
        <p:grpSpPr>
          <a:xfrm>
            <a:off x="1262737" y="3864397"/>
            <a:ext cx="2870200" cy="2860675"/>
            <a:chOff x="5133712" y="3958561"/>
            <a:chExt cx="2870200" cy="2860675"/>
          </a:xfrm>
        </p:grpSpPr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93EA34A2-C3E8-6941-6E1F-36796939AB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r="53867"/>
            <a:stretch/>
          </p:blipFill>
          <p:spPr bwMode="auto">
            <a:xfrm>
              <a:off x="5133712" y="3958561"/>
              <a:ext cx="2870200" cy="2860675"/>
            </a:xfrm>
            <a:prstGeom prst="rect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4" name="3 Conector recto">
              <a:extLst>
                <a:ext uri="{FF2B5EF4-FFF2-40B4-BE49-F238E27FC236}">
                  <a16:creationId xmlns:a16="http://schemas.microsoft.com/office/drawing/2014/main" id="{DBDCF673-4BBE-9B2E-F5B6-72AB307D36CC}"/>
                </a:ext>
              </a:extLst>
            </p:cNvPr>
            <p:cNvCxnSpPr/>
            <p:nvPr/>
          </p:nvCxnSpPr>
          <p:spPr bwMode="auto">
            <a:xfrm>
              <a:off x="5268650" y="4604673"/>
              <a:ext cx="2593975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40681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>
            <a:extLst>
              <a:ext uri="{FF2B5EF4-FFF2-40B4-BE49-F238E27FC236}">
                <a16:creationId xmlns:a16="http://schemas.microsoft.com/office/drawing/2014/main" id="{6BF300A0-70AE-C802-FEFB-4BB2DEE85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75"/>
            <a:ext cx="8229600" cy="1143000"/>
          </a:xfrm>
        </p:spPr>
        <p:txBody>
          <a:bodyPr/>
          <a:lstStyle/>
          <a:p>
            <a:pPr algn="ctr"/>
            <a:r>
              <a:rPr lang="es-CL" b="1" u="sng" dirty="0">
                <a:latin typeface="+mn-lt"/>
              </a:rPr>
              <a:t>NEUTRONES</a:t>
            </a:r>
            <a:endParaRPr lang="en-GB" b="1" u="sng" dirty="0">
              <a:latin typeface="+mn-lt"/>
            </a:endParaRP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4DF17485-2140-1D59-694C-75A258E90944}"/>
              </a:ext>
            </a:extLst>
          </p:cNvPr>
          <p:cNvGrpSpPr>
            <a:grpSpLocks/>
          </p:cNvGrpSpPr>
          <p:nvPr/>
        </p:nvGrpSpPr>
        <p:grpSpPr bwMode="auto">
          <a:xfrm>
            <a:off x="527049" y="3751199"/>
            <a:ext cx="7993063" cy="3221037"/>
            <a:chOff x="340" y="2382"/>
            <a:chExt cx="5035" cy="2029"/>
          </a:xfrm>
        </p:grpSpPr>
        <p:pic>
          <p:nvPicPr>
            <p:cNvPr id="6" name="Picture 3" descr="thermal_targ">
              <a:extLst>
                <a:ext uri="{FF2B5EF4-FFF2-40B4-BE49-F238E27FC236}">
                  <a16:creationId xmlns:a16="http://schemas.microsoft.com/office/drawing/2014/main" id="{3F6481DD-579C-204C-E7E6-0D9697FD04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2382"/>
              <a:ext cx="2767" cy="2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 descr="thermal_isoc">
              <a:extLst>
                <a:ext uri="{FF2B5EF4-FFF2-40B4-BE49-F238E27FC236}">
                  <a16:creationId xmlns:a16="http://schemas.microsoft.com/office/drawing/2014/main" id="{486D3D7A-2005-A83A-36FE-3EA32854AA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7709"/>
            <a:stretch>
              <a:fillRect/>
            </a:stretch>
          </p:blipFill>
          <p:spPr bwMode="auto">
            <a:xfrm>
              <a:off x="3061" y="2387"/>
              <a:ext cx="2314" cy="2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340E697F-36F1-8219-AE14-FCD1F83DE485}"/>
              </a:ext>
            </a:extLst>
          </p:cNvPr>
          <p:cNvGrpSpPr>
            <a:grpSpLocks/>
          </p:cNvGrpSpPr>
          <p:nvPr/>
        </p:nvGrpSpPr>
        <p:grpSpPr bwMode="auto">
          <a:xfrm>
            <a:off x="527049" y="233363"/>
            <a:ext cx="7993063" cy="3195637"/>
            <a:chOff x="340" y="346"/>
            <a:chExt cx="5035" cy="2013"/>
          </a:xfrm>
        </p:grpSpPr>
        <p:pic>
          <p:nvPicPr>
            <p:cNvPr id="9" name="Picture 6" descr="fast_targ">
              <a:extLst>
                <a:ext uri="{FF2B5EF4-FFF2-40B4-BE49-F238E27FC236}">
                  <a16:creationId xmlns:a16="http://schemas.microsoft.com/office/drawing/2014/main" id="{2B1AAE0C-F7AB-9518-09EF-0C074AC4E9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346"/>
              <a:ext cx="2767" cy="2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7" descr="fast_isoc">
              <a:extLst>
                <a:ext uri="{FF2B5EF4-FFF2-40B4-BE49-F238E27FC236}">
                  <a16:creationId xmlns:a16="http://schemas.microsoft.com/office/drawing/2014/main" id="{E4F646AD-D379-6DE4-325F-97DA118582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676"/>
            <a:stretch>
              <a:fillRect/>
            </a:stretch>
          </p:blipFill>
          <p:spPr bwMode="auto">
            <a:xfrm>
              <a:off x="3107" y="346"/>
              <a:ext cx="2268" cy="1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 Box 9">
            <a:extLst>
              <a:ext uri="{FF2B5EF4-FFF2-40B4-BE49-F238E27FC236}">
                <a16:creationId xmlns:a16="http://schemas.microsoft.com/office/drawing/2014/main" id="{2896E9B3-3640-17ED-609B-9150E1FBA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2725" y="5636967"/>
            <a:ext cx="10795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1600" dirty="0"/>
              <a:t>Térmicos</a:t>
            </a:r>
          </a:p>
        </p:txBody>
      </p:sp>
      <p:sp>
        <p:nvSpPr>
          <p:cNvPr id="26" name="CuadroTexto 9">
            <a:extLst>
              <a:ext uri="{FF2B5EF4-FFF2-40B4-BE49-F238E27FC236}">
                <a16:creationId xmlns:a16="http://schemas.microsoft.com/office/drawing/2014/main" id="{F5D5C5CD-58BD-F9D7-698D-8AB5B0E9D0FB}"/>
              </a:ext>
            </a:extLst>
          </p:cNvPr>
          <p:cNvSpPr txBox="1"/>
          <p:nvPr/>
        </p:nvSpPr>
        <p:spPr>
          <a:xfrm>
            <a:off x="4022725" y="2369529"/>
            <a:ext cx="992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Rápidos</a:t>
            </a:r>
          </a:p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(1/r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3FB108B-69D4-0890-FC8F-D4CDD82432BF}"/>
              </a:ext>
            </a:extLst>
          </p:cNvPr>
          <p:cNvGrpSpPr/>
          <p:nvPr/>
        </p:nvGrpSpPr>
        <p:grpSpPr>
          <a:xfrm>
            <a:off x="1732942" y="2948661"/>
            <a:ext cx="1242646" cy="1143000"/>
            <a:chOff x="5133712" y="3958561"/>
            <a:chExt cx="2870200" cy="2860675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323F666F-A51A-2A88-C154-B61C3481A9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/>
            <a:srcRect r="53867"/>
            <a:stretch/>
          </p:blipFill>
          <p:spPr bwMode="auto">
            <a:xfrm>
              <a:off x="5133712" y="3958561"/>
              <a:ext cx="2870200" cy="2860675"/>
            </a:xfrm>
            <a:prstGeom prst="rect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3 Conector recto">
              <a:extLst>
                <a:ext uri="{FF2B5EF4-FFF2-40B4-BE49-F238E27FC236}">
                  <a16:creationId xmlns:a16="http://schemas.microsoft.com/office/drawing/2014/main" id="{A0C324D7-8568-2278-CD4A-F8B8A79BB458}"/>
                </a:ext>
              </a:extLst>
            </p:cNvPr>
            <p:cNvCxnSpPr/>
            <p:nvPr/>
          </p:nvCxnSpPr>
          <p:spPr bwMode="auto">
            <a:xfrm>
              <a:off x="5268650" y="4604673"/>
              <a:ext cx="2593975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FCB40CA5-CAD5-9682-3AE8-A029DB36AF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r="53867"/>
          <a:stretch/>
        </p:blipFill>
        <p:spPr bwMode="auto">
          <a:xfrm>
            <a:off x="6103266" y="2954304"/>
            <a:ext cx="1165838" cy="1162614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51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>
            <a:extLst>
              <a:ext uri="{FF2B5EF4-FFF2-40B4-BE49-F238E27FC236}">
                <a16:creationId xmlns:a16="http://schemas.microsoft.com/office/drawing/2014/main" id="{D7A44CC2-D21D-5FA6-1FA5-47021B56D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75"/>
            <a:ext cx="8229600" cy="1143000"/>
          </a:xfrm>
        </p:spPr>
        <p:txBody>
          <a:bodyPr/>
          <a:lstStyle/>
          <a:p>
            <a:pPr algn="ctr"/>
            <a:r>
              <a:rPr lang="es-CL" b="1" u="sng" dirty="0">
                <a:latin typeface="+mn-lt"/>
              </a:rPr>
              <a:t>DETECTORES Y DOSIMETRÍA</a:t>
            </a:r>
            <a:endParaRPr lang="en-GB" b="1" u="sng" dirty="0">
              <a:latin typeface="+mn-lt"/>
            </a:endParaRPr>
          </a:p>
        </p:txBody>
      </p:sp>
      <p:pic>
        <p:nvPicPr>
          <p:cNvPr id="5" name="Picture 2" descr="C:\Users\Usuario\Documents\Manuscript\Figures\NeutronFoils.jpg">
            <a:extLst>
              <a:ext uri="{FF2B5EF4-FFF2-40B4-BE49-F238E27FC236}">
                <a16:creationId xmlns:a16="http://schemas.microsoft.com/office/drawing/2014/main" id="{E82AF315-2436-8B2B-78FC-E05C24BE8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5519" y="1288981"/>
            <a:ext cx="1763008" cy="173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8 Imagen">
            <a:extLst>
              <a:ext uri="{FF2B5EF4-FFF2-40B4-BE49-F238E27FC236}">
                <a16:creationId xmlns:a16="http://schemas.microsoft.com/office/drawing/2014/main" id="{BC13198E-3A16-165C-6DF4-5F9FDC15EB4C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666419" y="1278334"/>
            <a:ext cx="1735533" cy="1763008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pic>
        <p:nvPicPr>
          <p:cNvPr id="7" name="Picture 2" descr="C:\Documents and Settings\PACO\Escritorio\fotos\iPhone\IMG_0720.JPG">
            <a:extLst>
              <a:ext uri="{FF2B5EF4-FFF2-40B4-BE49-F238E27FC236}">
                <a16:creationId xmlns:a16="http://schemas.microsoft.com/office/drawing/2014/main" id="{2194D76C-13B2-427B-0F28-F2ED5486C0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34214" y="1291671"/>
            <a:ext cx="1763008" cy="1722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Usuario\Documents\Manuscript\Figures\neutron_probe_lb6411_with_lb123_umo_0 (1).jpg">
            <a:extLst>
              <a:ext uri="{FF2B5EF4-FFF2-40B4-BE49-F238E27FC236}">
                <a16:creationId xmlns:a16="http://schemas.microsoft.com/office/drawing/2014/main" id="{5C0BE47E-9226-A274-4077-B6E2E88BA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051" y="1286877"/>
            <a:ext cx="1763008" cy="17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7">
            <a:extLst>
              <a:ext uri="{FF2B5EF4-FFF2-40B4-BE49-F238E27FC236}">
                <a16:creationId xmlns:a16="http://schemas.microsoft.com/office/drawing/2014/main" id="{A49342EB-5EEC-0FC2-899F-A1705B9ED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4163" y="895043"/>
            <a:ext cx="1079500" cy="3667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n-US" dirty="0"/>
              <a:t>Activos</a:t>
            </a:r>
            <a:endParaRPr lang="es-ES" altLang="en-US" dirty="0"/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id="{13664680-4608-B1B1-D399-4CA87D124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0589" y="895042"/>
            <a:ext cx="1079500" cy="3667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n-US" dirty="0"/>
              <a:t>Pasivos</a:t>
            </a:r>
            <a:endParaRPr lang="es-ES" altLang="en-US" dirty="0"/>
          </a:p>
        </p:txBody>
      </p:sp>
      <p:sp>
        <p:nvSpPr>
          <p:cNvPr id="11" name="Text Box 17">
            <a:extLst>
              <a:ext uri="{FF2B5EF4-FFF2-40B4-BE49-F238E27FC236}">
                <a16:creationId xmlns:a16="http://schemas.microsoft.com/office/drawing/2014/main" id="{BF848776-891C-491B-45DA-F1D70259C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910" y="3023767"/>
            <a:ext cx="1313001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n-US" dirty="0"/>
              <a:t>Activación</a:t>
            </a:r>
            <a:endParaRPr lang="es-ES" altLang="en-US" dirty="0"/>
          </a:p>
        </p:txBody>
      </p:sp>
      <p:sp>
        <p:nvSpPr>
          <p:cNvPr id="12" name="Text Box 17">
            <a:extLst>
              <a:ext uri="{FF2B5EF4-FFF2-40B4-BE49-F238E27FC236}">
                <a16:creationId xmlns:a16="http://schemas.microsoft.com/office/drawing/2014/main" id="{0CCF499D-65F9-D030-0973-9900D67F2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3918" y="3027604"/>
            <a:ext cx="1313001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n-US" dirty="0"/>
              <a:t>Trazas</a:t>
            </a:r>
            <a:endParaRPr lang="es-ES" altLang="en-US" dirty="0"/>
          </a:p>
        </p:txBody>
      </p:sp>
      <p:pic>
        <p:nvPicPr>
          <p:cNvPr id="13" name="8 Imagen">
            <a:extLst>
              <a:ext uri="{FF2B5EF4-FFF2-40B4-BE49-F238E27FC236}">
                <a16:creationId xmlns:a16="http://schemas.microsoft.com/office/drawing/2014/main" id="{4402B2D5-C0E1-7AF8-1CB2-D79F7D451C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603" y="3837523"/>
            <a:ext cx="2340857" cy="119898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2 Imagen">
            <a:extLst>
              <a:ext uri="{FF2B5EF4-FFF2-40B4-BE49-F238E27FC236}">
                <a16:creationId xmlns:a16="http://schemas.microsoft.com/office/drawing/2014/main" id="{7734AD43-BECF-3752-FB03-655BD630BF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25"/>
          <a:stretch>
            <a:fillRect/>
          </a:stretch>
        </p:blipFill>
        <p:spPr bwMode="auto">
          <a:xfrm>
            <a:off x="2772995" y="4461284"/>
            <a:ext cx="1590763" cy="704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7">
            <a:extLst>
              <a:ext uri="{FF2B5EF4-FFF2-40B4-BE49-F238E27FC236}">
                <a16:creationId xmlns:a16="http://schemas.microsoft.com/office/drawing/2014/main" id="{E5105658-E0C6-8523-D19D-F04145CF2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299" y="3221331"/>
            <a:ext cx="2497228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n-US" dirty="0"/>
              <a:t>Nuevas opciones</a:t>
            </a:r>
            <a:endParaRPr lang="es-ES" altLang="en-US" dirty="0"/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74508459-FBCF-6177-82F9-2D9300745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972" y="5085683"/>
            <a:ext cx="1172861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n-US" dirty="0"/>
              <a:t>SRAM</a:t>
            </a:r>
            <a:endParaRPr lang="es-ES" altLang="en-US" dirty="0"/>
          </a:p>
        </p:txBody>
      </p:sp>
      <p:pic>
        <p:nvPicPr>
          <p:cNvPr id="17" name="11 Imagen">
            <a:extLst>
              <a:ext uri="{FF2B5EF4-FFF2-40B4-BE49-F238E27FC236}">
                <a16:creationId xmlns:a16="http://schemas.microsoft.com/office/drawing/2014/main" id="{0C32872F-AA8E-C1DE-02EE-E12D6449AD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5312" y="3536316"/>
            <a:ext cx="2136617" cy="1602463"/>
          </a:xfrm>
          <a:prstGeom prst="rect">
            <a:avLst/>
          </a:prstGeom>
        </p:spPr>
      </p:pic>
      <p:pic>
        <p:nvPicPr>
          <p:cNvPr id="18" name="5 Imagen">
            <a:extLst>
              <a:ext uri="{FF2B5EF4-FFF2-40B4-BE49-F238E27FC236}">
                <a16:creationId xmlns:a16="http://schemas.microsoft.com/office/drawing/2014/main" id="{E1A9D6F7-DD9F-A582-A29C-DAFDFE7982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2235" y="4735797"/>
            <a:ext cx="1238424" cy="911693"/>
          </a:xfrm>
          <a:prstGeom prst="rect">
            <a:avLst/>
          </a:prstGeom>
        </p:spPr>
      </p:pic>
      <p:sp>
        <p:nvSpPr>
          <p:cNvPr id="19" name="Text Box 17">
            <a:extLst>
              <a:ext uri="{FF2B5EF4-FFF2-40B4-BE49-F238E27FC236}">
                <a16:creationId xmlns:a16="http://schemas.microsoft.com/office/drawing/2014/main" id="{736171E6-12B1-DD0E-C38B-842A1E88A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7410" y="5217079"/>
            <a:ext cx="1172861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n-US" dirty="0"/>
              <a:t>TNRD</a:t>
            </a:r>
            <a:endParaRPr lang="es-ES" altLang="en-US" dirty="0"/>
          </a:p>
        </p:txBody>
      </p:sp>
      <p:sp>
        <p:nvSpPr>
          <p:cNvPr id="20" name="1 CuadroTexto">
            <a:extLst>
              <a:ext uri="{FF2B5EF4-FFF2-40B4-BE49-F238E27FC236}">
                <a16:creationId xmlns:a16="http://schemas.microsoft.com/office/drawing/2014/main" id="{63F6CA6B-A053-564E-23CA-FEADEA5158EC}"/>
              </a:ext>
            </a:extLst>
          </p:cNvPr>
          <p:cNvSpPr txBox="1"/>
          <p:nvPr/>
        </p:nvSpPr>
        <p:spPr>
          <a:xfrm>
            <a:off x="5616266" y="6439549"/>
            <a:ext cx="2072830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TLD</a:t>
            </a:r>
            <a:r>
              <a:rPr lang="en-US" sz="1600" dirty="0"/>
              <a:t> (</a:t>
            </a:r>
            <a:r>
              <a:rPr lang="en-US" sz="1600" baseline="30000" dirty="0"/>
              <a:t>6</a:t>
            </a:r>
            <a:r>
              <a:rPr lang="en-US" sz="1600" dirty="0"/>
              <a:t>LiF</a:t>
            </a:r>
            <a:r>
              <a:rPr lang="en-US" sz="1600" i="1" dirty="0"/>
              <a:t>/</a:t>
            </a:r>
            <a:r>
              <a:rPr lang="en-US" sz="1600" baseline="30000" dirty="0"/>
              <a:t>7</a:t>
            </a:r>
            <a:r>
              <a:rPr lang="en-US" sz="1600" dirty="0"/>
              <a:t>LiF pairs )</a:t>
            </a:r>
            <a:endParaRPr lang="es-ES" sz="1600" b="1" dirty="0"/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E0A0CB52-0F48-4E95-4BE7-66DEF758EC67}"/>
              </a:ext>
            </a:extLst>
          </p:cNvPr>
          <p:cNvGrpSpPr/>
          <p:nvPr/>
        </p:nvGrpSpPr>
        <p:grpSpPr>
          <a:xfrm>
            <a:off x="2314520" y="5307683"/>
            <a:ext cx="3365403" cy="1484612"/>
            <a:chOff x="631819" y="4845850"/>
            <a:chExt cx="4040754" cy="1893022"/>
          </a:xfrm>
        </p:grpSpPr>
        <p:pic>
          <p:nvPicPr>
            <p:cNvPr id="21" name="Picture 2" descr="F:\Neutrones\Photos neutrones1\madrid 24-26 octubre 08\2008_10_22\IMG_6266.JPG">
              <a:extLst>
                <a:ext uri="{FF2B5EF4-FFF2-40B4-BE49-F238E27FC236}">
                  <a16:creationId xmlns:a16="http://schemas.microsoft.com/office/drawing/2014/main" id="{335CB305-E32F-FE21-6FEA-DF0AE0FAB1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691865" y="4845851"/>
              <a:ext cx="1980708" cy="1893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" descr="F:\Neutrones\Photos neutrones1\madrid 24-26 octubre 08\2008_10_22\IMG_6263.JPG">
              <a:extLst>
                <a:ext uri="{FF2B5EF4-FFF2-40B4-BE49-F238E27FC236}">
                  <a16:creationId xmlns:a16="http://schemas.microsoft.com/office/drawing/2014/main" id="{CF04A0DB-F36B-6239-8BA1-13337E1C5E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31819" y="4845850"/>
              <a:ext cx="2144386" cy="1893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0988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8 CuadroTexto">
            <a:extLst>
              <a:ext uri="{FF2B5EF4-FFF2-40B4-BE49-F238E27FC236}">
                <a16:creationId xmlns:a16="http://schemas.microsoft.com/office/drawing/2014/main" id="{E7E7785E-3337-4F7D-CAE2-CB864F9D1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176" y="4776193"/>
            <a:ext cx="2957150" cy="584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GB" altLang="en-US" sz="1600" dirty="0" err="1"/>
              <a:t>Valores</a:t>
            </a:r>
            <a:r>
              <a:rPr lang="en-GB" altLang="en-US" sz="1600" dirty="0"/>
              <a:t> </a:t>
            </a:r>
            <a:r>
              <a:rPr lang="en-GB" altLang="en-US" sz="1600" dirty="0" err="1"/>
              <a:t>recomendados</a:t>
            </a:r>
            <a:r>
              <a:rPr lang="en-GB" altLang="en-US" sz="1600" dirty="0"/>
              <a:t> para </a:t>
            </a:r>
            <a:r>
              <a:rPr lang="en-GB" altLang="en-US" sz="1600" dirty="0" err="1"/>
              <a:t>Protección</a:t>
            </a:r>
            <a:r>
              <a:rPr lang="en-GB" altLang="en-US" sz="1600" dirty="0"/>
              <a:t> </a:t>
            </a:r>
            <a:r>
              <a:rPr lang="en-GB" altLang="en-US" sz="1600" dirty="0" err="1"/>
              <a:t>Radiológica</a:t>
            </a:r>
            <a:endParaRPr lang="en-GB" altLang="en-US" sz="1600" dirty="0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4A439025-88FF-2017-428E-0E4D9BDAEFB6}"/>
              </a:ext>
            </a:extLst>
          </p:cNvPr>
          <p:cNvGrpSpPr/>
          <p:nvPr/>
        </p:nvGrpSpPr>
        <p:grpSpPr>
          <a:xfrm>
            <a:off x="224019" y="2251258"/>
            <a:ext cx="5738812" cy="4576763"/>
            <a:chOff x="1116013" y="1846238"/>
            <a:chExt cx="5738812" cy="4576763"/>
          </a:xfrm>
        </p:grpSpPr>
        <p:pic>
          <p:nvPicPr>
            <p:cNvPr id="6" name="10 Imagen" descr="wR.png">
              <a:extLst>
                <a:ext uri="{FF2B5EF4-FFF2-40B4-BE49-F238E27FC236}">
                  <a16:creationId xmlns:a16="http://schemas.microsoft.com/office/drawing/2014/main" id="{A2417EBF-26EE-A081-00A8-E8908C215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013" y="1846238"/>
              <a:ext cx="5738812" cy="4576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14 Imagen" descr="espectro2.jpg">
              <a:extLst>
                <a:ext uri="{FF2B5EF4-FFF2-40B4-BE49-F238E27FC236}">
                  <a16:creationId xmlns:a16="http://schemas.microsoft.com/office/drawing/2014/main" id="{495A12F4-151F-91E4-7DB1-07F1B8029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8175" y="3357538"/>
              <a:ext cx="3527425" cy="2447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0" name="Object 16">
            <a:extLst>
              <a:ext uri="{FF2B5EF4-FFF2-40B4-BE49-F238E27FC236}">
                <a16:creationId xmlns:a16="http://schemas.microsoft.com/office/drawing/2014/main" id="{4C58DDEC-7586-F9FE-B23E-E046A332BD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0392095"/>
              </p:ext>
            </p:extLst>
          </p:nvPr>
        </p:nvGraphicFramePr>
        <p:xfrm>
          <a:off x="1886925" y="1726493"/>
          <a:ext cx="180498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4" imgW="723600" imgH="215640" progId="Equation.3">
                  <p:embed/>
                </p:oleObj>
              </mc:Choice>
              <mc:Fallback>
                <p:oleObj name="Equazione" r:id="rId4" imgW="723600" imgH="215640" progId="Equation.3">
                  <p:embed/>
                  <p:pic>
                    <p:nvPicPr>
                      <p:cNvPr id="57355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6925" y="1726493"/>
                        <a:ext cx="1804987" cy="533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adroTexto 9">
            <a:extLst>
              <a:ext uri="{FF2B5EF4-FFF2-40B4-BE49-F238E27FC236}">
                <a16:creationId xmlns:a16="http://schemas.microsoft.com/office/drawing/2014/main" id="{6E703790-5A36-BD2D-EB3F-828C4BB19D94}"/>
              </a:ext>
            </a:extLst>
          </p:cNvPr>
          <p:cNvSpPr txBox="1"/>
          <p:nvPr/>
        </p:nvSpPr>
        <p:spPr>
          <a:xfrm>
            <a:off x="1303517" y="1246947"/>
            <a:ext cx="2952751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Palatino"/>
                <a:cs typeface="Palatino"/>
              </a:rPr>
              <a:t>Radiaciones de alto LET</a:t>
            </a:r>
          </a:p>
        </p:txBody>
      </p:sp>
      <p:sp>
        <p:nvSpPr>
          <p:cNvPr id="13" name="1 Título">
            <a:extLst>
              <a:ext uri="{FF2B5EF4-FFF2-40B4-BE49-F238E27FC236}">
                <a16:creationId xmlns:a16="http://schemas.microsoft.com/office/drawing/2014/main" id="{7DF1F400-15F2-B95C-7021-8182CD89F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75"/>
            <a:ext cx="8229600" cy="1143000"/>
          </a:xfrm>
        </p:spPr>
        <p:txBody>
          <a:bodyPr/>
          <a:lstStyle/>
          <a:p>
            <a:pPr algn="ctr"/>
            <a:r>
              <a:rPr lang="es-CL" b="1" u="sng" dirty="0">
                <a:latin typeface="+mn-lt"/>
              </a:rPr>
              <a:t>DETECTORES Y DOSIMETRÍA</a:t>
            </a:r>
            <a:endParaRPr lang="en-GB" b="1" u="sng" dirty="0">
              <a:latin typeface="+mn-lt"/>
            </a:endParaRPr>
          </a:p>
        </p:txBody>
      </p:sp>
      <p:pic>
        <p:nvPicPr>
          <p:cNvPr id="7" name="13 Imagen" descr="espectro.jpg">
            <a:extLst>
              <a:ext uri="{FF2B5EF4-FFF2-40B4-BE49-F238E27FC236}">
                <a16:creationId xmlns:a16="http://schemas.microsoft.com/office/drawing/2014/main" id="{3A4B9301-22FE-96CD-75A5-38FFA0B2B3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2089" y="1027210"/>
            <a:ext cx="3551237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007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Neutrones\Photos neutrones1\sevilla 1\DSC01883.JPG">
            <a:extLst>
              <a:ext uri="{FF2B5EF4-FFF2-40B4-BE49-F238E27FC236}">
                <a16:creationId xmlns:a16="http://schemas.microsoft.com/office/drawing/2014/main" id="{505AD66E-AE05-34DE-83E6-2150D23425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22889" y="1259845"/>
            <a:ext cx="2343343" cy="232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Neutrones\Photos neutrones1\sevilla 1\DSC01881.JPG">
            <a:extLst>
              <a:ext uri="{FF2B5EF4-FFF2-40B4-BE49-F238E27FC236}">
                <a16:creationId xmlns:a16="http://schemas.microsoft.com/office/drawing/2014/main" id="{1EAB0302-700C-C7D6-B68D-809CF6E53A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4198" y="1262163"/>
            <a:ext cx="1621621" cy="234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Resultado de imagen de ptb bonner spheres">
            <a:hlinkClick r:id="rId4"/>
            <a:extLst>
              <a:ext uri="{FF2B5EF4-FFF2-40B4-BE49-F238E27FC236}">
                <a16:creationId xmlns:a16="http://schemas.microsoft.com/office/drawing/2014/main" id="{814E0FE9-C331-1C7E-A01D-B8072606B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555" y="3940150"/>
            <a:ext cx="2289106" cy="143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1D2EDFE9-2A0D-5546-DBDE-FD2595662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4277" y="1607982"/>
            <a:ext cx="3138061" cy="400110"/>
          </a:xfrm>
          <a:prstGeom prst="rect">
            <a:avLst/>
          </a:prstGeom>
          <a:solidFill>
            <a:srgbClr val="FFC000"/>
          </a:solidFill>
          <a:ln w="12700">
            <a:solidFill>
              <a:srgbClr val="00FF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n-US" sz="2000" dirty="0"/>
              <a:t>Simulación Monte Carlo</a:t>
            </a:r>
            <a:endParaRPr lang="es-ES" altLang="en-US" sz="2000" dirty="0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ADE21FFD-1E5A-D8EC-D940-93257C50A992}"/>
              </a:ext>
            </a:extLst>
          </p:cNvPr>
          <p:cNvGrpSpPr/>
          <p:nvPr/>
        </p:nvGrpSpPr>
        <p:grpSpPr>
          <a:xfrm>
            <a:off x="4597731" y="2399944"/>
            <a:ext cx="4312818" cy="4096454"/>
            <a:chOff x="5038752" y="3710945"/>
            <a:chExt cx="4787900" cy="4432300"/>
          </a:xfrm>
        </p:grpSpPr>
        <p:pic>
          <p:nvPicPr>
            <p:cNvPr id="8" name="Picture 2" descr="DSC09436">
              <a:extLst>
                <a:ext uri="{FF2B5EF4-FFF2-40B4-BE49-F238E27FC236}">
                  <a16:creationId xmlns:a16="http://schemas.microsoft.com/office/drawing/2014/main" id="{60C5645C-CDB4-0F23-7102-B7470A416B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8752" y="3710945"/>
              <a:ext cx="4787900" cy="4432300"/>
            </a:xfrm>
            <a:prstGeom prst="rect">
              <a:avLst/>
            </a:prstGeom>
            <a:noFill/>
            <a:ln w="571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3">
              <a:extLst>
                <a:ext uri="{FF2B5EF4-FFF2-40B4-BE49-F238E27FC236}">
                  <a16:creationId xmlns:a16="http://schemas.microsoft.com/office/drawing/2014/main" id="{942C7C9B-AEC8-A51A-5BF0-E81A17C570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48814" y="7178797"/>
              <a:ext cx="3284538" cy="528637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altLang="en-US" sz="2800" b="1" i="1">
                  <a:solidFill>
                    <a:srgbClr val="000098"/>
                  </a:solidFill>
                </a:rPr>
                <a:t>Cluster</a:t>
              </a:r>
              <a:r>
                <a:rPr lang="en-GB" altLang="en-US" sz="2800" b="1">
                  <a:solidFill>
                    <a:srgbClr val="000098"/>
                  </a:solidFill>
                </a:rPr>
                <a:t> [MC]</a:t>
              </a:r>
              <a:r>
                <a:rPr lang="en-GB" altLang="en-US" sz="2800" b="1" baseline="30000">
                  <a:solidFill>
                    <a:srgbClr val="000098"/>
                  </a:solidFill>
                </a:rPr>
                <a:t>2</a:t>
              </a:r>
            </a:p>
          </p:txBody>
        </p:sp>
        <p:sp>
          <p:nvSpPr>
            <p:cNvPr id="10" name="1 Rectángulo">
              <a:extLst>
                <a:ext uri="{FF2B5EF4-FFF2-40B4-BE49-F238E27FC236}">
                  <a16:creationId xmlns:a16="http://schemas.microsoft.com/office/drawing/2014/main" id="{E73F99A0-31BA-4E32-E5F4-E54BF51553F8}"/>
                </a:ext>
              </a:extLst>
            </p:cNvPr>
            <p:cNvSpPr/>
            <p:nvPr/>
          </p:nvSpPr>
          <p:spPr>
            <a:xfrm>
              <a:off x="5404339" y="7716959"/>
              <a:ext cx="3806825" cy="369888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b="1" dirty="0">
                  <a:solidFill>
                    <a:schemeClr val="bg1"/>
                  </a:solidFill>
                </a:rPr>
                <a:t>144 CPUs (96x2) = 240 </a:t>
              </a:r>
              <a:r>
                <a:rPr lang="en-GB" b="1" dirty="0" err="1">
                  <a:solidFill>
                    <a:schemeClr val="bg1"/>
                  </a:solidFill>
                </a:rPr>
                <a:t>procesors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1 Título">
            <a:extLst>
              <a:ext uri="{FF2B5EF4-FFF2-40B4-BE49-F238E27FC236}">
                <a16:creationId xmlns:a16="http://schemas.microsoft.com/office/drawing/2014/main" id="{33FD5205-E4F8-040B-F0E4-614B0302B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75"/>
            <a:ext cx="8229600" cy="1143000"/>
          </a:xfrm>
        </p:spPr>
        <p:txBody>
          <a:bodyPr/>
          <a:lstStyle/>
          <a:p>
            <a:pPr algn="ctr"/>
            <a:r>
              <a:rPr lang="es-CL" b="1" u="sng" dirty="0">
                <a:latin typeface="+mn-lt"/>
              </a:rPr>
              <a:t>ESPECTROMETRÍA</a:t>
            </a:r>
            <a:endParaRPr lang="en-GB" b="1" u="sng" dirty="0">
              <a:latin typeface="+mn-lt"/>
            </a:endParaRPr>
          </a:p>
        </p:txBody>
      </p:sp>
      <p:sp>
        <p:nvSpPr>
          <p:cNvPr id="13" name="CuadroTexto 9">
            <a:extLst>
              <a:ext uri="{FF2B5EF4-FFF2-40B4-BE49-F238E27FC236}">
                <a16:creationId xmlns:a16="http://schemas.microsoft.com/office/drawing/2014/main" id="{694A6343-A9C0-D83B-B271-D4ADBEAC2177}"/>
              </a:ext>
            </a:extLst>
          </p:cNvPr>
          <p:cNvSpPr txBox="1"/>
          <p:nvPr/>
        </p:nvSpPr>
        <p:spPr>
          <a:xfrm>
            <a:off x="1069165" y="5698318"/>
            <a:ext cx="1891887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Palatino"/>
                <a:cs typeface="Palatino"/>
              </a:rPr>
              <a:t>Esferas </a:t>
            </a:r>
            <a:r>
              <a:rPr lang="es-ES" sz="2000" dirty="0" err="1">
                <a:latin typeface="Palatino"/>
                <a:cs typeface="Palatino"/>
              </a:rPr>
              <a:t>Bonner</a:t>
            </a:r>
            <a:endParaRPr lang="es-ES" sz="2000" dirty="0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424023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size of IMG_3941_SEVILLA">
            <a:extLst>
              <a:ext uri="{FF2B5EF4-FFF2-40B4-BE49-F238E27FC236}">
                <a16:creationId xmlns:a16="http://schemas.microsoft.com/office/drawing/2014/main" id="{43EF6B15-85F0-7499-CB7E-6F27EB6F2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7900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3">
            <a:extLst>
              <a:ext uri="{FF2B5EF4-FFF2-40B4-BE49-F238E27FC236}">
                <a16:creationId xmlns:a16="http://schemas.microsoft.com/office/drawing/2014/main" id="{6840D4C7-1626-A7D9-9FC5-5185AAC0F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5300" y="2020888"/>
            <a:ext cx="565150" cy="449262"/>
          </a:xfrm>
          <a:prstGeom prst="ellips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F0592399-3FA3-AAC0-0231-A7C54ED98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504825"/>
            <a:ext cx="1377950" cy="274638"/>
          </a:xfrm>
          <a:prstGeom prst="rect">
            <a:avLst/>
          </a:prstGeom>
          <a:gradFill rotWithShape="1">
            <a:gsLst>
              <a:gs pos="0">
                <a:srgbClr val="660033"/>
              </a:gs>
              <a:gs pos="50000">
                <a:srgbClr val="333333"/>
              </a:gs>
              <a:gs pos="100000">
                <a:srgbClr val="660033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" altLang="es-ES" sz="1200" b="1">
                <a:solidFill>
                  <a:schemeClr val="bg1"/>
                </a:solidFill>
              </a:rPr>
              <a:t>Sevilla – 15 MV</a:t>
            </a:r>
          </a:p>
        </p:txBody>
      </p:sp>
      <p:pic>
        <p:nvPicPr>
          <p:cNvPr id="7" name="Picture 5" descr="IMG_3533">
            <a:extLst>
              <a:ext uri="{FF2B5EF4-FFF2-40B4-BE49-F238E27FC236}">
                <a16:creationId xmlns:a16="http://schemas.microsoft.com/office/drawing/2014/main" id="{3E3D40AF-BABD-F878-9246-BB69DB60C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84538"/>
            <a:ext cx="4787900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6">
            <a:extLst>
              <a:ext uri="{FF2B5EF4-FFF2-40B4-BE49-F238E27FC236}">
                <a16:creationId xmlns:a16="http://schemas.microsoft.com/office/drawing/2014/main" id="{3A626CD6-94C0-3BC2-62E1-26AF8B2F1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3413" y="5146675"/>
            <a:ext cx="566737" cy="487363"/>
          </a:xfrm>
          <a:prstGeom prst="ellips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33926C12-AE4A-6B9C-1ACF-6FAD389CF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3573463"/>
            <a:ext cx="1481138" cy="274637"/>
          </a:xfrm>
          <a:prstGeom prst="rect">
            <a:avLst/>
          </a:prstGeom>
          <a:gradFill rotWithShape="1">
            <a:gsLst>
              <a:gs pos="0">
                <a:srgbClr val="660033"/>
              </a:gs>
              <a:gs pos="50000">
                <a:srgbClr val="333333"/>
              </a:gs>
              <a:gs pos="100000">
                <a:srgbClr val="660033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" altLang="es-ES" sz="1200" b="1">
                <a:solidFill>
                  <a:schemeClr val="bg1"/>
                </a:solidFill>
              </a:rPr>
              <a:t>Elche – 15 MV</a:t>
            </a:r>
          </a:p>
        </p:txBody>
      </p:sp>
      <p:pic>
        <p:nvPicPr>
          <p:cNvPr id="10" name="Picture 8" descr="IMG_3545">
            <a:extLst>
              <a:ext uri="{FF2B5EF4-FFF2-40B4-BE49-F238E27FC236}">
                <a16:creationId xmlns:a16="http://schemas.microsoft.com/office/drawing/2014/main" id="{D089EC0F-E032-85C2-8C98-825539121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4427537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9">
            <a:extLst>
              <a:ext uri="{FF2B5EF4-FFF2-40B4-BE49-F238E27FC236}">
                <a16:creationId xmlns:a16="http://schemas.microsoft.com/office/drawing/2014/main" id="{B6139FBF-9939-1F5F-2419-37142C2DB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8250" y="1952625"/>
            <a:ext cx="663575" cy="447675"/>
          </a:xfrm>
          <a:prstGeom prst="ellips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4601BAA3-9D4F-9F70-23FA-AE2E5E9E5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025" y="469900"/>
            <a:ext cx="1579563" cy="274638"/>
          </a:xfrm>
          <a:prstGeom prst="rect">
            <a:avLst/>
          </a:prstGeom>
          <a:gradFill rotWithShape="1">
            <a:gsLst>
              <a:gs pos="0">
                <a:srgbClr val="660033"/>
              </a:gs>
              <a:gs pos="50000">
                <a:srgbClr val="333333"/>
              </a:gs>
              <a:gs pos="100000">
                <a:srgbClr val="660033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" altLang="es-ES" sz="1200" b="1">
                <a:solidFill>
                  <a:schemeClr val="bg1"/>
                </a:solidFill>
              </a:rPr>
              <a:t>Valencia – 18 MV</a:t>
            </a:r>
          </a:p>
        </p:txBody>
      </p:sp>
      <p:pic>
        <p:nvPicPr>
          <p:cNvPr id="13" name="Picture 11" descr="IMG_2891">
            <a:extLst>
              <a:ext uri="{FF2B5EF4-FFF2-40B4-BE49-F238E27FC236}">
                <a16:creationId xmlns:a16="http://schemas.microsoft.com/office/drawing/2014/main" id="{BA154E9B-869D-FEEA-3055-702FEA09B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3284538"/>
            <a:ext cx="4427537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2">
            <a:extLst>
              <a:ext uri="{FF2B5EF4-FFF2-40B4-BE49-F238E27FC236}">
                <a16:creationId xmlns:a16="http://schemas.microsoft.com/office/drawing/2014/main" id="{AD00DD2B-F524-85EF-A50F-F09804D0A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7263" y="4921250"/>
            <a:ext cx="549275" cy="487363"/>
          </a:xfrm>
          <a:prstGeom prst="ellips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sp>
        <p:nvSpPr>
          <p:cNvPr id="15" name="Text Box 13">
            <a:extLst>
              <a:ext uri="{FF2B5EF4-FFF2-40B4-BE49-F238E27FC236}">
                <a16:creationId xmlns:a16="http://schemas.microsoft.com/office/drawing/2014/main" id="{8DBFA62B-BF37-BC8B-2D7C-7E5A92324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3721100"/>
            <a:ext cx="1816100" cy="304800"/>
          </a:xfrm>
          <a:prstGeom prst="rect">
            <a:avLst/>
          </a:prstGeom>
          <a:gradFill rotWithShape="1">
            <a:gsLst>
              <a:gs pos="0">
                <a:srgbClr val="660033"/>
              </a:gs>
              <a:gs pos="50000">
                <a:srgbClr val="333333"/>
              </a:gs>
              <a:gs pos="100000">
                <a:srgbClr val="660033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" altLang="es-ES" sz="1400">
                <a:solidFill>
                  <a:schemeClr val="bg1"/>
                </a:solidFill>
              </a:rPr>
              <a:t>Heidelberg – 23 MV</a:t>
            </a:r>
          </a:p>
        </p:txBody>
      </p:sp>
      <p:sp>
        <p:nvSpPr>
          <p:cNvPr id="16" name="Line 14">
            <a:extLst>
              <a:ext uri="{FF2B5EF4-FFF2-40B4-BE49-F238E27FC236}">
                <a16:creationId xmlns:a16="http://schemas.microsoft.com/office/drawing/2014/main" id="{4D0B81A1-81A8-5E89-572F-0B76699951D9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6463" y="0"/>
            <a:ext cx="0" cy="6858000"/>
          </a:xfrm>
          <a:prstGeom prst="line">
            <a:avLst/>
          </a:prstGeom>
          <a:noFill/>
          <a:ln w="76200">
            <a:solidFill>
              <a:srgbClr val="0066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7" name="Line 15">
            <a:extLst>
              <a:ext uri="{FF2B5EF4-FFF2-40B4-BE49-F238E27FC236}">
                <a16:creationId xmlns:a16="http://schemas.microsoft.com/office/drawing/2014/main" id="{634CB7E9-2F0F-80F4-6508-629D053FCCD4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3284538"/>
            <a:ext cx="9144000" cy="0"/>
          </a:xfrm>
          <a:prstGeom prst="line">
            <a:avLst/>
          </a:prstGeom>
          <a:noFill/>
          <a:ln w="76200">
            <a:solidFill>
              <a:srgbClr val="0066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grpSp>
        <p:nvGrpSpPr>
          <p:cNvPr id="18" name="Group 16">
            <a:extLst>
              <a:ext uri="{FF2B5EF4-FFF2-40B4-BE49-F238E27FC236}">
                <a16:creationId xmlns:a16="http://schemas.microsoft.com/office/drawing/2014/main" id="{CB12D793-6B62-9F79-A858-BBF96526FFC0}"/>
              </a:ext>
            </a:extLst>
          </p:cNvPr>
          <p:cNvGrpSpPr>
            <a:grpSpLocks/>
          </p:cNvGrpSpPr>
          <p:nvPr/>
        </p:nvGrpSpPr>
        <p:grpSpPr bwMode="auto">
          <a:xfrm>
            <a:off x="2484438" y="1628775"/>
            <a:ext cx="4321175" cy="3240088"/>
            <a:chOff x="1565" y="1026"/>
            <a:chExt cx="2722" cy="2041"/>
          </a:xfrm>
        </p:grpSpPr>
        <p:pic>
          <p:nvPicPr>
            <p:cNvPr id="19" name="Picture 17" descr="IMG_2580">
              <a:extLst>
                <a:ext uri="{FF2B5EF4-FFF2-40B4-BE49-F238E27FC236}">
                  <a16:creationId xmlns:a16="http://schemas.microsoft.com/office/drawing/2014/main" id="{1862D194-D8AE-6889-7ED3-20C944F64B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1026"/>
              <a:ext cx="2722" cy="2041"/>
            </a:xfrm>
            <a:prstGeom prst="rect">
              <a:avLst/>
            </a:prstGeom>
            <a:noFill/>
            <a:ln w="38100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 Box 18">
              <a:extLst>
                <a:ext uri="{FF2B5EF4-FFF2-40B4-BE49-F238E27FC236}">
                  <a16:creationId xmlns:a16="http://schemas.microsoft.com/office/drawing/2014/main" id="{D628ACBE-4743-449C-712B-AED9A50163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1" y="1207"/>
              <a:ext cx="933" cy="173"/>
            </a:xfrm>
            <a:prstGeom prst="rect">
              <a:avLst/>
            </a:prstGeom>
            <a:gradFill rotWithShape="1">
              <a:gsLst>
                <a:gs pos="0">
                  <a:srgbClr val="660033"/>
                </a:gs>
                <a:gs pos="50000">
                  <a:srgbClr val="333333"/>
                </a:gs>
                <a:gs pos="100000">
                  <a:srgbClr val="660033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s-ES" altLang="es-ES" sz="1200" b="1">
                  <a:solidFill>
                    <a:schemeClr val="bg1"/>
                  </a:solidFill>
                </a:rPr>
                <a:t>Santiago – </a:t>
              </a:r>
              <a:r>
                <a:rPr lang="es-ES" altLang="es-ES" sz="1200" b="1" baseline="30000">
                  <a:solidFill>
                    <a:schemeClr val="bg1"/>
                  </a:solidFill>
                </a:rPr>
                <a:t>60</a:t>
              </a:r>
              <a:r>
                <a:rPr lang="es-ES" altLang="es-ES" sz="1200" b="1">
                  <a:solidFill>
                    <a:schemeClr val="bg1"/>
                  </a:solidFill>
                </a:rPr>
                <a:t>Co</a:t>
              </a:r>
            </a:p>
          </p:txBody>
        </p:sp>
      </p:grpSp>
      <p:sp>
        <p:nvSpPr>
          <p:cNvPr id="21" name="1 Título">
            <a:extLst>
              <a:ext uri="{FF2B5EF4-FFF2-40B4-BE49-F238E27FC236}">
                <a16:creationId xmlns:a16="http://schemas.microsoft.com/office/drawing/2014/main" id="{08DBA903-4539-9AE1-1418-5C450AB4F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808" y="6235701"/>
            <a:ext cx="7217630" cy="622299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es-CL" b="1" u="sng" dirty="0">
                <a:latin typeface="+mn-lt"/>
              </a:rPr>
              <a:t>CARACTERIZACIÓN</a:t>
            </a:r>
            <a:endParaRPr lang="en-GB" b="1" u="sng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559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G_7548">
            <a:extLst>
              <a:ext uri="{FF2B5EF4-FFF2-40B4-BE49-F238E27FC236}">
                <a16:creationId xmlns:a16="http://schemas.microsoft.com/office/drawing/2014/main" id="{2CEC3840-19C9-A327-90FE-069E420E7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2659" y="3573463"/>
            <a:ext cx="4251829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B8DCEEB-F377-16FB-9BB2-AA51DCD64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4249738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DSC02278">
            <a:extLst>
              <a:ext uri="{FF2B5EF4-FFF2-40B4-BE49-F238E27FC236}">
                <a16:creationId xmlns:a16="http://schemas.microsoft.com/office/drawing/2014/main" id="{AC1723AC-4056-6AA4-AE38-17EFDB2AA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3573463"/>
            <a:ext cx="424815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DSC02237">
            <a:extLst>
              <a:ext uri="{FF2B5EF4-FFF2-40B4-BE49-F238E27FC236}">
                <a16:creationId xmlns:a16="http://schemas.microsoft.com/office/drawing/2014/main" id="{D60AAD75-03F9-5455-963D-EA352F5CB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188913"/>
            <a:ext cx="4248150" cy="318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6">
            <a:extLst>
              <a:ext uri="{FF2B5EF4-FFF2-40B4-BE49-F238E27FC236}">
                <a16:creationId xmlns:a16="http://schemas.microsoft.com/office/drawing/2014/main" id="{A1287F3F-BF99-6A9E-CE24-1D59311EDC97}"/>
              </a:ext>
            </a:extLst>
          </p:cNvPr>
          <p:cNvGrpSpPr>
            <a:grpSpLocks/>
          </p:cNvGrpSpPr>
          <p:nvPr/>
        </p:nvGrpSpPr>
        <p:grpSpPr bwMode="auto">
          <a:xfrm>
            <a:off x="2700338" y="2708275"/>
            <a:ext cx="3478212" cy="1662113"/>
            <a:chOff x="1783" y="1612"/>
            <a:chExt cx="2191" cy="1047"/>
          </a:xfrm>
        </p:grpSpPr>
        <p:pic>
          <p:nvPicPr>
            <p:cNvPr id="9" name="Picture 7" descr="Cherry">
              <a:extLst>
                <a:ext uri="{FF2B5EF4-FFF2-40B4-BE49-F238E27FC236}">
                  <a16:creationId xmlns:a16="http://schemas.microsoft.com/office/drawing/2014/main" id="{975B720B-E5D1-9830-E1F0-A455CA7AE36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7" y="1612"/>
              <a:ext cx="565" cy="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8" descr="i_physikalisch_n">
              <a:extLst>
                <a:ext uri="{FF2B5EF4-FFF2-40B4-BE49-F238E27FC236}">
                  <a16:creationId xmlns:a16="http://schemas.microsoft.com/office/drawing/2014/main" id="{6D818A36-3727-0E2C-D8D0-15E72E3EBB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6363"/>
            <a:stretch>
              <a:fillRect/>
            </a:stretch>
          </p:blipFill>
          <p:spPr bwMode="auto">
            <a:xfrm rot="10800000" flipH="1" flipV="1">
              <a:off x="1783" y="2292"/>
              <a:ext cx="2191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0EE7FAC1-300C-4364-926B-5298120FE4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5" y="2428"/>
              <a:ext cx="952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s-ES" altLang="es-ES" sz="1400" b="1">
                  <a:solidFill>
                    <a:srgbClr val="0099FF"/>
                  </a:solidFill>
                </a:rPr>
                <a:t>Braunschweig</a:t>
              </a:r>
              <a:r>
                <a:rPr lang="es-ES" altLang="es-ES" sz="1800">
                  <a:solidFill>
                    <a:srgbClr val="33CCFF"/>
                  </a:solidFill>
                </a:rPr>
                <a:t> </a:t>
              </a:r>
            </a:p>
          </p:txBody>
        </p:sp>
      </p:grpSp>
      <p:sp>
        <p:nvSpPr>
          <p:cNvPr id="12" name="Text Box 10">
            <a:extLst>
              <a:ext uri="{FF2B5EF4-FFF2-40B4-BE49-F238E27FC236}">
                <a16:creationId xmlns:a16="http://schemas.microsoft.com/office/drawing/2014/main" id="{BAF2EEDA-7095-5C51-CE18-B58B8B35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88913"/>
            <a:ext cx="3743325" cy="396875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/>
              <a:t>D</a:t>
            </a:r>
            <a:r>
              <a:rPr lang="es-ES" altLang="es-ES" sz="2000" baseline="-25000"/>
              <a:t>2</a:t>
            </a:r>
            <a:r>
              <a:rPr lang="es-ES" altLang="es-ES" sz="2000"/>
              <a:t>O moderated </a:t>
            </a:r>
            <a:r>
              <a:rPr lang="es-ES" altLang="es-ES" sz="2000" baseline="30000"/>
              <a:t>252</a:t>
            </a:r>
            <a:r>
              <a:rPr lang="es-ES" altLang="es-ES" sz="2000"/>
              <a:t>Cf source</a:t>
            </a:r>
          </a:p>
        </p:txBody>
      </p:sp>
      <p:sp>
        <p:nvSpPr>
          <p:cNvPr id="13" name="1 Rectángulo">
            <a:extLst>
              <a:ext uri="{FF2B5EF4-FFF2-40B4-BE49-F238E27FC236}">
                <a16:creationId xmlns:a16="http://schemas.microsoft.com/office/drawing/2014/main" id="{B7FE47CB-858B-272B-EF8E-D28ECAF4D2E6}"/>
              </a:ext>
            </a:extLst>
          </p:cNvPr>
          <p:cNvSpPr/>
          <p:nvPr/>
        </p:nvSpPr>
        <p:spPr>
          <a:xfrm>
            <a:off x="4922183" y="6374806"/>
            <a:ext cx="3820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es-ES" b="1" dirty="0">
                <a:solidFill>
                  <a:schemeClr val="bg1"/>
                </a:solidFill>
              </a:rPr>
              <a:t>Reactor FRG-1 </a:t>
            </a:r>
            <a:r>
              <a:rPr lang="es-ES" altLang="es-ES" b="1" dirty="0" err="1">
                <a:solidFill>
                  <a:schemeClr val="bg1"/>
                </a:solidFill>
              </a:rPr>
              <a:t>Geesthacht</a:t>
            </a:r>
            <a:r>
              <a:rPr lang="es-ES" altLang="es-ES" b="1" dirty="0">
                <a:solidFill>
                  <a:schemeClr val="bg1"/>
                </a:solidFill>
              </a:rPr>
              <a:t> (</a:t>
            </a:r>
            <a:r>
              <a:rPr lang="en-US" altLang="es-ES" b="1" dirty="0">
                <a:solidFill>
                  <a:schemeClr val="bg1"/>
                </a:solidFill>
                <a:cs typeface="Arial" charset="0"/>
              </a:rPr>
              <a:t>~ </a:t>
            </a:r>
            <a:r>
              <a:rPr lang="es-ES" altLang="es-ES" b="1" dirty="0">
                <a:solidFill>
                  <a:schemeClr val="bg1"/>
                </a:solidFill>
              </a:rPr>
              <a:t>40 </a:t>
            </a:r>
            <a:r>
              <a:rPr lang="es-ES" altLang="es-ES" b="1" dirty="0" err="1">
                <a:solidFill>
                  <a:schemeClr val="bg1"/>
                </a:solidFill>
              </a:rPr>
              <a:t>meV</a:t>
            </a:r>
            <a:r>
              <a:rPr lang="es-ES" altLang="es-ES" b="1" dirty="0">
                <a:solidFill>
                  <a:schemeClr val="bg1"/>
                </a:solidFill>
              </a:rPr>
              <a:t>) </a:t>
            </a:r>
            <a:endParaRPr lang="es-ES" dirty="0"/>
          </a:p>
        </p:txBody>
      </p:sp>
      <p:sp>
        <p:nvSpPr>
          <p:cNvPr id="14" name="12 Rectángulo">
            <a:extLst>
              <a:ext uri="{FF2B5EF4-FFF2-40B4-BE49-F238E27FC236}">
                <a16:creationId xmlns:a16="http://schemas.microsoft.com/office/drawing/2014/main" id="{4F46A03C-512E-7783-37FB-AB61179921FF}"/>
              </a:ext>
            </a:extLst>
          </p:cNvPr>
          <p:cNvSpPr/>
          <p:nvPr/>
        </p:nvSpPr>
        <p:spPr>
          <a:xfrm>
            <a:off x="357436" y="6342540"/>
            <a:ext cx="3892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s-ES" b="1" dirty="0">
                <a:solidFill>
                  <a:schemeClr val="bg1"/>
                </a:solidFill>
              </a:rPr>
              <a:t>PTB accelerator, </a:t>
            </a:r>
            <a:r>
              <a:rPr lang="en-US" altLang="es-ES" b="1" dirty="0" err="1">
                <a:solidFill>
                  <a:schemeClr val="bg1"/>
                </a:solidFill>
              </a:rPr>
              <a:t>monoenergetic</a:t>
            </a:r>
            <a:r>
              <a:rPr lang="en-US" altLang="es-ES" b="1" dirty="0">
                <a:solidFill>
                  <a:schemeClr val="bg1"/>
                </a:solidFill>
              </a:rPr>
              <a:t> beams</a:t>
            </a:r>
            <a:endParaRPr lang="en-US" dirty="0"/>
          </a:p>
        </p:txBody>
      </p:sp>
      <p:sp>
        <p:nvSpPr>
          <p:cNvPr id="15" name="1 Título">
            <a:extLst>
              <a:ext uri="{FF2B5EF4-FFF2-40B4-BE49-F238E27FC236}">
                <a16:creationId xmlns:a16="http://schemas.microsoft.com/office/drawing/2014/main" id="{70AA4C0D-5FA8-E2FA-C905-D684307BE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2858" y="0"/>
            <a:ext cx="4841142" cy="622299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es-CL" b="1" u="sng" dirty="0">
                <a:latin typeface="+mn-lt"/>
              </a:rPr>
              <a:t>CALIBRACIÓN</a:t>
            </a:r>
            <a:endParaRPr lang="en-GB" b="1" u="sng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75447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>
            <a:extLst>
              <a:ext uri="{FF2B5EF4-FFF2-40B4-BE49-F238E27FC236}">
                <a16:creationId xmlns:a16="http://schemas.microsoft.com/office/drawing/2014/main" id="{B3051ABF-FBDD-5E01-0EF1-D7324681D1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63" y="1155700"/>
            <a:ext cx="7286625" cy="485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10 Imagen">
            <a:extLst>
              <a:ext uri="{FF2B5EF4-FFF2-40B4-BE49-F238E27FC236}">
                <a16:creationId xmlns:a16="http://schemas.microsoft.com/office/drawing/2014/main" id="{2D8C33E9-8E80-5E2B-0AF2-181443FBC1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0075" y="1304925"/>
            <a:ext cx="3300413" cy="2379663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7">
            <a:extLst>
              <a:ext uri="{FF2B5EF4-FFF2-40B4-BE49-F238E27FC236}">
                <a16:creationId xmlns:a16="http://schemas.microsoft.com/office/drawing/2014/main" id="{F4561B7D-40E6-78E0-C554-7BA69EBE3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6574" y="6093296"/>
            <a:ext cx="4392488" cy="30777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s-ES" sz="1400" b="1" dirty="0">
                <a:latin typeface="Palatino" pitchFamily="18" charset="0"/>
              </a:rPr>
              <a:t>3 MV </a:t>
            </a:r>
            <a:r>
              <a:rPr lang="en-US" altLang="es-ES" sz="1400" b="1" dirty="0" err="1">
                <a:latin typeface="Palatino" pitchFamily="18" charset="0"/>
              </a:rPr>
              <a:t>acelerador</a:t>
            </a:r>
            <a:r>
              <a:rPr lang="en-US" altLang="es-ES" sz="1400" b="1" dirty="0">
                <a:latin typeface="Palatino" pitchFamily="18" charset="0"/>
              </a:rPr>
              <a:t> </a:t>
            </a:r>
            <a:r>
              <a:rPr lang="en-US" altLang="es-ES" sz="1400" b="1" dirty="0" err="1">
                <a:latin typeface="Palatino" pitchFamily="18" charset="0"/>
              </a:rPr>
              <a:t>Pelletron</a:t>
            </a:r>
            <a:r>
              <a:rPr lang="en-US" altLang="es-ES" sz="1400" b="1" dirty="0">
                <a:latin typeface="Palatino" pitchFamily="18" charset="0"/>
              </a:rPr>
              <a:t> Tandem, CNA, Sevilla</a:t>
            </a:r>
          </a:p>
        </p:txBody>
      </p:sp>
      <p:pic>
        <p:nvPicPr>
          <p:cNvPr id="7" name="3 Imagen">
            <a:extLst>
              <a:ext uri="{FF2B5EF4-FFF2-40B4-BE49-F238E27FC236}">
                <a16:creationId xmlns:a16="http://schemas.microsoft.com/office/drawing/2014/main" id="{88ED8E6F-3033-6E30-11D7-01564205C7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625" y="4831367"/>
            <a:ext cx="1326725" cy="176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9 Sol">
            <a:extLst>
              <a:ext uri="{FF2B5EF4-FFF2-40B4-BE49-F238E27FC236}">
                <a16:creationId xmlns:a16="http://schemas.microsoft.com/office/drawing/2014/main" id="{C9AD3971-4EBB-623C-CA64-D7B3463306EA}"/>
              </a:ext>
            </a:extLst>
          </p:cNvPr>
          <p:cNvSpPr/>
          <p:nvPr/>
        </p:nvSpPr>
        <p:spPr>
          <a:xfrm>
            <a:off x="8332751" y="5713779"/>
            <a:ext cx="216024" cy="216024"/>
          </a:xfrm>
          <a:prstGeom prst="su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1 Título">
            <a:extLst>
              <a:ext uri="{FF2B5EF4-FFF2-40B4-BE49-F238E27FC236}">
                <a16:creationId xmlns:a16="http://schemas.microsoft.com/office/drawing/2014/main" id="{B03BED16-9D37-FC7C-3533-22CB4FDE6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452" y="164034"/>
            <a:ext cx="7217630" cy="622299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es-CL" b="1" u="sng" dirty="0">
                <a:latin typeface="+mn-lt"/>
              </a:rPr>
              <a:t>ESTABILIDAD</a:t>
            </a:r>
            <a:endParaRPr lang="en-GB" b="1" u="sng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06555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D7762117-0115-6D93-2900-71ACF39F118B}"/>
              </a:ext>
            </a:extLst>
          </p:cNvPr>
          <p:cNvSpPr txBox="1"/>
          <p:nvPr/>
        </p:nvSpPr>
        <p:spPr>
          <a:xfrm>
            <a:off x="126196" y="1155750"/>
            <a:ext cx="6332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Palatino"/>
                <a:cs typeface="Palatino"/>
              </a:rPr>
              <a:t>Sociedades desarrolladas (</a:t>
            </a:r>
            <a:r>
              <a:rPr lang="es-ES" sz="2000" b="1" dirty="0">
                <a:latin typeface="Palatino"/>
                <a:cs typeface="Palatino"/>
              </a:rPr>
              <a:t>1 de cada 2 </a:t>
            </a:r>
            <a:r>
              <a:rPr lang="es-ES" sz="2000" b="1" dirty="0">
                <a:latin typeface="Palatino"/>
                <a:cs typeface="Palatino"/>
                <a:sym typeface="Wingdings" panose="05000000000000000000" pitchFamily="2" charset="2"/>
              </a:rPr>
              <a:t></a:t>
            </a:r>
            <a:r>
              <a:rPr lang="es-ES" sz="2000" b="1" dirty="0">
                <a:latin typeface="Palatino"/>
                <a:cs typeface="Palatino"/>
              </a:rPr>
              <a:t> </a:t>
            </a:r>
            <a:r>
              <a:rPr lang="es-ES" sz="2000" b="1" dirty="0" err="1">
                <a:latin typeface="Palatino"/>
                <a:cs typeface="Palatino"/>
              </a:rPr>
              <a:t>cancer</a:t>
            </a:r>
            <a:r>
              <a:rPr lang="es-ES" sz="2000" dirty="0">
                <a:latin typeface="Palatino"/>
                <a:cs typeface="Palatino"/>
              </a:rPr>
              <a:t>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E9DB445-1B01-15F3-A794-92383E8D1730}"/>
              </a:ext>
            </a:extLst>
          </p:cNvPr>
          <p:cNvSpPr txBox="1"/>
          <p:nvPr/>
        </p:nvSpPr>
        <p:spPr>
          <a:xfrm>
            <a:off x="154274" y="807547"/>
            <a:ext cx="997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rgbClr val="660066"/>
                </a:solidFill>
                <a:latin typeface="Palatino"/>
                <a:cs typeface="Palatino"/>
              </a:rPr>
              <a:t>Cáncer</a:t>
            </a:r>
          </a:p>
        </p:txBody>
      </p:sp>
      <p:sp>
        <p:nvSpPr>
          <p:cNvPr id="9" name="CuadroTexto 7">
            <a:extLst>
              <a:ext uri="{FF2B5EF4-FFF2-40B4-BE49-F238E27FC236}">
                <a16:creationId xmlns:a16="http://schemas.microsoft.com/office/drawing/2014/main" id="{D7EA32AF-5547-C6F6-03AE-9FAD65396795}"/>
              </a:ext>
            </a:extLst>
          </p:cNvPr>
          <p:cNvSpPr txBox="1"/>
          <p:nvPr/>
        </p:nvSpPr>
        <p:spPr>
          <a:xfrm>
            <a:off x="106255" y="1492479"/>
            <a:ext cx="19809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>
                <a:solidFill>
                  <a:srgbClr val="0070C0"/>
                </a:solidFill>
                <a:latin typeface="Palatino"/>
                <a:cs typeface="Palatino"/>
              </a:rPr>
              <a:t>Newhauser</a:t>
            </a:r>
            <a:r>
              <a:rPr lang="es-ES" sz="1400" dirty="0">
                <a:solidFill>
                  <a:srgbClr val="0070C0"/>
                </a:solidFill>
                <a:latin typeface="Palatino"/>
                <a:cs typeface="Palatino"/>
              </a:rPr>
              <a:t> et al.,2016</a:t>
            </a:r>
          </a:p>
        </p:txBody>
      </p:sp>
      <p:sp>
        <p:nvSpPr>
          <p:cNvPr id="10" name="CuadroTexto 7">
            <a:extLst>
              <a:ext uri="{FF2B5EF4-FFF2-40B4-BE49-F238E27FC236}">
                <a16:creationId xmlns:a16="http://schemas.microsoft.com/office/drawing/2014/main" id="{6CC343EB-E8F9-3DF5-420E-11BFF230DE21}"/>
              </a:ext>
            </a:extLst>
          </p:cNvPr>
          <p:cNvSpPr txBox="1"/>
          <p:nvPr/>
        </p:nvSpPr>
        <p:spPr>
          <a:xfrm>
            <a:off x="489227" y="1899348"/>
            <a:ext cx="3939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Palatino"/>
                <a:cs typeface="Palatino"/>
              </a:rPr>
              <a:t>Principal causa de muerte (23%) </a:t>
            </a:r>
          </a:p>
        </p:txBody>
      </p:sp>
      <p:sp>
        <p:nvSpPr>
          <p:cNvPr id="11" name="CuadroTexto 7">
            <a:extLst>
              <a:ext uri="{FF2B5EF4-FFF2-40B4-BE49-F238E27FC236}">
                <a16:creationId xmlns:a16="http://schemas.microsoft.com/office/drawing/2014/main" id="{5D2CCBCA-AC1D-A062-9215-0B49161D29B6}"/>
              </a:ext>
            </a:extLst>
          </p:cNvPr>
          <p:cNvSpPr txBox="1"/>
          <p:nvPr/>
        </p:nvSpPr>
        <p:spPr>
          <a:xfrm>
            <a:off x="4257210" y="1945514"/>
            <a:ext cx="2046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>
                <a:solidFill>
                  <a:srgbClr val="0070C0"/>
                </a:solidFill>
                <a:latin typeface="Palatino"/>
                <a:cs typeface="Palatino"/>
              </a:rPr>
              <a:t>Siegel</a:t>
            </a:r>
            <a:r>
              <a:rPr lang="es-ES" sz="1400" dirty="0">
                <a:solidFill>
                  <a:srgbClr val="0070C0"/>
                </a:solidFill>
                <a:latin typeface="Palatino"/>
                <a:cs typeface="Palatino"/>
              </a:rPr>
              <a:t> et al.,2016</a:t>
            </a:r>
          </a:p>
        </p:txBody>
      </p:sp>
      <p:cxnSp>
        <p:nvCxnSpPr>
          <p:cNvPr id="12" name="Conector recto de flecha 12">
            <a:extLst>
              <a:ext uri="{FF2B5EF4-FFF2-40B4-BE49-F238E27FC236}">
                <a16:creationId xmlns:a16="http://schemas.microsoft.com/office/drawing/2014/main" id="{01A502E1-33D0-E8E0-AA8B-46D45D88911B}"/>
              </a:ext>
            </a:extLst>
          </p:cNvPr>
          <p:cNvCxnSpPr>
            <a:cxnSpLocks/>
          </p:cNvCxnSpPr>
          <p:nvPr/>
        </p:nvCxnSpPr>
        <p:spPr>
          <a:xfrm>
            <a:off x="2906614" y="1512915"/>
            <a:ext cx="0" cy="38533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  <a:effectLst>
            <a:outerShdw blurRad="40000" dist="20000" dir="5400000" rotWithShape="0">
              <a:srgbClr val="660066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uadroTexto 1">
            <a:extLst>
              <a:ext uri="{FF2B5EF4-FFF2-40B4-BE49-F238E27FC236}">
                <a16:creationId xmlns:a16="http://schemas.microsoft.com/office/drawing/2014/main" id="{7C0501B9-43DD-3F91-AFC7-225500E9D899}"/>
              </a:ext>
            </a:extLst>
          </p:cNvPr>
          <p:cNvSpPr txBox="1"/>
          <p:nvPr/>
        </p:nvSpPr>
        <p:spPr>
          <a:xfrm>
            <a:off x="196745" y="2651677"/>
            <a:ext cx="40495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>
                <a:latin typeface="Palatino"/>
                <a:cs typeface="Palatino"/>
                <a:sym typeface="Wingdings" pitchFamily="2" charset="2"/>
              </a:rPr>
              <a:t> </a:t>
            </a:r>
            <a:r>
              <a:rPr lang="es-ES" sz="2000" dirty="0">
                <a:latin typeface="Palatino"/>
                <a:cs typeface="Palatino"/>
              </a:rPr>
              <a:t> Estimaciones </a:t>
            </a:r>
            <a:r>
              <a:rPr lang="es-ES" sz="2000" dirty="0">
                <a:latin typeface="Palatino"/>
                <a:cs typeface="Palatino"/>
                <a:sym typeface="Wingdings"/>
              </a:rPr>
              <a:t> </a:t>
            </a:r>
            <a:r>
              <a:rPr lang="es-ES" sz="2000" b="1" dirty="0">
                <a:latin typeface="Palatino"/>
                <a:cs typeface="Palatino"/>
                <a:sym typeface="Wingdings"/>
              </a:rPr>
              <a:t>28.4 m. (2040)</a:t>
            </a:r>
            <a:r>
              <a:rPr lang="es-ES" sz="2000" dirty="0">
                <a:latin typeface="Palatino"/>
                <a:cs typeface="Palatino"/>
                <a:sym typeface="Wingdings"/>
              </a:rPr>
              <a:t> </a:t>
            </a:r>
            <a:endParaRPr lang="es-ES" sz="2000" dirty="0">
              <a:latin typeface="Palatino"/>
              <a:cs typeface="Palatino"/>
            </a:endParaRPr>
          </a:p>
        </p:txBody>
      </p:sp>
      <p:sp>
        <p:nvSpPr>
          <p:cNvPr id="20" name="CuadroTexto 12">
            <a:extLst>
              <a:ext uri="{FF2B5EF4-FFF2-40B4-BE49-F238E27FC236}">
                <a16:creationId xmlns:a16="http://schemas.microsoft.com/office/drawing/2014/main" id="{F55396BD-A29C-979B-EDE7-240CCDE41E9D}"/>
              </a:ext>
            </a:extLst>
          </p:cNvPr>
          <p:cNvSpPr txBox="1"/>
          <p:nvPr/>
        </p:nvSpPr>
        <p:spPr>
          <a:xfrm>
            <a:off x="196745" y="3280631"/>
            <a:ext cx="3060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rgbClr val="660066"/>
                </a:solidFill>
                <a:latin typeface="Palatino"/>
                <a:cs typeface="Palatino"/>
              </a:rPr>
              <a:t>Opciones de tratamiento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5A9F7028-0401-9E0E-DCF7-FBB1F7C8D059}"/>
              </a:ext>
            </a:extLst>
          </p:cNvPr>
          <p:cNvGrpSpPr/>
          <p:nvPr/>
        </p:nvGrpSpPr>
        <p:grpSpPr>
          <a:xfrm>
            <a:off x="196745" y="3905469"/>
            <a:ext cx="2406686" cy="2055957"/>
            <a:chOff x="196745" y="3905469"/>
            <a:chExt cx="2406686" cy="2055957"/>
          </a:xfrm>
        </p:grpSpPr>
        <p:sp>
          <p:nvSpPr>
            <p:cNvPr id="22" name="47 Elipse">
              <a:extLst>
                <a:ext uri="{FF2B5EF4-FFF2-40B4-BE49-F238E27FC236}">
                  <a16:creationId xmlns:a16="http://schemas.microsoft.com/office/drawing/2014/main" id="{71475B6B-637F-6489-9123-E18941C4057D}"/>
                </a:ext>
              </a:extLst>
            </p:cNvPr>
            <p:cNvSpPr/>
            <p:nvPr/>
          </p:nvSpPr>
          <p:spPr>
            <a:xfrm>
              <a:off x="196745" y="3943301"/>
              <a:ext cx="1316787" cy="1202785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solidFill>
                    <a:schemeClr val="tx1"/>
                  </a:solidFill>
                </a:rPr>
                <a:t>Quimioterapia</a:t>
              </a:r>
            </a:p>
          </p:txBody>
        </p:sp>
        <p:sp>
          <p:nvSpPr>
            <p:cNvPr id="23" name="48 Elipse">
              <a:extLst>
                <a:ext uri="{FF2B5EF4-FFF2-40B4-BE49-F238E27FC236}">
                  <a16:creationId xmlns:a16="http://schemas.microsoft.com/office/drawing/2014/main" id="{673982B4-50F1-3132-A8AD-427F03BA7CF1}"/>
                </a:ext>
              </a:extLst>
            </p:cNvPr>
            <p:cNvSpPr/>
            <p:nvPr/>
          </p:nvSpPr>
          <p:spPr>
            <a:xfrm>
              <a:off x="819941" y="4758641"/>
              <a:ext cx="1316787" cy="1202785"/>
            </a:xfrm>
            <a:prstGeom prst="ellipse">
              <a:avLst/>
            </a:prstGeom>
            <a:solidFill>
              <a:srgbClr val="660066">
                <a:alpha val="13000"/>
              </a:srgbClr>
            </a:solidFill>
            <a:ln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solidFill>
                    <a:schemeClr val="tx1"/>
                  </a:solidFill>
                </a:rPr>
                <a:t>Radioterapia</a:t>
              </a:r>
            </a:p>
          </p:txBody>
        </p:sp>
        <p:sp>
          <p:nvSpPr>
            <p:cNvPr id="24" name="49 Elipse">
              <a:extLst>
                <a:ext uri="{FF2B5EF4-FFF2-40B4-BE49-F238E27FC236}">
                  <a16:creationId xmlns:a16="http://schemas.microsoft.com/office/drawing/2014/main" id="{0B4B6A82-251B-8225-A9A7-0929DE8791BD}"/>
                </a:ext>
              </a:extLst>
            </p:cNvPr>
            <p:cNvSpPr/>
            <p:nvPr/>
          </p:nvSpPr>
          <p:spPr>
            <a:xfrm>
              <a:off x="1286644" y="3905469"/>
              <a:ext cx="1316787" cy="1202785"/>
            </a:xfrm>
            <a:prstGeom prst="ellipse">
              <a:avLst/>
            </a:prstGeom>
            <a:solidFill>
              <a:schemeClr val="accent1">
                <a:lumMod val="75000"/>
                <a:alpha val="13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solidFill>
                    <a:schemeClr val="tx1"/>
                  </a:solidFill>
                </a:rPr>
                <a:t>Cirugía</a:t>
              </a:r>
            </a:p>
          </p:txBody>
        </p: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AC902E9C-8AE1-AAD2-CA7A-7499836F73F2}"/>
              </a:ext>
            </a:extLst>
          </p:cNvPr>
          <p:cNvGrpSpPr/>
          <p:nvPr/>
        </p:nvGrpSpPr>
        <p:grpSpPr>
          <a:xfrm>
            <a:off x="196745" y="5961426"/>
            <a:ext cx="1807901" cy="697339"/>
            <a:chOff x="196745" y="5961426"/>
            <a:chExt cx="1807901" cy="697339"/>
          </a:xfrm>
        </p:grpSpPr>
        <p:sp>
          <p:nvSpPr>
            <p:cNvPr id="21" name="CuadroTexto 18">
              <a:extLst>
                <a:ext uri="{FF2B5EF4-FFF2-40B4-BE49-F238E27FC236}">
                  <a16:creationId xmlns:a16="http://schemas.microsoft.com/office/drawing/2014/main" id="{453F6FCA-D684-3FEF-A95A-61A07A702B35}"/>
                </a:ext>
              </a:extLst>
            </p:cNvPr>
            <p:cNvSpPr txBox="1"/>
            <p:nvPr/>
          </p:nvSpPr>
          <p:spPr>
            <a:xfrm>
              <a:off x="196745" y="6258655"/>
              <a:ext cx="18079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>
                  <a:latin typeface="Palatino"/>
                  <a:cs typeface="Palatino"/>
                </a:rPr>
                <a:t>&gt;50% del total</a:t>
              </a:r>
              <a:endParaRPr lang="es-ES" b="1" dirty="0">
                <a:latin typeface="Palatino"/>
                <a:cs typeface="Palatino"/>
              </a:endParaRPr>
            </a:p>
          </p:txBody>
        </p:sp>
        <p:cxnSp>
          <p:nvCxnSpPr>
            <p:cNvPr id="26" name="Conector recto de flecha 12">
              <a:extLst>
                <a:ext uri="{FF2B5EF4-FFF2-40B4-BE49-F238E27FC236}">
                  <a16:creationId xmlns:a16="http://schemas.microsoft.com/office/drawing/2014/main" id="{611B8AC3-D324-B844-4EE5-B4C910B785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5138" y="5961426"/>
              <a:ext cx="448649" cy="297229"/>
            </a:xfrm>
            <a:prstGeom prst="straightConnector1">
              <a:avLst/>
            </a:prstGeom>
            <a:ln>
              <a:solidFill>
                <a:srgbClr val="660066"/>
              </a:solidFill>
              <a:tailEnd type="arrow"/>
            </a:ln>
            <a:effectLst>
              <a:outerShdw blurRad="40000" dist="20000" dir="5400000" rotWithShape="0">
                <a:srgbClr val="660066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CuadroTexto 1">
            <a:extLst>
              <a:ext uri="{FF2B5EF4-FFF2-40B4-BE49-F238E27FC236}">
                <a16:creationId xmlns:a16="http://schemas.microsoft.com/office/drawing/2014/main" id="{F167C0A0-1724-3815-F719-67EE14BD07A1}"/>
              </a:ext>
            </a:extLst>
          </p:cNvPr>
          <p:cNvSpPr txBox="1"/>
          <p:nvPr/>
        </p:nvSpPr>
        <p:spPr>
          <a:xfrm>
            <a:off x="196747" y="2285485"/>
            <a:ext cx="42469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>
                <a:latin typeface="Palatino"/>
                <a:cs typeface="Palatino"/>
                <a:sym typeface="Wingdings" pitchFamily="2" charset="2"/>
              </a:rPr>
              <a:t> </a:t>
            </a:r>
            <a:r>
              <a:rPr lang="es-ES" sz="2000" dirty="0">
                <a:latin typeface="Palatino"/>
                <a:cs typeface="Palatino"/>
              </a:rPr>
              <a:t> Aumento continuo: 19 m (2020)</a:t>
            </a:r>
          </a:p>
        </p:txBody>
      </p:sp>
      <p:sp>
        <p:nvSpPr>
          <p:cNvPr id="30" name="CuadroTexto 7">
            <a:extLst>
              <a:ext uri="{FF2B5EF4-FFF2-40B4-BE49-F238E27FC236}">
                <a16:creationId xmlns:a16="http://schemas.microsoft.com/office/drawing/2014/main" id="{ED409A08-C6C4-301E-85B0-505082FAD215}"/>
              </a:ext>
            </a:extLst>
          </p:cNvPr>
          <p:cNvSpPr txBox="1"/>
          <p:nvPr/>
        </p:nvSpPr>
        <p:spPr>
          <a:xfrm>
            <a:off x="4257210" y="2699501"/>
            <a:ext cx="25553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>
                <a:solidFill>
                  <a:srgbClr val="0070C0"/>
                </a:solidFill>
                <a:latin typeface="Palatino"/>
                <a:cs typeface="Palatino"/>
              </a:rPr>
              <a:t>Hang</a:t>
            </a:r>
            <a:r>
              <a:rPr lang="es-ES" sz="1400" dirty="0">
                <a:solidFill>
                  <a:srgbClr val="0070C0"/>
                </a:solidFill>
                <a:latin typeface="Palatino"/>
                <a:cs typeface="Palatino"/>
              </a:rPr>
              <a:t> et al. GLOBOCAN 2020</a:t>
            </a:r>
          </a:p>
        </p:txBody>
      </p:sp>
      <p:pic>
        <p:nvPicPr>
          <p:cNvPr id="32" name="Imagen 31" descr="Imagen que contiene hombre, tatuaje, oscuro, luz&#10;&#10;Descripción generada automáticamente">
            <a:extLst>
              <a:ext uri="{FF2B5EF4-FFF2-40B4-BE49-F238E27FC236}">
                <a16:creationId xmlns:a16="http://schemas.microsoft.com/office/drawing/2014/main" id="{7B348E1D-736E-79DF-00A5-FE0498E2F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3503" y="785757"/>
            <a:ext cx="2593758" cy="1945319"/>
          </a:xfrm>
          <a:prstGeom prst="rect">
            <a:avLst/>
          </a:prstGeom>
        </p:spPr>
      </p:pic>
      <p:sp>
        <p:nvSpPr>
          <p:cNvPr id="33" name="1 Título">
            <a:extLst>
              <a:ext uri="{FF2B5EF4-FFF2-40B4-BE49-F238E27FC236}">
                <a16:creationId xmlns:a16="http://schemas.microsoft.com/office/drawing/2014/main" id="{B229B553-0B18-A73B-CAD3-6F96517ED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75"/>
            <a:ext cx="8229600" cy="1143000"/>
          </a:xfrm>
        </p:spPr>
        <p:txBody>
          <a:bodyPr/>
          <a:lstStyle/>
          <a:p>
            <a:pPr algn="ctr"/>
            <a:r>
              <a:rPr lang="es-CL" b="1" u="sng" dirty="0">
                <a:latin typeface="+mn-lt"/>
              </a:rPr>
              <a:t>JUSTIFICACIÓN</a:t>
            </a:r>
            <a:endParaRPr lang="en-GB" b="1" u="sng" dirty="0">
              <a:latin typeface="+mn-lt"/>
            </a:endParaRPr>
          </a:p>
        </p:txBody>
      </p:sp>
      <p:graphicFrame>
        <p:nvGraphicFramePr>
          <p:cNvPr id="31" name="2 Diagrama">
            <a:extLst>
              <a:ext uri="{FF2B5EF4-FFF2-40B4-BE49-F238E27FC236}">
                <a16:creationId xmlns:a16="http://schemas.microsoft.com/office/drawing/2014/main" id="{9B9C1534-3BBD-EEDB-8454-2EA0C1F7DF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4848717"/>
              </p:ext>
            </p:extLst>
          </p:nvPr>
        </p:nvGraphicFramePr>
        <p:xfrm>
          <a:off x="2906614" y="3597126"/>
          <a:ext cx="5693433" cy="2362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4" name="3 CuadroTexto">
            <a:extLst>
              <a:ext uri="{FF2B5EF4-FFF2-40B4-BE49-F238E27FC236}">
                <a16:creationId xmlns:a16="http://schemas.microsoft.com/office/drawing/2014/main" id="{2F2467E0-D83D-48ED-BBE7-B231BE6C25FB}"/>
              </a:ext>
            </a:extLst>
          </p:cNvPr>
          <p:cNvSpPr txBox="1"/>
          <p:nvPr/>
        </p:nvSpPr>
        <p:spPr>
          <a:xfrm>
            <a:off x="3993541" y="3230934"/>
            <a:ext cx="3519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/>
              <a:t>Evolución de las técnicas con mayor precisión y escalada de dosis</a:t>
            </a:r>
            <a:endParaRPr lang="en-GB" sz="2000" b="1" dirty="0"/>
          </a:p>
        </p:txBody>
      </p:sp>
      <p:sp>
        <p:nvSpPr>
          <p:cNvPr id="35" name="6 Flecha derecha">
            <a:extLst>
              <a:ext uri="{FF2B5EF4-FFF2-40B4-BE49-F238E27FC236}">
                <a16:creationId xmlns:a16="http://schemas.microsoft.com/office/drawing/2014/main" id="{8E177C3A-A0C3-69D3-1C53-C5337D73D89A}"/>
              </a:ext>
            </a:extLst>
          </p:cNvPr>
          <p:cNvSpPr/>
          <p:nvPr/>
        </p:nvSpPr>
        <p:spPr>
          <a:xfrm>
            <a:off x="2978393" y="5638378"/>
            <a:ext cx="5968862" cy="120278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 err="1"/>
              <a:t>Mejora</a:t>
            </a:r>
            <a:r>
              <a:rPr lang="en-US" sz="2000" dirty="0"/>
              <a:t> de las </a:t>
            </a:r>
            <a:r>
              <a:rPr lang="en-US" sz="2000" dirty="0" err="1"/>
              <a:t>opciones</a:t>
            </a:r>
            <a:r>
              <a:rPr lang="en-US" sz="2000" dirty="0"/>
              <a:t> de </a:t>
            </a:r>
            <a:r>
              <a:rPr lang="en-US" sz="2000" dirty="0" err="1"/>
              <a:t>tratamiento</a:t>
            </a:r>
            <a:r>
              <a:rPr lang="en-US" sz="2000" dirty="0"/>
              <a:t> y de la </a:t>
            </a:r>
            <a:r>
              <a:rPr lang="en-US" sz="2000" dirty="0" err="1"/>
              <a:t>supervivencia</a:t>
            </a:r>
            <a:r>
              <a:rPr lang="en-US" sz="2000" dirty="0"/>
              <a:t>…</a:t>
            </a:r>
            <a:endParaRPr lang="en-GB" sz="2000" dirty="0"/>
          </a:p>
        </p:txBody>
      </p:sp>
      <p:sp>
        <p:nvSpPr>
          <p:cNvPr id="25" name="49 Elipse">
            <a:extLst>
              <a:ext uri="{FF2B5EF4-FFF2-40B4-BE49-F238E27FC236}">
                <a16:creationId xmlns:a16="http://schemas.microsoft.com/office/drawing/2014/main" id="{23AB5EC9-9823-DBC1-4CC7-21FD301B886F}"/>
              </a:ext>
            </a:extLst>
          </p:cNvPr>
          <p:cNvSpPr/>
          <p:nvPr/>
        </p:nvSpPr>
        <p:spPr>
          <a:xfrm>
            <a:off x="1899167" y="4707558"/>
            <a:ext cx="1316787" cy="1202785"/>
          </a:xfrm>
          <a:prstGeom prst="ellipse">
            <a:avLst/>
          </a:prstGeom>
          <a:solidFill>
            <a:schemeClr val="accent6">
              <a:lumMod val="50000"/>
              <a:alpha val="13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Inmunoterapia</a:t>
            </a:r>
          </a:p>
        </p:txBody>
      </p:sp>
    </p:spTree>
    <p:extLst>
      <p:ext uri="{BB962C8B-B14F-4D97-AF65-F5344CB8AC3E}">
        <p14:creationId xmlns:p14="http://schemas.microsoft.com/office/powerpoint/2010/main" val="224975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9" grpId="0"/>
      <p:bldP spid="30" grpId="0"/>
      <p:bldGraphic spid="31" grpId="0">
        <p:bldAsOne/>
      </p:bldGraphic>
      <p:bldP spid="34" grpId="1"/>
      <p:bldP spid="35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>
            <a:extLst>
              <a:ext uri="{FF2B5EF4-FFF2-40B4-BE49-F238E27FC236}">
                <a16:creationId xmlns:a16="http://schemas.microsoft.com/office/drawing/2014/main" id="{6F43036B-9000-2968-D4B6-5FA079EA9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75"/>
            <a:ext cx="8229600" cy="1143000"/>
          </a:xfrm>
        </p:spPr>
        <p:txBody>
          <a:bodyPr/>
          <a:lstStyle/>
          <a:p>
            <a:pPr algn="ctr"/>
            <a:r>
              <a:rPr lang="es-CL" b="1" u="sng" dirty="0">
                <a:latin typeface="+mn-lt"/>
              </a:rPr>
              <a:t>MANIQUÍES</a:t>
            </a:r>
            <a:endParaRPr lang="en-GB" b="1" u="sng" dirty="0">
              <a:latin typeface="+mn-lt"/>
            </a:endParaRPr>
          </a:p>
        </p:txBody>
      </p:sp>
      <p:pic>
        <p:nvPicPr>
          <p:cNvPr id="6" name="Picture 2" descr="IMG_6946">
            <a:extLst>
              <a:ext uri="{FF2B5EF4-FFF2-40B4-BE49-F238E27FC236}">
                <a16:creationId xmlns:a16="http://schemas.microsoft.com/office/drawing/2014/main" id="{18DA45BC-ABB0-8AEC-B01F-EBADD95E3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05656"/>
            <a:ext cx="6094111" cy="429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IMG_7101">
            <a:extLst>
              <a:ext uri="{FF2B5EF4-FFF2-40B4-BE49-F238E27FC236}">
                <a16:creationId xmlns:a16="http://schemas.microsoft.com/office/drawing/2014/main" id="{FA2BECBB-3820-E2EF-9B57-862738568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3569" y="1705656"/>
            <a:ext cx="2860431" cy="429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7891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esize of IMG_3981">
            <a:extLst>
              <a:ext uri="{FF2B5EF4-FFF2-40B4-BE49-F238E27FC236}">
                <a16:creationId xmlns:a16="http://schemas.microsoft.com/office/drawing/2014/main" id="{551D2B24-4B45-26F1-BC57-02EA8BFE4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75" y="115888"/>
            <a:ext cx="4321175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DSC01828">
            <a:extLst>
              <a:ext uri="{FF2B5EF4-FFF2-40B4-BE49-F238E27FC236}">
                <a16:creationId xmlns:a16="http://schemas.microsoft.com/office/drawing/2014/main" id="{BFD0E94F-63FD-E435-3527-AC5A1DC54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3482975"/>
            <a:ext cx="4321175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Resize of IMG_3969">
            <a:extLst>
              <a:ext uri="{FF2B5EF4-FFF2-40B4-BE49-F238E27FC236}">
                <a16:creationId xmlns:a16="http://schemas.microsoft.com/office/drawing/2014/main" id="{BE858E9D-67F2-04C8-C3B5-D9D8D749C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3478213"/>
            <a:ext cx="4319587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DSC01921">
            <a:extLst>
              <a:ext uri="{FF2B5EF4-FFF2-40B4-BE49-F238E27FC236}">
                <a16:creationId xmlns:a16="http://schemas.microsoft.com/office/drawing/2014/main" id="{E31F645B-3545-995D-AD89-6F4C10DDD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100" y="115888"/>
            <a:ext cx="4319588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>
            <a:extLst>
              <a:ext uri="{FF2B5EF4-FFF2-40B4-BE49-F238E27FC236}">
                <a16:creationId xmlns:a16="http://schemas.microsoft.com/office/drawing/2014/main" id="{D26D0468-3D1C-3241-88D8-65F160CF8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5805488"/>
            <a:ext cx="1871663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" altLang="es-ES" sz="1800" b="1"/>
              <a:t>CR-39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" altLang="es-ES" sz="1800" b="1"/>
              <a:t>TLD 600/700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60C1E203-D0F5-5357-033C-501866818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275" y="1628775"/>
            <a:ext cx="5929313" cy="4097338"/>
          </a:xfrm>
          <a:prstGeom prst="rect">
            <a:avLst/>
          </a:prstGeom>
          <a:noFill/>
          <a:ln w="762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22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5 CuadroTexto">
            <a:extLst>
              <a:ext uri="{FF2B5EF4-FFF2-40B4-BE49-F238E27FC236}">
                <a16:creationId xmlns:a16="http://schemas.microsoft.com/office/drawing/2014/main" id="{0D4FCE91-3D6E-8A89-2E66-A4BFDA122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1341438"/>
            <a:ext cx="4286250" cy="8309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GB" altLang="es-ES" sz="2400" dirty="0" err="1">
                <a:latin typeface="Calibri" pitchFamily="34" charset="0"/>
              </a:rPr>
              <a:t>Magnitud</a:t>
            </a:r>
            <a:r>
              <a:rPr lang="en-GB" altLang="es-ES" sz="2400" dirty="0">
                <a:latin typeface="Calibri" pitchFamily="34" charset="0"/>
              </a:rPr>
              <a:t> de </a:t>
            </a:r>
            <a:r>
              <a:rPr lang="en-GB" altLang="es-ES" sz="2400" dirty="0" err="1">
                <a:latin typeface="Calibri" pitchFamily="34" charset="0"/>
              </a:rPr>
              <a:t>interés</a:t>
            </a:r>
            <a:r>
              <a:rPr lang="en-GB" altLang="es-ES" sz="2400" dirty="0">
                <a:latin typeface="Calibri" pitchFamily="34" charset="0"/>
              </a:rPr>
              <a:t>: </a:t>
            </a:r>
            <a:r>
              <a:rPr lang="en-GB" altLang="es-ES" sz="2400" dirty="0" err="1">
                <a:latin typeface="Calibri" pitchFamily="34" charset="0"/>
              </a:rPr>
              <a:t>dosis</a:t>
            </a:r>
            <a:r>
              <a:rPr lang="en-GB" altLang="es-ES" sz="2400" dirty="0">
                <a:latin typeface="Calibri" pitchFamily="34" charset="0"/>
              </a:rPr>
              <a:t> </a:t>
            </a:r>
            <a:r>
              <a:rPr lang="en-GB" altLang="es-ES" sz="2400" dirty="0" err="1">
                <a:latin typeface="Calibri" pitchFamily="34" charset="0"/>
              </a:rPr>
              <a:t>en</a:t>
            </a:r>
            <a:r>
              <a:rPr lang="en-GB" altLang="es-ES" sz="2400" dirty="0">
                <a:latin typeface="Calibri" pitchFamily="34" charset="0"/>
              </a:rPr>
              <a:t> </a:t>
            </a:r>
            <a:r>
              <a:rPr lang="en-GB" altLang="es-ES" sz="2400" dirty="0" err="1">
                <a:latin typeface="Calibri" pitchFamily="34" charset="0"/>
              </a:rPr>
              <a:t>órganos</a:t>
            </a:r>
            <a:endParaRPr lang="en-GB" altLang="es-ES" sz="2400" dirty="0">
              <a:latin typeface="Calibri" pitchFamily="34" charset="0"/>
            </a:endParaRPr>
          </a:p>
        </p:txBody>
      </p:sp>
      <p:pic>
        <p:nvPicPr>
          <p:cNvPr id="5" name="9 Imagen">
            <a:extLst>
              <a:ext uri="{FF2B5EF4-FFF2-40B4-BE49-F238E27FC236}">
                <a16:creationId xmlns:a16="http://schemas.microsoft.com/office/drawing/2014/main" id="{E7D6B90E-7A6F-6396-7A7A-17DE4C65C01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70188"/>
            <a:ext cx="4991100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10 Imagen">
            <a:extLst>
              <a:ext uri="{FF2B5EF4-FFF2-40B4-BE49-F238E27FC236}">
                <a16:creationId xmlns:a16="http://schemas.microsoft.com/office/drawing/2014/main" id="{5176185D-B92B-B3FD-740D-213B06E2B20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938" y="3141663"/>
            <a:ext cx="5181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1 Imagen">
            <a:extLst>
              <a:ext uri="{FF2B5EF4-FFF2-40B4-BE49-F238E27FC236}">
                <a16:creationId xmlns:a16="http://schemas.microsoft.com/office/drawing/2014/main" id="{C969D2B2-C4E5-DA07-FFB3-CA34D29B50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" y="2762250"/>
            <a:ext cx="7573963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11 Imagen" descr="organ-point.png">
            <a:extLst>
              <a:ext uri="{FF2B5EF4-FFF2-40B4-BE49-F238E27FC236}">
                <a16:creationId xmlns:a16="http://schemas.microsoft.com/office/drawing/2014/main" id="{038B8417-2A8A-9781-9792-B20B625266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45853">
            <a:off x="539750" y="2497138"/>
            <a:ext cx="7883525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Flecha abajo">
            <a:extLst>
              <a:ext uri="{FF2B5EF4-FFF2-40B4-BE49-F238E27FC236}">
                <a16:creationId xmlns:a16="http://schemas.microsoft.com/office/drawing/2014/main" id="{BEA0CF1E-8391-5AEF-897B-FD41595FA9CE}"/>
              </a:ext>
            </a:extLst>
          </p:cNvPr>
          <p:cNvSpPr/>
          <p:nvPr/>
        </p:nvSpPr>
        <p:spPr>
          <a:xfrm>
            <a:off x="2699916" y="1484784"/>
            <a:ext cx="431800" cy="863600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CC"/>
              </a:solidFill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CB0B9768-BF1A-9B44-5B7E-711908FA0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983163"/>
            <a:ext cx="2831011" cy="4246037"/>
          </a:xfrm>
          <a:prstGeom prst="rect">
            <a:avLst/>
          </a:prstGeom>
          <a:noFill/>
          <a:ln w="50800" cmpd="dbl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2 CuadroTexto">
            <a:extLst>
              <a:ext uri="{FF2B5EF4-FFF2-40B4-BE49-F238E27FC236}">
                <a16:creationId xmlns:a16="http://schemas.microsoft.com/office/drawing/2014/main" id="{193F25D0-195B-DE01-8AA1-9F8762C02485}"/>
              </a:ext>
            </a:extLst>
          </p:cNvPr>
          <p:cNvSpPr txBox="1"/>
          <p:nvPr/>
        </p:nvSpPr>
        <p:spPr>
          <a:xfrm>
            <a:off x="685052" y="6381328"/>
            <a:ext cx="7343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NORMA vs. </a:t>
            </a:r>
            <a:r>
              <a:rPr lang="en-US" sz="1600" dirty="0" err="1"/>
              <a:t>Cristy</a:t>
            </a:r>
            <a:r>
              <a:rPr lang="en-US" sz="1600" dirty="0"/>
              <a:t> anthropomorphic phantom </a:t>
            </a:r>
            <a:r>
              <a:rPr lang="en-US" sz="1200" dirty="0"/>
              <a:t>(http://ordose.ornl.gov/resources/phantom).</a:t>
            </a:r>
          </a:p>
        </p:txBody>
      </p:sp>
      <p:sp>
        <p:nvSpPr>
          <p:cNvPr id="14" name="1 Título">
            <a:extLst>
              <a:ext uri="{FF2B5EF4-FFF2-40B4-BE49-F238E27FC236}">
                <a16:creationId xmlns:a16="http://schemas.microsoft.com/office/drawing/2014/main" id="{548F2794-0EC4-790E-8102-209883A1E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75"/>
            <a:ext cx="8229600" cy="1143000"/>
          </a:xfrm>
        </p:spPr>
        <p:txBody>
          <a:bodyPr/>
          <a:lstStyle/>
          <a:p>
            <a:pPr algn="ctr"/>
            <a:r>
              <a:rPr lang="es-CL" b="1" u="sng" dirty="0">
                <a:latin typeface="+mn-lt"/>
              </a:rPr>
              <a:t>MANIQUÍES</a:t>
            </a:r>
            <a:endParaRPr lang="en-GB" b="1" u="sng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676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61111E-6 -4.7271E-6 L 0.18125 -0.00185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00" y="-93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77778E-7 -5.55042E-8 L -0.26753 -0.0018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8500" y="-9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5 Grupo">
            <a:extLst>
              <a:ext uri="{FF2B5EF4-FFF2-40B4-BE49-F238E27FC236}">
                <a16:creationId xmlns:a16="http://schemas.microsoft.com/office/drawing/2014/main" id="{27B96174-0242-DFA4-36EE-5B8E7BB247F2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952752"/>
            <a:ext cx="8072438" cy="3744912"/>
            <a:chOff x="539552" y="2491011"/>
            <a:chExt cx="8073354" cy="3744415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4A4E4DBA-B479-662A-D276-B0BEB8FB36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302" y="2491011"/>
              <a:ext cx="7819604" cy="37444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 Box 4">
              <a:extLst>
                <a:ext uri="{FF2B5EF4-FFF2-40B4-BE49-F238E27FC236}">
                  <a16:creationId xmlns:a16="http://schemas.microsoft.com/office/drawing/2014/main" id="{C7D0EE5B-6121-91F2-B9A0-367B069EDC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8166" y="3658443"/>
              <a:ext cx="13684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s-ES" altLang="es-ES" sz="2000" b="1">
                  <a:solidFill>
                    <a:srgbClr val="CC0000"/>
                  </a:solidFill>
                </a:rPr>
                <a:t>risk</a:t>
              </a:r>
            </a:p>
          </p:txBody>
        </p:sp>
        <p:sp>
          <p:nvSpPr>
            <p:cNvPr id="7" name="Line 5">
              <a:extLst>
                <a:ext uri="{FF2B5EF4-FFF2-40B4-BE49-F238E27FC236}">
                  <a16:creationId xmlns:a16="http://schemas.microsoft.com/office/drawing/2014/main" id="{2C8D0556-C619-B5B3-8E2D-78F4E1E3F5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59831" y="4091035"/>
              <a:ext cx="4827661" cy="99592"/>
            </a:xfrm>
            <a:prstGeom prst="line">
              <a:avLst/>
            </a:prstGeom>
            <a:noFill/>
            <a:ln w="57150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712CB8F-F190-F33F-704E-CDB156A394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4291" y="5489203"/>
              <a:ext cx="144463" cy="142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ES" sz="1800"/>
            </a:p>
          </p:txBody>
        </p:sp>
        <p:sp>
          <p:nvSpPr>
            <p:cNvPr id="9" name="Rectangle 9">
              <a:extLst>
                <a:ext uri="{FF2B5EF4-FFF2-40B4-BE49-F238E27FC236}">
                  <a16:creationId xmlns:a16="http://schemas.microsoft.com/office/drawing/2014/main" id="{9D4AA196-F59E-934C-CECB-A6860E1BE8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4516" y="5455865"/>
              <a:ext cx="144463" cy="142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ES" sz="1800"/>
            </a:p>
          </p:txBody>
        </p:sp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BDA60E4C-1CA5-7C15-7270-3E0C05022E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23764" y="4363218"/>
              <a:ext cx="6573639" cy="649958"/>
            </a:xfrm>
            <a:prstGeom prst="line">
              <a:avLst/>
            </a:prstGeom>
            <a:noFill/>
            <a:ln w="57150">
              <a:solidFill>
                <a:srgbClr val="C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1" name="Text Box 12">
              <a:extLst>
                <a:ext uri="{FF2B5EF4-FFF2-40B4-BE49-F238E27FC236}">
                  <a16:creationId xmlns:a16="http://schemas.microsoft.com/office/drawing/2014/main" id="{718E807C-E1E8-DAA6-9677-4BEB47176E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13191" y="3505547"/>
              <a:ext cx="13684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s-ES" altLang="es-ES" sz="2000" b="1">
                  <a:solidFill>
                    <a:srgbClr val="CC0000"/>
                  </a:solidFill>
                </a:rPr>
                <a:t>dose</a:t>
              </a:r>
            </a:p>
          </p:txBody>
        </p:sp>
        <p:cxnSp>
          <p:nvCxnSpPr>
            <p:cNvPr id="12" name="3 Conector recto de flecha">
              <a:extLst>
                <a:ext uri="{FF2B5EF4-FFF2-40B4-BE49-F238E27FC236}">
                  <a16:creationId xmlns:a16="http://schemas.microsoft.com/office/drawing/2014/main" id="{24D738D7-9B90-C755-680A-BD91549B16F4}"/>
                </a:ext>
              </a:extLst>
            </p:cNvPr>
            <p:cNvCxnSpPr/>
            <p:nvPr/>
          </p:nvCxnSpPr>
          <p:spPr>
            <a:xfrm>
              <a:off x="1112705" y="4306870"/>
              <a:ext cx="125426" cy="720629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4 Rectángulo">
              <a:extLst>
                <a:ext uri="{FF2B5EF4-FFF2-40B4-BE49-F238E27FC236}">
                  <a16:creationId xmlns:a16="http://schemas.microsoft.com/office/drawing/2014/main" id="{85474303-24CE-9C3F-CF1F-FD13174EF91A}"/>
                </a:ext>
              </a:extLst>
            </p:cNvPr>
            <p:cNvSpPr/>
            <p:nvPr/>
          </p:nvSpPr>
          <p:spPr>
            <a:xfrm>
              <a:off x="971401" y="3930682"/>
              <a:ext cx="252442" cy="288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14" name="Text Box 3">
              <a:extLst>
                <a:ext uri="{FF2B5EF4-FFF2-40B4-BE49-F238E27FC236}">
                  <a16:creationId xmlns:a16="http://schemas.microsoft.com/office/drawing/2014/main" id="{66975B3A-4472-C91D-1E0F-1B20AA58DE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552" y="3703985"/>
              <a:ext cx="13684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s-ES" altLang="es-ES" sz="2000" b="1" dirty="0">
                  <a:solidFill>
                    <a:srgbClr val="CC0000"/>
                  </a:solidFill>
                </a:rPr>
                <a:t>ɸ</a:t>
              </a:r>
              <a:r>
                <a:rPr lang="es-ES" altLang="es-ES" sz="2000" b="1" baseline="-25000" dirty="0">
                  <a:solidFill>
                    <a:srgbClr val="CC0000"/>
                  </a:solidFill>
                </a:rPr>
                <a:t>th</a:t>
              </a:r>
              <a:r>
                <a:rPr lang="es-ES" altLang="es-ES" sz="2000" b="1" dirty="0">
                  <a:solidFill>
                    <a:srgbClr val="CC0000"/>
                  </a:solidFill>
                </a:rPr>
                <a:t>(n )</a:t>
              </a:r>
            </a:p>
          </p:txBody>
        </p:sp>
      </p:grpSp>
      <p:sp>
        <p:nvSpPr>
          <p:cNvPr id="15" name="1 Título">
            <a:extLst>
              <a:ext uri="{FF2B5EF4-FFF2-40B4-BE49-F238E27FC236}">
                <a16:creationId xmlns:a16="http://schemas.microsoft.com/office/drawing/2014/main" id="{F6A3F57E-2BF1-7F3D-FC14-E91BA7C04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75"/>
            <a:ext cx="8229600" cy="1143000"/>
          </a:xfrm>
        </p:spPr>
        <p:txBody>
          <a:bodyPr/>
          <a:lstStyle/>
          <a:p>
            <a:pPr algn="ctr"/>
            <a:r>
              <a:rPr lang="es-CL" b="1" u="sng" dirty="0">
                <a:latin typeface="+mn-lt"/>
              </a:rPr>
              <a:t>MODELOS</a:t>
            </a:r>
            <a:endParaRPr lang="en-GB" b="1" u="sng" dirty="0">
              <a:latin typeface="+mn-lt"/>
            </a:endParaRPr>
          </a:p>
        </p:txBody>
      </p:sp>
      <p:sp>
        <p:nvSpPr>
          <p:cNvPr id="16" name="1 CuadroTexto">
            <a:extLst>
              <a:ext uri="{FF2B5EF4-FFF2-40B4-BE49-F238E27FC236}">
                <a16:creationId xmlns:a16="http://schemas.microsoft.com/office/drawing/2014/main" id="{90A2B45F-A2C5-C462-86C3-90329FAA1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0749" y="4864971"/>
            <a:ext cx="3753251" cy="193899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s-ES" sz="2000" b="1" i="1" dirty="0" err="1">
                <a:latin typeface="+mj-lt"/>
                <a:cs typeface="Times New Roman" pitchFamily="18" charset="0"/>
              </a:rPr>
              <a:t>Φ</a:t>
            </a:r>
            <a:r>
              <a:rPr lang="en-GB" altLang="es-ES" sz="2000" dirty="0">
                <a:latin typeface="+mj-lt"/>
                <a:cs typeface="Times New Roman" pitchFamily="18" charset="0"/>
              </a:rPr>
              <a:t> :</a:t>
            </a:r>
            <a:r>
              <a:rPr lang="en-GB" altLang="es-ES" sz="2000" dirty="0">
                <a:latin typeface="+mj-lt"/>
              </a:rPr>
              <a:t> </a:t>
            </a:r>
            <a:r>
              <a:rPr lang="en-GB" altLang="es-E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fluencia</a:t>
            </a:r>
            <a:r>
              <a:rPr lang="en-GB" alt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de </a:t>
            </a:r>
            <a:r>
              <a:rPr lang="en-GB" altLang="es-E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neutrones</a:t>
            </a:r>
            <a:r>
              <a:rPr lang="en-GB" alt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GB" altLang="es-ES" sz="2000" dirty="0">
                <a:latin typeface="+mj-lt"/>
              </a:rPr>
              <a:t>total </a:t>
            </a:r>
            <a:r>
              <a:rPr lang="en-GB" altLang="es-ES" sz="2000" dirty="0" err="1">
                <a:latin typeface="+mj-lt"/>
              </a:rPr>
              <a:t>medida</a:t>
            </a:r>
            <a:r>
              <a:rPr lang="en-GB" altLang="es-ES" sz="2000" dirty="0">
                <a:latin typeface="+mj-lt"/>
              </a:rPr>
              <a:t>, </a:t>
            </a:r>
          </a:p>
          <a:p>
            <a:pPr eaLnBrk="1" hangingPunct="1"/>
            <a:r>
              <a:rPr lang="en-GB" altLang="es-ES" sz="2000" b="1" i="1" dirty="0">
                <a:latin typeface="+mj-lt"/>
              </a:rPr>
              <a:t>K:</a:t>
            </a:r>
            <a:r>
              <a:rPr lang="en-GB" altLang="es-ES" sz="2000" dirty="0">
                <a:latin typeface="+mj-lt"/>
              </a:rPr>
              <a:t> factor </a:t>
            </a:r>
            <a:r>
              <a:rPr lang="en-GB" altLang="es-E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kerma</a:t>
            </a:r>
            <a:r>
              <a:rPr lang="en-GB" altLang="es-ES" sz="2000" dirty="0">
                <a:latin typeface="+mj-lt"/>
              </a:rPr>
              <a:t> para </a:t>
            </a:r>
            <a:r>
              <a:rPr lang="en-GB" altLang="es-ES" sz="2000" dirty="0" err="1">
                <a:latin typeface="+mj-lt"/>
              </a:rPr>
              <a:t>tejido</a:t>
            </a:r>
            <a:r>
              <a:rPr lang="en-GB" altLang="es-ES" sz="2000" dirty="0">
                <a:latin typeface="+mj-lt"/>
              </a:rPr>
              <a:t> ICRU (</a:t>
            </a:r>
            <a:r>
              <a:rPr lang="en-GB" altLang="es-ES" sz="1600" dirty="0">
                <a:latin typeface="+mj-lt"/>
              </a:rPr>
              <a:t>Siebert1995</a:t>
            </a:r>
            <a:r>
              <a:rPr lang="en-GB" altLang="es-ES" sz="2000" dirty="0">
                <a:latin typeface="+mj-lt"/>
              </a:rPr>
              <a:t>), </a:t>
            </a:r>
          </a:p>
          <a:p>
            <a:pPr eaLnBrk="1" hangingPunct="1"/>
            <a:r>
              <a:rPr lang="en-GB" altLang="es-ES" sz="2000" b="1" i="1" dirty="0" err="1">
                <a:latin typeface="+mj-lt"/>
                <a:cs typeface="Times New Roman" pitchFamily="18" charset="0"/>
              </a:rPr>
              <a:t>ω</a:t>
            </a:r>
            <a:r>
              <a:rPr lang="en-GB" altLang="es-ES" sz="2000" b="1" i="1" baseline="-25000" dirty="0" err="1">
                <a:latin typeface="+mj-lt"/>
                <a:cs typeface="Times New Roman" pitchFamily="18" charset="0"/>
              </a:rPr>
              <a:t>R</a:t>
            </a:r>
            <a:r>
              <a:rPr lang="en-GB" altLang="es-ES" sz="2000" b="1" i="1" dirty="0">
                <a:latin typeface="+mj-lt"/>
                <a:cs typeface="Times New Roman" pitchFamily="18" charset="0"/>
              </a:rPr>
              <a:t>: </a:t>
            </a:r>
            <a:r>
              <a:rPr lang="en-GB" alt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factor de peso </a:t>
            </a:r>
            <a:r>
              <a:rPr lang="en-GB" altLang="es-ES" sz="2000" dirty="0">
                <a:latin typeface="+mj-lt"/>
              </a:rPr>
              <a:t>para la </a:t>
            </a:r>
            <a:r>
              <a:rPr lang="en-GB" altLang="es-ES" sz="2000" dirty="0" err="1">
                <a:latin typeface="+mj-lt"/>
              </a:rPr>
              <a:t>radiación</a:t>
            </a:r>
            <a:r>
              <a:rPr lang="en-GB" altLang="es-ES" sz="2000" dirty="0">
                <a:latin typeface="+mj-lt"/>
              </a:rPr>
              <a:t> de </a:t>
            </a:r>
            <a:r>
              <a:rPr lang="en-GB" altLang="es-ES" sz="2000" dirty="0" err="1">
                <a:latin typeface="+mj-lt"/>
              </a:rPr>
              <a:t>neutrones</a:t>
            </a:r>
            <a:r>
              <a:rPr lang="en-GB" altLang="es-ES" sz="2000" dirty="0">
                <a:latin typeface="+mj-lt"/>
              </a:rPr>
              <a:t> (</a:t>
            </a:r>
            <a:r>
              <a:rPr lang="en-GB" altLang="es-ES" sz="1600" dirty="0">
                <a:latin typeface="+mj-lt"/>
              </a:rPr>
              <a:t>ICRP-103</a:t>
            </a:r>
            <a:r>
              <a:rPr lang="en-GB" altLang="es-ES" sz="2000" dirty="0">
                <a:latin typeface="+mj-lt"/>
              </a:rPr>
              <a:t>).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5341D6EB-A0EB-ABB3-556D-263A48F6E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220" y="4864971"/>
            <a:ext cx="5076056" cy="1054414"/>
          </a:xfrm>
          <a:prstGeom prst="rect">
            <a:avLst/>
          </a:prstGeom>
          <a:solidFill>
            <a:schemeClr val="accent4">
              <a:alpha val="51000"/>
            </a:schemeClr>
          </a:solidFill>
          <a:ln w="25400">
            <a:noFill/>
            <a:miter lim="800000"/>
            <a:headEnd/>
            <a:tailEnd/>
          </a:ln>
        </p:spPr>
      </p:pic>
      <p:sp>
        <p:nvSpPr>
          <p:cNvPr id="21" name="15 Rectángulo">
            <a:extLst>
              <a:ext uri="{FF2B5EF4-FFF2-40B4-BE49-F238E27FC236}">
                <a16:creationId xmlns:a16="http://schemas.microsoft.com/office/drawing/2014/main" id="{BE51A67E-DBF8-0A73-1979-04B631CA1641}"/>
              </a:ext>
            </a:extLst>
          </p:cNvPr>
          <p:cNvSpPr/>
          <p:nvPr/>
        </p:nvSpPr>
        <p:spPr>
          <a:xfrm>
            <a:off x="136220" y="6037992"/>
            <a:ext cx="5076056" cy="70788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es-ES" sz="2000" b="1" i="1" dirty="0"/>
              <a:t>φ: </a:t>
            </a:r>
            <a:r>
              <a:rPr lang="en-US" altLang="es-E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distribución</a:t>
            </a:r>
            <a:r>
              <a:rPr lang="en-US" alt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altLang="es-E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fluencia</a:t>
            </a:r>
            <a:r>
              <a:rPr lang="en-US" alt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altLang="es-E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neutrones</a:t>
            </a:r>
            <a:r>
              <a:rPr lang="en-US" alt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s-ES" sz="2000" dirty="0" err="1"/>
              <a:t>en</a:t>
            </a:r>
            <a:r>
              <a:rPr lang="en-US" altLang="es-ES" sz="2000" dirty="0"/>
              <a:t> </a:t>
            </a:r>
            <a:r>
              <a:rPr lang="en-US" altLang="es-ES" sz="2000" dirty="0" err="1"/>
              <a:t>el</a:t>
            </a:r>
            <a:r>
              <a:rPr lang="en-US" altLang="es-ES" sz="2000" dirty="0"/>
              <a:t> punto </a:t>
            </a:r>
            <a:r>
              <a:rPr lang="en-US" altLang="es-ES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altLang="es-ES" sz="2000" dirty="0"/>
              <a:t> </a:t>
            </a:r>
            <a:r>
              <a:rPr lang="en-US" altLang="es-ES" sz="2000" dirty="0" err="1"/>
              <a:t>simulado</a:t>
            </a:r>
            <a:r>
              <a:rPr lang="en-US" altLang="es-ES" sz="2000" dirty="0"/>
              <a:t> </a:t>
            </a:r>
            <a:r>
              <a:rPr lang="en-US" altLang="es-ES" sz="2000" dirty="0" err="1"/>
              <a:t>mediante</a:t>
            </a:r>
            <a:r>
              <a:rPr lang="en-US" altLang="es-ES" sz="2000" dirty="0"/>
              <a:t> Monte Carlo</a:t>
            </a:r>
          </a:p>
        </p:txBody>
      </p:sp>
    </p:spTree>
    <p:extLst>
      <p:ext uri="{BB962C8B-B14F-4D97-AF65-F5344CB8AC3E}">
        <p14:creationId xmlns:p14="http://schemas.microsoft.com/office/powerpoint/2010/main" val="427464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7B32FA58-2FA8-A0A6-4022-ACD7599C7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997" y="1078428"/>
            <a:ext cx="4323647" cy="3046988"/>
          </a:xfrm>
          <a:prstGeom prst="rect">
            <a:avLst/>
          </a:pr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400" dirty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s-ES" altLang="es-ES" sz="2400" dirty="0">
                <a:solidFill>
                  <a:schemeClr val="bg1"/>
                </a:solidFill>
              </a:rPr>
              <a:t>1377 pacientes evaluados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à"/>
            </a:pPr>
            <a:r>
              <a:rPr lang="es-ES" altLang="es-ES" sz="2400" dirty="0">
                <a:solidFill>
                  <a:schemeClr val="bg1"/>
                </a:solidFill>
                <a:sym typeface="Wingdings" pitchFamily="2" charset="2"/>
              </a:rPr>
              <a:t> 50 centros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à"/>
            </a:pPr>
            <a:r>
              <a:rPr lang="es-ES" altLang="es-ES" sz="2400" dirty="0">
                <a:solidFill>
                  <a:schemeClr val="bg1"/>
                </a:solidFill>
                <a:sym typeface="Wingdings" pitchFamily="2" charset="2"/>
              </a:rPr>
              <a:t> 15 aceleradores diferentes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à"/>
            </a:pPr>
            <a:r>
              <a:rPr lang="es-ES" altLang="es-ES" sz="2400" dirty="0">
                <a:solidFill>
                  <a:schemeClr val="bg1"/>
                </a:solidFill>
                <a:sym typeface="Wingdings" pitchFamily="2" charset="2"/>
              </a:rPr>
              <a:t> 13 órganos de riesgo estimados</a:t>
            </a:r>
            <a:endParaRPr lang="es-ES" altLang="es-ES" sz="2400" dirty="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à"/>
            </a:pPr>
            <a:r>
              <a:rPr lang="es-ES" altLang="es-ES" sz="2400" dirty="0">
                <a:solidFill>
                  <a:schemeClr val="bg1"/>
                </a:solidFill>
                <a:sym typeface="Wingdings" pitchFamily="2" charset="2"/>
              </a:rPr>
              <a:t> 14 patologías</a:t>
            </a:r>
          </a:p>
        </p:txBody>
      </p:sp>
      <p:pic>
        <p:nvPicPr>
          <p:cNvPr id="5" name="20 Imagen" descr="tartas.png">
            <a:extLst>
              <a:ext uri="{FF2B5EF4-FFF2-40B4-BE49-F238E27FC236}">
                <a16:creationId xmlns:a16="http://schemas.microsoft.com/office/drawing/2014/main" id="{F431DB2F-CFD1-8559-C0FE-E98C573FB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1786" y="4094310"/>
            <a:ext cx="5940425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1 Grupo">
            <a:extLst>
              <a:ext uri="{FF2B5EF4-FFF2-40B4-BE49-F238E27FC236}">
                <a16:creationId xmlns:a16="http://schemas.microsoft.com/office/drawing/2014/main" id="{E0B0E21A-0DB6-6ECC-6E16-C02BF3E4EE8F}"/>
              </a:ext>
            </a:extLst>
          </p:cNvPr>
          <p:cNvGrpSpPr/>
          <p:nvPr/>
        </p:nvGrpSpPr>
        <p:grpSpPr>
          <a:xfrm>
            <a:off x="144462" y="1078428"/>
            <a:ext cx="4217877" cy="2746524"/>
            <a:chOff x="5523" y="1403201"/>
            <a:chExt cx="4217877" cy="2746524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31F02C28-1624-B6FE-3739-D479AA7B44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3" y="1403201"/>
              <a:ext cx="4217877" cy="2746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5 Sol">
              <a:extLst>
                <a:ext uri="{FF2B5EF4-FFF2-40B4-BE49-F238E27FC236}">
                  <a16:creationId xmlns:a16="http://schemas.microsoft.com/office/drawing/2014/main" id="{DA7F1BD8-9B08-C896-5481-AE0456DCF131}"/>
                </a:ext>
              </a:extLst>
            </p:cNvPr>
            <p:cNvSpPr/>
            <p:nvPr/>
          </p:nvSpPr>
          <p:spPr>
            <a:xfrm>
              <a:off x="3707904" y="2173635"/>
              <a:ext cx="246791" cy="243850"/>
            </a:xfrm>
            <a:prstGeom prst="sun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1 Título">
            <a:extLst>
              <a:ext uri="{FF2B5EF4-FFF2-40B4-BE49-F238E27FC236}">
                <a16:creationId xmlns:a16="http://schemas.microsoft.com/office/drawing/2014/main" id="{D23CD749-A23C-DF20-DDDB-F39F601BC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75"/>
            <a:ext cx="8229600" cy="1143000"/>
          </a:xfrm>
        </p:spPr>
        <p:txBody>
          <a:bodyPr/>
          <a:lstStyle/>
          <a:p>
            <a:pPr algn="ctr"/>
            <a:r>
              <a:rPr lang="es-CL" b="1" u="sng" dirty="0">
                <a:latin typeface="+mn-lt"/>
              </a:rPr>
              <a:t>APLICACIÓN EN PACIENTES</a:t>
            </a:r>
            <a:endParaRPr lang="en-GB" b="1" u="sng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167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 descr="head.JPG">
            <a:extLst>
              <a:ext uri="{FF2B5EF4-FFF2-40B4-BE49-F238E27FC236}">
                <a16:creationId xmlns:a16="http://schemas.microsoft.com/office/drawing/2014/main" id="{E38B5660-90E8-DDF2-9BD2-F9E512A6B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714375"/>
            <a:ext cx="4248150" cy="605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2 Rectángulo">
            <a:extLst>
              <a:ext uri="{FF2B5EF4-FFF2-40B4-BE49-F238E27FC236}">
                <a16:creationId xmlns:a16="http://schemas.microsoft.com/office/drawing/2014/main" id="{CBEEE0AB-28C4-0BF2-E95B-FD1B853F79D2}"/>
              </a:ext>
            </a:extLst>
          </p:cNvPr>
          <p:cNvSpPr/>
          <p:nvPr/>
        </p:nvSpPr>
        <p:spPr>
          <a:xfrm>
            <a:off x="1928813" y="714375"/>
            <a:ext cx="928687" cy="142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15 CuadroTexto">
            <a:extLst>
              <a:ext uri="{FF2B5EF4-FFF2-40B4-BE49-F238E27FC236}">
                <a16:creationId xmlns:a16="http://schemas.microsoft.com/office/drawing/2014/main" id="{EE291252-35D4-48F3-BE6D-4E43FECB3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625" y="928688"/>
            <a:ext cx="4000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s-ES" sz="2400" b="1">
                <a:latin typeface="Calibri" pitchFamily="34" charset="0"/>
              </a:rPr>
              <a:t>Head &amp; neck</a:t>
            </a:r>
          </a:p>
        </p:txBody>
      </p:sp>
      <p:sp>
        <p:nvSpPr>
          <p:cNvPr id="7" name="16 CuadroTexto">
            <a:extLst>
              <a:ext uri="{FF2B5EF4-FFF2-40B4-BE49-F238E27FC236}">
                <a16:creationId xmlns:a16="http://schemas.microsoft.com/office/drawing/2014/main" id="{4E36D4A0-0F2D-845F-0D89-E537DEECB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5063" y="928688"/>
            <a:ext cx="15001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s-ES" sz="2400">
                <a:latin typeface="Calibri" pitchFamily="34" charset="0"/>
              </a:rPr>
              <a:t>Prostate</a:t>
            </a:r>
          </a:p>
        </p:txBody>
      </p:sp>
      <p:pic>
        <p:nvPicPr>
          <p:cNvPr id="8" name="17 Imagen" descr="breast.JPG">
            <a:extLst>
              <a:ext uri="{FF2B5EF4-FFF2-40B4-BE49-F238E27FC236}">
                <a16:creationId xmlns:a16="http://schemas.microsoft.com/office/drawing/2014/main" id="{93FBFDD8-3F48-3E6B-BDFE-2064B3762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785813"/>
            <a:ext cx="4157663" cy="595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21 CuadroTexto">
            <a:extLst>
              <a:ext uri="{FF2B5EF4-FFF2-40B4-BE49-F238E27FC236}">
                <a16:creationId xmlns:a16="http://schemas.microsoft.com/office/drawing/2014/main" id="{68787ABA-56CE-4706-50B2-920AEC8BA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908050"/>
            <a:ext cx="1079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s-ES" sz="2400" b="1">
                <a:latin typeface="Calibri" pitchFamily="34" charset="0"/>
              </a:rPr>
              <a:t>Breast</a:t>
            </a:r>
          </a:p>
        </p:txBody>
      </p:sp>
      <p:pic>
        <p:nvPicPr>
          <p:cNvPr id="10" name="22 Imagen" descr="head1.jpg">
            <a:extLst>
              <a:ext uri="{FF2B5EF4-FFF2-40B4-BE49-F238E27FC236}">
                <a16:creationId xmlns:a16="http://schemas.microsoft.com/office/drawing/2014/main" id="{5B4BE2FF-5F9A-529A-AE54-FEE982513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88" y="5373688"/>
            <a:ext cx="8048625" cy="1322387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31 Elipse">
            <a:extLst>
              <a:ext uri="{FF2B5EF4-FFF2-40B4-BE49-F238E27FC236}">
                <a16:creationId xmlns:a16="http://schemas.microsoft.com/office/drawing/2014/main" id="{14333303-A749-A29B-8748-C1CD30931097}"/>
              </a:ext>
            </a:extLst>
          </p:cNvPr>
          <p:cNvSpPr/>
          <p:nvPr/>
        </p:nvSpPr>
        <p:spPr>
          <a:xfrm>
            <a:off x="1476375" y="765175"/>
            <a:ext cx="2016125" cy="7191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" name="32 Elipse">
            <a:extLst>
              <a:ext uri="{FF2B5EF4-FFF2-40B4-BE49-F238E27FC236}">
                <a16:creationId xmlns:a16="http://schemas.microsoft.com/office/drawing/2014/main" id="{CEAF3B93-63FC-44BC-C941-F810BBF17BC9}"/>
              </a:ext>
            </a:extLst>
          </p:cNvPr>
          <p:cNvSpPr/>
          <p:nvPr/>
        </p:nvSpPr>
        <p:spPr>
          <a:xfrm>
            <a:off x="5724525" y="765175"/>
            <a:ext cx="2016125" cy="7191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pSp>
        <p:nvGrpSpPr>
          <p:cNvPr id="13" name="19 Grupo">
            <a:extLst>
              <a:ext uri="{FF2B5EF4-FFF2-40B4-BE49-F238E27FC236}">
                <a16:creationId xmlns:a16="http://schemas.microsoft.com/office/drawing/2014/main" id="{737EE761-083A-ADCE-8D8F-65C2960A4009}"/>
              </a:ext>
            </a:extLst>
          </p:cNvPr>
          <p:cNvGrpSpPr>
            <a:grpSpLocks/>
          </p:cNvGrpSpPr>
          <p:nvPr/>
        </p:nvGrpSpPr>
        <p:grpSpPr bwMode="auto">
          <a:xfrm>
            <a:off x="1714500" y="2286000"/>
            <a:ext cx="5786438" cy="1357313"/>
            <a:chOff x="1643042" y="2428868"/>
            <a:chExt cx="5786478" cy="1357322"/>
          </a:xfrm>
        </p:grpSpPr>
        <p:sp>
          <p:nvSpPr>
            <p:cNvPr id="14" name="18 Rectángulo">
              <a:extLst>
                <a:ext uri="{FF2B5EF4-FFF2-40B4-BE49-F238E27FC236}">
                  <a16:creationId xmlns:a16="http://schemas.microsoft.com/office/drawing/2014/main" id="{CC4FBD5F-0944-D700-263C-15EF20773EBA}"/>
                </a:ext>
              </a:extLst>
            </p:cNvPr>
            <p:cNvSpPr/>
            <p:nvPr/>
          </p:nvSpPr>
          <p:spPr>
            <a:xfrm>
              <a:off x="1643042" y="2428868"/>
              <a:ext cx="5786478" cy="1357322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grpSp>
          <p:nvGrpSpPr>
            <p:cNvPr id="15" name="26 Grupo">
              <a:extLst>
                <a:ext uri="{FF2B5EF4-FFF2-40B4-BE49-F238E27FC236}">
                  <a16:creationId xmlns:a16="http://schemas.microsoft.com/office/drawing/2014/main" id="{254A16A9-1B02-9BBA-5FDB-F64044FC40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64308" y="2500306"/>
              <a:ext cx="5688632" cy="1249483"/>
              <a:chOff x="2699792" y="3781617"/>
              <a:chExt cx="5688632" cy="1249483"/>
            </a:xfrm>
          </p:grpSpPr>
          <p:pic>
            <p:nvPicPr>
              <p:cNvPr id="16" name="28 Imagen" descr="head.JPG">
                <a:extLst>
                  <a:ext uri="{FF2B5EF4-FFF2-40B4-BE49-F238E27FC236}">
                    <a16:creationId xmlns:a16="http://schemas.microsoft.com/office/drawing/2014/main" id="{144AA185-4282-E9C5-69BB-D566FC3ADA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16216" y="3853055"/>
                <a:ext cx="1872208" cy="109027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29 Imagen" descr="head.JPG">
                <a:extLst>
                  <a:ext uri="{FF2B5EF4-FFF2-40B4-BE49-F238E27FC236}">
                    <a16:creationId xmlns:a16="http://schemas.microsoft.com/office/drawing/2014/main" id="{AB816D63-C709-93AB-914E-469FD42981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4008" y="3781617"/>
                <a:ext cx="1800200" cy="122413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30 Imagen" descr="head.JPG">
                <a:extLst>
                  <a:ext uri="{FF2B5EF4-FFF2-40B4-BE49-F238E27FC236}">
                    <a16:creationId xmlns:a16="http://schemas.microsoft.com/office/drawing/2014/main" id="{0D6A082C-3031-811C-ABBB-6EEF82374B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9792" y="3781617"/>
                <a:ext cx="1908000" cy="124948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9" name="20 CuadroTexto">
            <a:extLst>
              <a:ext uri="{FF2B5EF4-FFF2-40B4-BE49-F238E27FC236}">
                <a16:creationId xmlns:a16="http://schemas.microsoft.com/office/drawing/2014/main" id="{D143C133-892A-A0DF-6196-FF60CDBE9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3188" y="1643063"/>
            <a:ext cx="4160837" cy="55721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s-ES" sz="2800">
                <a:cs typeface="Arial" charset="0"/>
              </a:rPr>
              <a:t>Equivalent dose (mSv)</a:t>
            </a:r>
          </a:p>
        </p:txBody>
      </p:sp>
      <p:graphicFrame>
        <p:nvGraphicFramePr>
          <p:cNvPr id="20" name="27 Tabla">
            <a:extLst>
              <a:ext uri="{FF2B5EF4-FFF2-40B4-BE49-F238E27FC236}">
                <a16:creationId xmlns:a16="http://schemas.microsoft.com/office/drawing/2014/main" id="{A5F8ADCF-E693-5A93-AD0C-60D220D1D71F}"/>
              </a:ext>
            </a:extLst>
          </p:cNvPr>
          <p:cNvGraphicFramePr>
            <a:graphicFrameLocks noGrp="1"/>
          </p:cNvGraphicFramePr>
          <p:nvPr/>
        </p:nvGraphicFramePr>
        <p:xfrm>
          <a:off x="1246188" y="1773238"/>
          <a:ext cx="7429500" cy="3429000"/>
        </p:xfrm>
        <a:graphic>
          <a:graphicData uri="http://schemas.openxmlformats.org/drawingml/2006/table">
            <a:tbl>
              <a:tblPr/>
              <a:tblGrid>
                <a:gridCol w="1857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7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7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7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Treatment site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H</a:t>
                      </a:r>
                      <a:r>
                        <a:rPr kumimoji="0" lang="en-GB" sz="18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(mSv) min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H</a:t>
                      </a:r>
                      <a:r>
                        <a:rPr kumimoji="0" lang="en-GB" sz="18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(mSv) mean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H</a:t>
                      </a:r>
                      <a:r>
                        <a:rPr kumimoji="0" lang="en-GB" sz="18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(mSv) max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Head &amp; neck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Breast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18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Lung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17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44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Prostate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129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Pelvic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18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1" name="9 Elipse">
            <a:extLst>
              <a:ext uri="{FF2B5EF4-FFF2-40B4-BE49-F238E27FC236}">
                <a16:creationId xmlns:a16="http://schemas.microsoft.com/office/drawing/2014/main" id="{11C28D44-CC9D-3BF0-62E1-26A7924AEB76}"/>
              </a:ext>
            </a:extLst>
          </p:cNvPr>
          <p:cNvSpPr/>
          <p:nvPr/>
        </p:nvSpPr>
        <p:spPr>
          <a:xfrm>
            <a:off x="5478463" y="4122738"/>
            <a:ext cx="785812" cy="500062"/>
          </a:xfrm>
          <a:prstGeom prst="ellipse">
            <a:avLst/>
          </a:prstGeom>
          <a:noFill/>
          <a:ln w="38100">
            <a:solidFill>
              <a:srgbClr val="5EA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2" name="11 Elipse">
            <a:extLst>
              <a:ext uri="{FF2B5EF4-FFF2-40B4-BE49-F238E27FC236}">
                <a16:creationId xmlns:a16="http://schemas.microsoft.com/office/drawing/2014/main" id="{378C0C7F-86FB-EA5D-79E2-C1DA24EC35F8}"/>
              </a:ext>
            </a:extLst>
          </p:cNvPr>
          <p:cNvSpPr/>
          <p:nvPr/>
        </p:nvSpPr>
        <p:spPr>
          <a:xfrm>
            <a:off x="5518150" y="4714875"/>
            <a:ext cx="785813" cy="500063"/>
          </a:xfrm>
          <a:prstGeom prst="ellipse">
            <a:avLst/>
          </a:prstGeom>
          <a:noFill/>
          <a:ln w="38100">
            <a:solidFill>
              <a:srgbClr val="5EA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" name="16 Elipse">
            <a:extLst>
              <a:ext uri="{FF2B5EF4-FFF2-40B4-BE49-F238E27FC236}">
                <a16:creationId xmlns:a16="http://schemas.microsoft.com/office/drawing/2014/main" id="{D08069A2-8232-768B-445E-6A7291008C37}"/>
              </a:ext>
            </a:extLst>
          </p:cNvPr>
          <p:cNvSpPr/>
          <p:nvPr/>
        </p:nvSpPr>
        <p:spPr>
          <a:xfrm>
            <a:off x="5478463" y="2408238"/>
            <a:ext cx="785812" cy="500062"/>
          </a:xfrm>
          <a:prstGeom prst="ellipse">
            <a:avLst/>
          </a:prstGeom>
          <a:noFill/>
          <a:ln w="38100">
            <a:solidFill>
              <a:srgbClr val="5EA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4" name="17 CuadroTexto">
            <a:extLst>
              <a:ext uri="{FF2B5EF4-FFF2-40B4-BE49-F238E27FC236}">
                <a16:creationId xmlns:a16="http://schemas.microsoft.com/office/drawing/2014/main" id="{D1DDEB63-F22F-CF23-EB30-6DDA58EA9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6563" y="5640388"/>
            <a:ext cx="2214562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s-ES" sz="1800">
                <a:latin typeface="Calibri" pitchFamily="34" charset="0"/>
              </a:rPr>
              <a:t>Head &amp; neck % high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s-ES" sz="1800">
                <a:latin typeface="Calibri" pitchFamily="34" charset="0"/>
              </a:rPr>
              <a:t>energy beams        </a:t>
            </a:r>
          </a:p>
        </p:txBody>
      </p:sp>
      <p:sp>
        <p:nvSpPr>
          <p:cNvPr id="25" name="18 CuadroTexto">
            <a:extLst>
              <a:ext uri="{FF2B5EF4-FFF2-40B4-BE49-F238E27FC236}">
                <a16:creationId xmlns:a16="http://schemas.microsoft.com/office/drawing/2014/main" id="{1FBDB4AB-A312-A01E-6E28-E240A13C7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813" y="5643563"/>
            <a:ext cx="2000250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s-ES" sz="1800">
                <a:latin typeface="Calibri" pitchFamily="34" charset="0"/>
              </a:rPr>
              <a:t>Prostate  %  high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s-ES" sz="1800">
                <a:latin typeface="Calibri" pitchFamily="34" charset="0"/>
              </a:rPr>
              <a:t>energy beams        </a:t>
            </a:r>
          </a:p>
        </p:txBody>
      </p:sp>
      <p:sp>
        <p:nvSpPr>
          <p:cNvPr id="26" name="19 CuadroTexto">
            <a:extLst>
              <a:ext uri="{FF2B5EF4-FFF2-40B4-BE49-F238E27FC236}">
                <a16:creationId xmlns:a16="http://schemas.microsoft.com/office/drawing/2014/main" id="{58D0F654-627E-DD7C-1D35-4190B5DF0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5063" y="5773738"/>
            <a:ext cx="5715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s-ES" sz="1800" dirty="0">
                <a:latin typeface="Calibri" pitchFamily="34" charset="0"/>
              </a:rPr>
              <a:t>&gt;</a:t>
            </a:r>
          </a:p>
        </p:txBody>
      </p:sp>
      <p:sp>
        <p:nvSpPr>
          <p:cNvPr id="27" name="1 Título">
            <a:extLst>
              <a:ext uri="{FF2B5EF4-FFF2-40B4-BE49-F238E27FC236}">
                <a16:creationId xmlns:a16="http://schemas.microsoft.com/office/drawing/2014/main" id="{F7E67DD3-9AFF-3A66-0002-697874152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434"/>
            <a:ext cx="8229600" cy="941850"/>
          </a:xfrm>
        </p:spPr>
        <p:txBody>
          <a:bodyPr/>
          <a:lstStyle/>
          <a:p>
            <a:pPr algn="ctr"/>
            <a:r>
              <a:rPr lang="es-CL" b="1" u="sng" dirty="0">
                <a:latin typeface="+mn-lt"/>
              </a:rPr>
              <a:t>APLICACIÓN EN PACIENTES</a:t>
            </a:r>
            <a:endParaRPr lang="en-GB" b="1" u="sng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873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85 -0.01505 L 0.03056 -0.23287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0" y="-1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9" grpId="0" animBg="1"/>
      <p:bldP spid="21" grpId="0" animBg="1"/>
      <p:bldP spid="22" grpId="0" animBg="1"/>
      <p:bldP spid="22" grpId="1" animBg="1"/>
      <p:bldP spid="23" grpId="0" animBg="1"/>
      <p:bldP spid="24" grpId="0" animBg="1"/>
      <p:bldP spid="25" grpId="0" animBg="1"/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>
            <a:extLst>
              <a:ext uri="{FF2B5EF4-FFF2-40B4-BE49-F238E27FC236}">
                <a16:creationId xmlns:a16="http://schemas.microsoft.com/office/drawing/2014/main" id="{5C9BEEF4-B592-3258-C16C-53956CFB2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75"/>
            <a:ext cx="8229600" cy="1143000"/>
          </a:xfrm>
        </p:spPr>
        <p:txBody>
          <a:bodyPr/>
          <a:lstStyle/>
          <a:p>
            <a:pPr algn="ctr"/>
            <a:r>
              <a:rPr lang="es-CL" b="1" u="sng" dirty="0">
                <a:latin typeface="+mn-lt"/>
              </a:rPr>
              <a:t>MODELO GENERAL</a:t>
            </a:r>
            <a:endParaRPr lang="en-GB" b="1" u="sng" dirty="0">
              <a:latin typeface="+mn-lt"/>
            </a:endParaRPr>
          </a:p>
        </p:txBody>
      </p:sp>
      <p:pic>
        <p:nvPicPr>
          <p:cNvPr id="5" name="0 Imagen">
            <a:extLst>
              <a:ext uri="{FF2B5EF4-FFF2-40B4-BE49-F238E27FC236}">
                <a16:creationId xmlns:a16="http://schemas.microsoft.com/office/drawing/2014/main" id="{913147E3-91FC-71B0-A849-1738D18A1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472" y="933301"/>
            <a:ext cx="2185987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0 Imagen">
            <a:extLst>
              <a:ext uri="{FF2B5EF4-FFF2-40B4-BE49-F238E27FC236}">
                <a16:creationId xmlns:a16="http://schemas.microsoft.com/office/drawing/2014/main" id="{45D844E0-FCBC-9E6D-68D2-A785A8EDC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6636" y="1132876"/>
            <a:ext cx="4217987" cy="334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2 Grupo">
            <a:extLst>
              <a:ext uri="{FF2B5EF4-FFF2-40B4-BE49-F238E27FC236}">
                <a16:creationId xmlns:a16="http://schemas.microsoft.com/office/drawing/2014/main" id="{C27D590B-16DC-43DE-7289-976B1D59C333}"/>
              </a:ext>
            </a:extLst>
          </p:cNvPr>
          <p:cNvGrpSpPr/>
          <p:nvPr/>
        </p:nvGrpSpPr>
        <p:grpSpPr>
          <a:xfrm>
            <a:off x="3445731" y="4664149"/>
            <a:ext cx="4392488" cy="1224136"/>
            <a:chOff x="2843808" y="4653136"/>
            <a:chExt cx="4392488" cy="1224136"/>
          </a:xfrm>
        </p:grpSpPr>
        <p:sp>
          <p:nvSpPr>
            <p:cNvPr id="8" name="1 Rectángulo redondeado">
              <a:extLst>
                <a:ext uri="{FF2B5EF4-FFF2-40B4-BE49-F238E27FC236}">
                  <a16:creationId xmlns:a16="http://schemas.microsoft.com/office/drawing/2014/main" id="{BBB65F7C-FD7B-9B11-53E7-010D31978ACA}"/>
                </a:ext>
              </a:extLst>
            </p:cNvPr>
            <p:cNvSpPr/>
            <p:nvPr/>
          </p:nvSpPr>
          <p:spPr>
            <a:xfrm>
              <a:off x="2843808" y="4653136"/>
              <a:ext cx="4392488" cy="1224136"/>
            </a:xfrm>
            <a:prstGeom prst="roundRect">
              <a:avLst/>
            </a:prstGeom>
            <a:noFill/>
            <a:ln w="47625" cmpd="db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CC"/>
                </a:solidFill>
              </a:endParaRPr>
            </a:p>
          </p:txBody>
        </p:sp>
        <p:sp>
          <p:nvSpPr>
            <p:cNvPr id="9" name="CuadroTexto 7">
              <a:extLst>
                <a:ext uri="{FF2B5EF4-FFF2-40B4-BE49-F238E27FC236}">
                  <a16:creationId xmlns:a16="http://schemas.microsoft.com/office/drawing/2014/main" id="{99ED2593-6019-F559-9A13-4915962DE5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5460" y="4864100"/>
              <a:ext cx="4168775" cy="40011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s-ES" sz="2000" dirty="0">
                  <a:latin typeface="Palatino" pitchFamily="18" charset="0"/>
                  <a:sym typeface="Wingdings" pitchFamily="2" charset="2"/>
                </a:rPr>
                <a:t> </a:t>
              </a:r>
              <a:r>
                <a:rPr lang="en-US" altLang="es-ES" sz="2000" dirty="0" err="1">
                  <a:latin typeface="Palatino" pitchFamily="18" charset="0"/>
                  <a:sym typeface="Wingdings" pitchFamily="2" charset="2"/>
                </a:rPr>
                <a:t>Tamaño</a:t>
              </a:r>
              <a:r>
                <a:rPr lang="en-US" altLang="es-ES" sz="2000" dirty="0">
                  <a:latin typeface="Palatino" pitchFamily="18" charset="0"/>
                  <a:sym typeface="Wingdings" pitchFamily="2" charset="2"/>
                </a:rPr>
                <a:t>: </a:t>
              </a:r>
              <a:r>
                <a:rPr lang="en-US" altLang="es-ES" sz="2000" dirty="0" err="1">
                  <a:latin typeface="Palatino" pitchFamily="18" charset="0"/>
                  <a:sym typeface="Wingdings" pitchFamily="2" charset="2"/>
                </a:rPr>
                <a:t>altura</a:t>
              </a:r>
              <a:r>
                <a:rPr lang="en-US" altLang="es-ES" sz="2000" dirty="0">
                  <a:latin typeface="Palatino" pitchFamily="18" charset="0"/>
                  <a:sym typeface="Wingdings" pitchFamily="2" charset="2"/>
                </a:rPr>
                <a:t> y peso (BSA</a:t>
              </a:r>
              <a:r>
                <a:rPr lang="es-ES" altLang="es-ES" sz="2000" dirty="0">
                  <a:latin typeface="Palatino" pitchFamily="18" charset="0"/>
                  <a:sym typeface="Wingdings" pitchFamily="2" charset="2"/>
                </a:rPr>
                <a:t>)</a:t>
              </a:r>
              <a:endParaRPr lang="es-ES" altLang="es-ES" sz="2000" dirty="0">
                <a:latin typeface="Palatino" pitchFamily="18" charset="0"/>
              </a:endParaRPr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B8688BA0-9E49-7EE7-1AF4-46DA2C8E30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3858" y="5354638"/>
              <a:ext cx="4033837" cy="441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11" name="CuadroTexto 7">
            <a:extLst>
              <a:ext uri="{FF2B5EF4-FFF2-40B4-BE49-F238E27FC236}">
                <a16:creationId xmlns:a16="http://schemas.microsoft.com/office/drawing/2014/main" id="{ED0C7885-1E88-6C94-64F9-15D4A1ED6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8095" y="6125547"/>
            <a:ext cx="6367809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s-E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altLang="es-ES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Fluencia</a:t>
            </a:r>
            <a:r>
              <a:rPr lang="en-US" altLang="es-E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de </a:t>
            </a:r>
            <a:r>
              <a:rPr lang="en-US" altLang="es-ES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neutrones</a:t>
            </a:r>
            <a:r>
              <a:rPr lang="en-US" altLang="es-E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es-ES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térmicos</a:t>
            </a:r>
            <a:r>
              <a:rPr lang="en-US" altLang="es-E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es-ES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en</a:t>
            </a:r>
            <a:r>
              <a:rPr lang="en-US" altLang="es-E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la </a:t>
            </a:r>
            <a:r>
              <a:rPr lang="en-US" altLang="es-ES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habitación</a:t>
            </a:r>
            <a:r>
              <a:rPr lang="en-US" altLang="es-E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(R)</a:t>
            </a:r>
            <a:endParaRPr lang="en-US" alt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23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01F7551D-0BD4-B639-70EE-A16222EBA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810" y="1059168"/>
            <a:ext cx="5622503" cy="1244968"/>
          </a:xfrm>
          <a:prstGeom prst="rect">
            <a:avLst/>
          </a:prstGeom>
          <a:ln w="57150">
            <a:solidFill>
              <a:srgbClr val="C00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5" name="1 Título">
            <a:extLst>
              <a:ext uri="{FF2B5EF4-FFF2-40B4-BE49-F238E27FC236}">
                <a16:creationId xmlns:a16="http://schemas.microsoft.com/office/drawing/2014/main" id="{DF00D52F-BB0B-356D-749F-43EB8514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75"/>
            <a:ext cx="8229600" cy="1143000"/>
          </a:xfrm>
        </p:spPr>
        <p:txBody>
          <a:bodyPr/>
          <a:lstStyle/>
          <a:p>
            <a:pPr algn="ctr"/>
            <a:r>
              <a:rPr lang="es-CL" b="1" u="sng" dirty="0">
                <a:latin typeface="+mn-lt"/>
              </a:rPr>
              <a:t>MODELO GENERAL</a:t>
            </a:r>
            <a:endParaRPr lang="en-GB" b="1" u="sng" dirty="0">
              <a:latin typeface="+mn-lt"/>
            </a:endParaRPr>
          </a:p>
        </p:txBody>
      </p:sp>
      <p:grpSp>
        <p:nvGrpSpPr>
          <p:cNvPr id="6" name="1 Grupo">
            <a:extLst>
              <a:ext uri="{FF2B5EF4-FFF2-40B4-BE49-F238E27FC236}">
                <a16:creationId xmlns:a16="http://schemas.microsoft.com/office/drawing/2014/main" id="{FD6E2209-4FB7-F19A-8AEB-398FCC61540E}"/>
              </a:ext>
            </a:extLst>
          </p:cNvPr>
          <p:cNvGrpSpPr/>
          <p:nvPr/>
        </p:nvGrpSpPr>
        <p:grpSpPr>
          <a:xfrm>
            <a:off x="543798" y="3276467"/>
            <a:ext cx="4023056" cy="3527673"/>
            <a:chOff x="1116014" y="2996952"/>
            <a:chExt cx="4023056" cy="3527673"/>
          </a:xfrm>
        </p:grpSpPr>
        <p:pic>
          <p:nvPicPr>
            <p:cNvPr id="7" name="Picture 2" descr="fig4">
              <a:extLst>
                <a:ext uri="{FF2B5EF4-FFF2-40B4-BE49-F238E27FC236}">
                  <a16:creationId xmlns:a16="http://schemas.microsoft.com/office/drawing/2014/main" id="{CE2A82B5-43E4-3C1A-4F9C-52652524A8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014" y="2996952"/>
              <a:ext cx="4023056" cy="3527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2 Sol">
              <a:extLst>
                <a:ext uri="{FF2B5EF4-FFF2-40B4-BE49-F238E27FC236}">
                  <a16:creationId xmlns:a16="http://schemas.microsoft.com/office/drawing/2014/main" id="{297D9519-BCAB-A160-5972-834900700826}"/>
                </a:ext>
              </a:extLst>
            </p:cNvPr>
            <p:cNvSpPr/>
            <p:nvPr/>
          </p:nvSpPr>
          <p:spPr>
            <a:xfrm>
              <a:off x="2483768" y="3933056"/>
              <a:ext cx="216024" cy="216024"/>
            </a:xfrm>
            <a:prstGeom prst="sun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6 Rectángulo">
            <a:extLst>
              <a:ext uri="{FF2B5EF4-FFF2-40B4-BE49-F238E27FC236}">
                <a16:creationId xmlns:a16="http://schemas.microsoft.com/office/drawing/2014/main" id="{845CCEAB-7B76-3A59-1C9D-2FCAB5007CB6}"/>
              </a:ext>
            </a:extLst>
          </p:cNvPr>
          <p:cNvSpPr/>
          <p:nvPr/>
        </p:nvSpPr>
        <p:spPr>
          <a:xfrm>
            <a:off x="763810" y="2423695"/>
            <a:ext cx="3583032" cy="769441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4400" i="1" dirty="0" err="1">
                <a:solidFill>
                  <a:schemeClr val="tx1"/>
                </a:solidFill>
              </a:rPr>
              <a:t>R</a:t>
            </a:r>
            <a:r>
              <a:rPr lang="en-US" sz="4400" i="1" baseline="-25000" dirty="0" err="1">
                <a:solidFill>
                  <a:schemeClr val="tx1"/>
                </a:solidFill>
              </a:rPr>
              <a:t>meas</a:t>
            </a:r>
            <a:r>
              <a:rPr lang="en-US" sz="3600" i="1" baseline="-25000" dirty="0">
                <a:solidFill>
                  <a:schemeClr val="tx1"/>
                </a:solidFill>
              </a:rPr>
              <a:t> </a:t>
            </a:r>
            <a:r>
              <a:rPr lang="es-ES" sz="3200" i="1" dirty="0">
                <a:solidFill>
                  <a:schemeClr val="tx1"/>
                </a:solidFill>
              </a:rPr>
              <a:t>(x10</a:t>
            </a:r>
            <a:r>
              <a:rPr lang="es-ES" sz="3200" i="1" baseline="30000" dirty="0">
                <a:solidFill>
                  <a:schemeClr val="tx1"/>
                </a:solidFill>
              </a:rPr>
              <a:t>6</a:t>
            </a:r>
            <a:r>
              <a:rPr lang="es-ES" sz="3200" i="1" dirty="0">
                <a:solidFill>
                  <a:schemeClr val="tx1"/>
                </a:solidFill>
              </a:rPr>
              <a:t> n·cm</a:t>
            </a:r>
            <a:r>
              <a:rPr lang="es-ES" sz="3200" i="1" baseline="30000" dirty="0">
                <a:solidFill>
                  <a:schemeClr val="tx1"/>
                </a:solidFill>
              </a:rPr>
              <a:t>-2</a:t>
            </a:r>
            <a:r>
              <a:rPr lang="es-ES" sz="3200" i="1" dirty="0">
                <a:solidFill>
                  <a:schemeClr val="tx1"/>
                </a:solidFill>
              </a:rPr>
              <a:t>) 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0" name="6 Imagen" descr="linearity.JPG">
            <a:extLst>
              <a:ext uri="{FF2B5EF4-FFF2-40B4-BE49-F238E27FC236}">
                <a16:creationId xmlns:a16="http://schemas.microsoft.com/office/drawing/2014/main" id="{0EC82DB7-1BAC-E258-3504-D758D7BBAF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867" y="2731474"/>
            <a:ext cx="3957186" cy="289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9 CuadroTexto">
            <a:extLst>
              <a:ext uri="{FF2B5EF4-FFF2-40B4-BE49-F238E27FC236}">
                <a16:creationId xmlns:a16="http://schemas.microsoft.com/office/drawing/2014/main" id="{FC5B5E84-D535-2366-7376-CEB69B404404}"/>
              </a:ext>
            </a:extLst>
          </p:cNvPr>
          <p:cNvSpPr txBox="1"/>
          <p:nvPr/>
        </p:nvSpPr>
        <p:spPr>
          <a:xfrm>
            <a:off x="6058067" y="5783018"/>
            <a:ext cx="2101111" cy="954107"/>
          </a:xfrm>
          <a:prstGeom prst="rect">
            <a:avLst/>
          </a:prstGeom>
          <a:solidFill>
            <a:srgbClr val="FFC000"/>
          </a:solidFill>
          <a:ln w="28575">
            <a:solidFill>
              <a:srgbClr val="5EA4AE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 err="1">
                <a:latin typeface="+mn-lt"/>
              </a:rPr>
              <a:t>Relación</a:t>
            </a:r>
            <a:r>
              <a:rPr lang="en-GB" sz="2800" b="1" dirty="0">
                <a:latin typeface="+mn-lt"/>
              </a:rPr>
              <a:t> lineal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6FF59885-A4F7-B863-F678-F84E82632CB4}"/>
              </a:ext>
            </a:extLst>
          </p:cNvPr>
          <p:cNvGrpSpPr/>
          <p:nvPr/>
        </p:nvGrpSpPr>
        <p:grpSpPr>
          <a:xfrm>
            <a:off x="457200" y="2364758"/>
            <a:ext cx="8444796" cy="3623678"/>
            <a:chOff x="417565" y="749300"/>
            <a:chExt cx="8243650" cy="3114675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64C8B505-00A7-F881-CEBD-8D9F3DC627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85" t="26285" r="37500" b="39429"/>
            <a:stretch/>
          </p:blipFill>
          <p:spPr bwMode="auto">
            <a:xfrm>
              <a:off x="417565" y="749300"/>
              <a:ext cx="3853997" cy="3114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3C6FD2A7-7687-E059-BF37-FAFCC41FC4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85" t="60572" r="34821" b="6286"/>
            <a:stretch/>
          </p:blipFill>
          <p:spPr bwMode="auto">
            <a:xfrm>
              <a:off x="4271562" y="749300"/>
              <a:ext cx="4389653" cy="3114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9590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F2B0089-B3B5-C33A-0C1C-0793ADCB5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8322" y="1096134"/>
            <a:ext cx="4025789" cy="4031459"/>
          </a:xfrm>
          <a:prstGeom prst="rect">
            <a:avLst/>
          </a:prstGeom>
          <a:solidFill>
            <a:srgbClr val="FFC000"/>
          </a:solidFill>
          <a:ln>
            <a:noFill/>
          </a:ln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3380DB0D-BDDE-AAAF-C692-C353C4F65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407" y="1052736"/>
            <a:ext cx="4237935" cy="2736304"/>
          </a:xfrm>
          <a:prstGeom prst="rect">
            <a:avLst/>
          </a:prstGeom>
          <a:solidFill>
            <a:srgbClr val="FFC000"/>
          </a:solidFill>
          <a:ln>
            <a:noFill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9B83309-933D-6F39-14E5-8212E790D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702" y="4502440"/>
            <a:ext cx="4536504" cy="1879349"/>
          </a:xfrm>
          <a:prstGeom prst="rect">
            <a:avLst/>
          </a:prstGeom>
          <a:solidFill>
            <a:srgbClr val="FFC000"/>
          </a:solidFill>
          <a:ln>
            <a:noFill/>
          </a:ln>
        </p:spPr>
      </p:pic>
      <p:sp>
        <p:nvSpPr>
          <p:cNvPr id="7" name="1 CuadroTexto">
            <a:extLst>
              <a:ext uri="{FF2B5EF4-FFF2-40B4-BE49-F238E27FC236}">
                <a16:creationId xmlns:a16="http://schemas.microsoft.com/office/drawing/2014/main" id="{FC176AC6-C484-50E5-2183-A9118FE8BF53}"/>
              </a:ext>
            </a:extLst>
          </p:cNvPr>
          <p:cNvSpPr txBox="1"/>
          <p:nvPr/>
        </p:nvSpPr>
        <p:spPr>
          <a:xfrm>
            <a:off x="5292080" y="5373216"/>
            <a:ext cx="3672408" cy="86177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Rescaling patient height on the mathematical </a:t>
            </a:r>
            <a:r>
              <a:rPr lang="en-US" dirty="0" err="1"/>
              <a:t>Cristy</a:t>
            </a:r>
            <a:r>
              <a:rPr lang="en-US" dirty="0"/>
              <a:t> phantom </a:t>
            </a:r>
            <a:r>
              <a:rPr lang="en-US" sz="1400" dirty="0"/>
              <a:t>(http://crpk.ornl.gov/resources/phantom.html).</a:t>
            </a:r>
          </a:p>
        </p:txBody>
      </p:sp>
      <p:sp>
        <p:nvSpPr>
          <p:cNvPr id="8" name="1 Título">
            <a:extLst>
              <a:ext uri="{FF2B5EF4-FFF2-40B4-BE49-F238E27FC236}">
                <a16:creationId xmlns:a16="http://schemas.microsoft.com/office/drawing/2014/main" id="{A8973B59-E844-37E4-1777-DBF0A9653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75"/>
            <a:ext cx="8229600" cy="1143000"/>
          </a:xfrm>
        </p:spPr>
        <p:txBody>
          <a:bodyPr/>
          <a:lstStyle/>
          <a:p>
            <a:pPr algn="ctr"/>
            <a:r>
              <a:rPr lang="es-CL" b="1" u="sng" dirty="0">
                <a:latin typeface="+mn-lt"/>
              </a:rPr>
              <a:t>MODELO GENERAL</a:t>
            </a:r>
            <a:endParaRPr lang="en-GB" b="1" u="sng" dirty="0">
              <a:latin typeface="+mn-lt"/>
            </a:endParaRPr>
          </a:p>
        </p:txBody>
      </p:sp>
      <p:pic>
        <p:nvPicPr>
          <p:cNvPr id="9" name="Picture 2" descr="Biomedical Physics &amp; Engineering Express">
            <a:extLst>
              <a:ext uri="{FF2B5EF4-FFF2-40B4-BE49-F238E27FC236}">
                <a16:creationId xmlns:a16="http://schemas.microsoft.com/office/drawing/2014/main" id="{24848B0D-19BE-009D-6E3A-D1F45F8DF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9717" y="1052736"/>
            <a:ext cx="1190625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uadroTexto">
            <a:extLst>
              <a:ext uri="{FF2B5EF4-FFF2-40B4-BE49-F238E27FC236}">
                <a16:creationId xmlns:a16="http://schemas.microsoft.com/office/drawing/2014/main" id="{842CF430-F131-DEC1-1A36-8BDDAC829A8C}"/>
              </a:ext>
            </a:extLst>
          </p:cNvPr>
          <p:cNvSpPr txBox="1"/>
          <p:nvPr/>
        </p:nvSpPr>
        <p:spPr>
          <a:xfrm>
            <a:off x="1520818" y="3898339"/>
            <a:ext cx="2101111" cy="523220"/>
          </a:xfrm>
          <a:prstGeom prst="rect">
            <a:avLst/>
          </a:prstGeom>
          <a:solidFill>
            <a:srgbClr val="FFC000"/>
          </a:solidFill>
          <a:ln w="28575">
            <a:solidFill>
              <a:srgbClr val="5EA4AE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 err="1">
                <a:latin typeface="+mn-lt"/>
              </a:rPr>
              <a:t>Fotones</a:t>
            </a:r>
            <a:endParaRPr lang="en-GB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576846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AF50810-92D7-F0D8-ED96-17F57CA6F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836" y="692696"/>
            <a:ext cx="3750120" cy="263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470E049C-4435-8706-5AE4-3218D3945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6532" y="698430"/>
            <a:ext cx="3629620" cy="2627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1 Grupo">
            <a:extLst>
              <a:ext uri="{FF2B5EF4-FFF2-40B4-BE49-F238E27FC236}">
                <a16:creationId xmlns:a16="http://schemas.microsoft.com/office/drawing/2014/main" id="{349B1A64-2F44-AE50-EE50-054B765CAC81}"/>
              </a:ext>
            </a:extLst>
          </p:cNvPr>
          <p:cNvGrpSpPr/>
          <p:nvPr/>
        </p:nvGrpSpPr>
        <p:grpSpPr>
          <a:xfrm>
            <a:off x="22667" y="3573016"/>
            <a:ext cx="9121332" cy="3284984"/>
            <a:chOff x="22667" y="3573016"/>
            <a:chExt cx="9121332" cy="3284984"/>
          </a:xfrm>
        </p:grpSpPr>
        <p:pic>
          <p:nvPicPr>
            <p:cNvPr id="7" name="0 Imagen">
              <a:extLst>
                <a:ext uri="{FF2B5EF4-FFF2-40B4-BE49-F238E27FC236}">
                  <a16:creationId xmlns:a16="http://schemas.microsoft.com/office/drawing/2014/main" id="{3CF6ED09-E9CE-D1A7-BC36-21BEF8B0B4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3269" y="3573016"/>
              <a:ext cx="5820730" cy="3284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Resultado de imagen de alderson phantom">
              <a:hlinkClick r:id="rId5"/>
              <a:extLst>
                <a:ext uri="{FF2B5EF4-FFF2-40B4-BE49-F238E27FC236}">
                  <a16:creationId xmlns:a16="http://schemas.microsoft.com/office/drawing/2014/main" id="{60B54975-79CD-6267-5890-789140B205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68" y="5281085"/>
              <a:ext cx="3481405" cy="1551721"/>
            </a:xfrm>
            <a:prstGeom prst="rect">
              <a:avLst/>
            </a:prstGeom>
            <a:noFill/>
            <a:ln w="34925" cmpd="sng"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F:\Neutrones\Photos neutrones2\experimentos sev 15-16 enero 2010\paco\IMG_3729.JPG">
              <a:extLst>
                <a:ext uri="{FF2B5EF4-FFF2-40B4-BE49-F238E27FC236}">
                  <a16:creationId xmlns:a16="http://schemas.microsoft.com/office/drawing/2014/main" id="{960A5132-BCE2-1F32-7FB8-F050B48E64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2667" y="3573016"/>
              <a:ext cx="3469213" cy="1623869"/>
            </a:xfrm>
            <a:prstGeom prst="rect">
              <a:avLst/>
            </a:prstGeom>
            <a:noFill/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1 Título">
            <a:extLst>
              <a:ext uri="{FF2B5EF4-FFF2-40B4-BE49-F238E27FC236}">
                <a16:creationId xmlns:a16="http://schemas.microsoft.com/office/drawing/2014/main" id="{6F08DDD6-8DC1-1ACE-D39C-26AA3F72D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75"/>
            <a:ext cx="8229600" cy="681121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u="sng" dirty="0">
                <a:latin typeface="+mn-lt"/>
              </a:rPr>
              <a:t>MODELO GENERAL. VERIFICACIÓN</a:t>
            </a:r>
            <a:endParaRPr lang="en-GB" b="1" u="sng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007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7ACFEC38-9D99-7DA1-85F5-68F8A4C7C888}"/>
              </a:ext>
            </a:extLst>
          </p:cNvPr>
          <p:cNvGrpSpPr/>
          <p:nvPr/>
        </p:nvGrpSpPr>
        <p:grpSpPr>
          <a:xfrm>
            <a:off x="1630425" y="3016955"/>
            <a:ext cx="6443467" cy="3852461"/>
            <a:chOff x="1630425" y="3016955"/>
            <a:chExt cx="6443467" cy="3852461"/>
          </a:xfrm>
        </p:grpSpPr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6FBB02BB-4F5E-CD30-46EE-58C996F379E7}"/>
                </a:ext>
              </a:extLst>
            </p:cNvPr>
            <p:cNvGrpSpPr/>
            <p:nvPr/>
          </p:nvGrpSpPr>
          <p:grpSpPr>
            <a:xfrm>
              <a:off x="1630425" y="3016955"/>
              <a:ext cx="6443467" cy="3544551"/>
              <a:chOff x="1630425" y="3016955"/>
              <a:chExt cx="6443467" cy="3544551"/>
            </a:xfrm>
          </p:grpSpPr>
          <p:pic>
            <p:nvPicPr>
              <p:cNvPr id="4" name="Picture 2">
                <a:extLst>
                  <a:ext uri="{FF2B5EF4-FFF2-40B4-BE49-F238E27FC236}">
                    <a16:creationId xmlns:a16="http://schemas.microsoft.com/office/drawing/2014/main" id="{E9E39319-30CE-C79C-997D-C62416EE2E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0425" y="4608509"/>
                <a:ext cx="6443467" cy="1952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3 Rectángulo">
                <a:extLst>
                  <a:ext uri="{FF2B5EF4-FFF2-40B4-BE49-F238E27FC236}">
                    <a16:creationId xmlns:a16="http://schemas.microsoft.com/office/drawing/2014/main" id="{0E447FC9-B6F8-D76D-4926-C70344F5341C}"/>
                  </a:ext>
                </a:extLst>
              </p:cNvPr>
              <p:cNvSpPr/>
              <p:nvPr/>
            </p:nvSpPr>
            <p:spPr>
              <a:xfrm>
                <a:off x="3637680" y="3016955"/>
                <a:ext cx="792088" cy="8640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6" name="4 Conector recto">
                <a:extLst>
                  <a:ext uri="{FF2B5EF4-FFF2-40B4-BE49-F238E27FC236}">
                    <a16:creationId xmlns:a16="http://schemas.microsoft.com/office/drawing/2014/main" id="{FF03464B-0D94-3C43-12FB-619A30A9B794}"/>
                  </a:ext>
                </a:extLst>
              </p:cNvPr>
              <p:cNvCxnSpPr/>
              <p:nvPr/>
            </p:nvCxnSpPr>
            <p:spPr>
              <a:xfrm flipH="1">
                <a:off x="3637680" y="3438913"/>
                <a:ext cx="388029" cy="209832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5 Conector recto">
                <a:extLst>
                  <a:ext uri="{FF2B5EF4-FFF2-40B4-BE49-F238E27FC236}">
                    <a16:creationId xmlns:a16="http://schemas.microsoft.com/office/drawing/2014/main" id="{C230256D-1577-F17F-EEE2-EA8A94474AE7}"/>
                  </a:ext>
                </a:extLst>
              </p:cNvPr>
              <p:cNvCxnSpPr/>
              <p:nvPr/>
            </p:nvCxnSpPr>
            <p:spPr>
              <a:xfrm>
                <a:off x="4066395" y="3438913"/>
                <a:ext cx="363373" cy="202631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6 CuadroTexto">
              <a:extLst>
                <a:ext uri="{FF2B5EF4-FFF2-40B4-BE49-F238E27FC236}">
                  <a16:creationId xmlns:a16="http://schemas.microsoft.com/office/drawing/2014/main" id="{6673FABA-A646-6B18-969A-1C30A8DE2812}"/>
                </a:ext>
              </a:extLst>
            </p:cNvPr>
            <p:cNvSpPr txBox="1"/>
            <p:nvPr/>
          </p:nvSpPr>
          <p:spPr>
            <a:xfrm>
              <a:off x="3359824" y="6346196"/>
              <a:ext cx="18618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1400" b="1" dirty="0">
                  <a:solidFill>
                    <a:srgbClr val="FF0000"/>
                  </a:solidFill>
                </a:rPr>
                <a:t>Campo de tratamiento</a:t>
              </a:r>
            </a:p>
            <a:p>
              <a:pPr algn="ctr"/>
              <a:r>
                <a:rPr lang="es-CL" sz="1400" b="1" dirty="0">
                  <a:solidFill>
                    <a:srgbClr val="FF0000"/>
                  </a:solidFill>
                </a:rPr>
                <a:t>(fotones)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9" name="7 Conector recto">
            <a:extLst>
              <a:ext uri="{FF2B5EF4-FFF2-40B4-BE49-F238E27FC236}">
                <a16:creationId xmlns:a16="http://schemas.microsoft.com/office/drawing/2014/main" id="{5A1B11F5-9E4B-D1DA-18DD-13064D53374C}"/>
              </a:ext>
            </a:extLst>
          </p:cNvPr>
          <p:cNvCxnSpPr/>
          <p:nvPr/>
        </p:nvCxnSpPr>
        <p:spPr>
          <a:xfrm flipH="1">
            <a:off x="2449548" y="3412999"/>
            <a:ext cx="1576161" cy="2052228"/>
          </a:xfrm>
          <a:prstGeom prst="line">
            <a:avLst/>
          </a:prstGeom>
          <a:ln w="1905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8 Conector recto">
            <a:extLst>
              <a:ext uri="{FF2B5EF4-FFF2-40B4-BE49-F238E27FC236}">
                <a16:creationId xmlns:a16="http://schemas.microsoft.com/office/drawing/2014/main" id="{9574BBE2-7244-BCF1-AEDC-0BE7893DA626}"/>
              </a:ext>
            </a:extLst>
          </p:cNvPr>
          <p:cNvCxnSpPr/>
          <p:nvPr/>
        </p:nvCxnSpPr>
        <p:spPr>
          <a:xfrm flipH="1">
            <a:off x="3097621" y="3438913"/>
            <a:ext cx="928088" cy="1810290"/>
          </a:xfrm>
          <a:prstGeom prst="line">
            <a:avLst/>
          </a:prstGeom>
          <a:ln w="1905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9 Conector recto">
            <a:extLst>
              <a:ext uri="{FF2B5EF4-FFF2-40B4-BE49-F238E27FC236}">
                <a16:creationId xmlns:a16="http://schemas.microsoft.com/office/drawing/2014/main" id="{941235E1-8819-7DAB-0255-11B7662B8189}"/>
              </a:ext>
            </a:extLst>
          </p:cNvPr>
          <p:cNvCxnSpPr/>
          <p:nvPr/>
        </p:nvCxnSpPr>
        <p:spPr>
          <a:xfrm flipH="1">
            <a:off x="1945492" y="3438913"/>
            <a:ext cx="2080217" cy="1954306"/>
          </a:xfrm>
          <a:prstGeom prst="line">
            <a:avLst/>
          </a:prstGeom>
          <a:ln w="1905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0 Conector recto">
            <a:extLst>
              <a:ext uri="{FF2B5EF4-FFF2-40B4-BE49-F238E27FC236}">
                <a16:creationId xmlns:a16="http://schemas.microsoft.com/office/drawing/2014/main" id="{442444AA-C0B4-34C1-ABB6-2D35C535D0CD}"/>
              </a:ext>
            </a:extLst>
          </p:cNvPr>
          <p:cNvCxnSpPr/>
          <p:nvPr/>
        </p:nvCxnSpPr>
        <p:spPr>
          <a:xfrm>
            <a:off x="4177740" y="3502156"/>
            <a:ext cx="1296143" cy="1683804"/>
          </a:xfrm>
          <a:prstGeom prst="line">
            <a:avLst/>
          </a:prstGeom>
          <a:ln w="1905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1 Conector recto">
            <a:extLst>
              <a:ext uri="{FF2B5EF4-FFF2-40B4-BE49-F238E27FC236}">
                <a16:creationId xmlns:a16="http://schemas.microsoft.com/office/drawing/2014/main" id="{51F32954-8C1C-2597-642C-AB337C707608}"/>
              </a:ext>
            </a:extLst>
          </p:cNvPr>
          <p:cNvCxnSpPr/>
          <p:nvPr/>
        </p:nvCxnSpPr>
        <p:spPr>
          <a:xfrm>
            <a:off x="4033725" y="3438913"/>
            <a:ext cx="2880319" cy="1954306"/>
          </a:xfrm>
          <a:prstGeom prst="line">
            <a:avLst/>
          </a:prstGeom>
          <a:ln w="1905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2 CuadroTexto">
            <a:extLst>
              <a:ext uri="{FF2B5EF4-FFF2-40B4-BE49-F238E27FC236}">
                <a16:creationId xmlns:a16="http://schemas.microsoft.com/office/drawing/2014/main" id="{00B4C469-22F0-B7B6-C6A1-B2989D005D36}"/>
              </a:ext>
            </a:extLst>
          </p:cNvPr>
          <p:cNvSpPr txBox="1"/>
          <p:nvPr/>
        </p:nvSpPr>
        <p:spPr>
          <a:xfrm>
            <a:off x="4871952" y="3402094"/>
            <a:ext cx="10437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b="1" dirty="0">
                <a:solidFill>
                  <a:srgbClr val="FF0000"/>
                </a:solidFill>
              </a:rPr>
              <a:t>Radiación de fuga (fotones)</a:t>
            </a:r>
          </a:p>
        </p:txBody>
      </p:sp>
      <p:cxnSp>
        <p:nvCxnSpPr>
          <p:cNvPr id="15" name="13 Conector recto">
            <a:extLst>
              <a:ext uri="{FF2B5EF4-FFF2-40B4-BE49-F238E27FC236}">
                <a16:creationId xmlns:a16="http://schemas.microsoft.com/office/drawing/2014/main" id="{E374D1BC-00F4-B7F0-FA01-0C4FC1F8E355}"/>
              </a:ext>
            </a:extLst>
          </p:cNvPr>
          <p:cNvCxnSpPr/>
          <p:nvPr/>
        </p:nvCxnSpPr>
        <p:spPr>
          <a:xfrm flipH="1">
            <a:off x="3237628" y="3502156"/>
            <a:ext cx="469456" cy="225110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4 Conector recto">
            <a:extLst>
              <a:ext uri="{FF2B5EF4-FFF2-40B4-BE49-F238E27FC236}">
                <a16:creationId xmlns:a16="http://schemas.microsoft.com/office/drawing/2014/main" id="{FBB6AC5D-A8B2-2358-373B-1AAFD7FB7666}"/>
              </a:ext>
            </a:extLst>
          </p:cNvPr>
          <p:cNvCxnSpPr/>
          <p:nvPr/>
        </p:nvCxnSpPr>
        <p:spPr>
          <a:xfrm flipH="1">
            <a:off x="2750872" y="3412999"/>
            <a:ext cx="1080822" cy="212861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5 Conector recto">
            <a:extLst>
              <a:ext uri="{FF2B5EF4-FFF2-40B4-BE49-F238E27FC236}">
                <a16:creationId xmlns:a16="http://schemas.microsoft.com/office/drawing/2014/main" id="{148592FC-FCC9-8692-90FD-BCAB60AAF52B}"/>
              </a:ext>
            </a:extLst>
          </p:cNvPr>
          <p:cNvCxnSpPr/>
          <p:nvPr/>
        </p:nvCxnSpPr>
        <p:spPr>
          <a:xfrm>
            <a:off x="4243227" y="3304987"/>
            <a:ext cx="1086641" cy="252028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6 Conector recto">
            <a:extLst>
              <a:ext uri="{FF2B5EF4-FFF2-40B4-BE49-F238E27FC236}">
                <a16:creationId xmlns:a16="http://schemas.microsoft.com/office/drawing/2014/main" id="{103A10C6-0A53-D2A4-791B-5C6AE4BD56DD}"/>
              </a:ext>
            </a:extLst>
          </p:cNvPr>
          <p:cNvCxnSpPr/>
          <p:nvPr/>
        </p:nvCxnSpPr>
        <p:spPr>
          <a:xfrm>
            <a:off x="4066396" y="5465227"/>
            <a:ext cx="1047448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7 CuadroTexto">
            <a:extLst>
              <a:ext uri="{FF2B5EF4-FFF2-40B4-BE49-F238E27FC236}">
                <a16:creationId xmlns:a16="http://schemas.microsoft.com/office/drawing/2014/main" id="{8B73DCCE-4879-F83D-6470-B936E57AF5ED}"/>
              </a:ext>
            </a:extLst>
          </p:cNvPr>
          <p:cNvSpPr txBox="1"/>
          <p:nvPr/>
        </p:nvSpPr>
        <p:spPr>
          <a:xfrm>
            <a:off x="1999297" y="3749410"/>
            <a:ext cx="1043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b="1" dirty="0">
                <a:solidFill>
                  <a:schemeClr val="accent3">
                    <a:lumMod val="75000"/>
                  </a:schemeClr>
                </a:solidFill>
              </a:rPr>
              <a:t>Dispersión de fotones</a:t>
            </a:r>
          </a:p>
        </p:txBody>
      </p:sp>
      <p:cxnSp>
        <p:nvCxnSpPr>
          <p:cNvPr id="20" name="18 Conector recto de flecha">
            <a:extLst>
              <a:ext uri="{FF2B5EF4-FFF2-40B4-BE49-F238E27FC236}">
                <a16:creationId xmlns:a16="http://schemas.microsoft.com/office/drawing/2014/main" id="{E91991B6-6DEA-6413-8126-EAC49290AE2A}"/>
              </a:ext>
            </a:extLst>
          </p:cNvPr>
          <p:cNvCxnSpPr/>
          <p:nvPr/>
        </p:nvCxnSpPr>
        <p:spPr>
          <a:xfrm flipH="1">
            <a:off x="3528995" y="3430383"/>
            <a:ext cx="504730" cy="2304256"/>
          </a:xfrm>
          <a:prstGeom prst="straightConnector1">
            <a:avLst/>
          </a:prstGeom>
          <a:ln w="1905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19 Conector recto de flecha">
            <a:extLst>
              <a:ext uri="{FF2B5EF4-FFF2-40B4-BE49-F238E27FC236}">
                <a16:creationId xmlns:a16="http://schemas.microsoft.com/office/drawing/2014/main" id="{D56385B9-9AAF-E9C1-674C-204EBCC3B4E8}"/>
              </a:ext>
            </a:extLst>
          </p:cNvPr>
          <p:cNvCxnSpPr/>
          <p:nvPr/>
        </p:nvCxnSpPr>
        <p:spPr>
          <a:xfrm flipH="1">
            <a:off x="2750872" y="3412999"/>
            <a:ext cx="1139173" cy="2340260"/>
          </a:xfrm>
          <a:prstGeom prst="straightConnector1">
            <a:avLst/>
          </a:prstGeom>
          <a:ln w="1905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0 Conector recto de flecha">
            <a:extLst>
              <a:ext uri="{FF2B5EF4-FFF2-40B4-BE49-F238E27FC236}">
                <a16:creationId xmlns:a16="http://schemas.microsoft.com/office/drawing/2014/main" id="{0603C268-0F64-FD78-D901-18EE76295CD2}"/>
              </a:ext>
            </a:extLst>
          </p:cNvPr>
          <p:cNvCxnSpPr/>
          <p:nvPr/>
        </p:nvCxnSpPr>
        <p:spPr>
          <a:xfrm>
            <a:off x="4066395" y="3402218"/>
            <a:ext cx="2013878" cy="1846985"/>
          </a:xfrm>
          <a:prstGeom prst="straightConnector1">
            <a:avLst/>
          </a:prstGeom>
          <a:ln w="1905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1 Conector recto de flecha">
            <a:extLst>
              <a:ext uri="{FF2B5EF4-FFF2-40B4-BE49-F238E27FC236}">
                <a16:creationId xmlns:a16="http://schemas.microsoft.com/office/drawing/2014/main" id="{0C96A6C3-11D0-4528-C728-480C196FD87E}"/>
              </a:ext>
            </a:extLst>
          </p:cNvPr>
          <p:cNvCxnSpPr/>
          <p:nvPr/>
        </p:nvCxnSpPr>
        <p:spPr>
          <a:xfrm>
            <a:off x="4113086" y="3438913"/>
            <a:ext cx="633363" cy="2180021"/>
          </a:xfrm>
          <a:prstGeom prst="straightConnector1">
            <a:avLst/>
          </a:prstGeom>
          <a:ln w="1905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22 CuadroTexto">
            <a:extLst>
              <a:ext uri="{FF2B5EF4-FFF2-40B4-BE49-F238E27FC236}">
                <a16:creationId xmlns:a16="http://schemas.microsoft.com/office/drawing/2014/main" id="{6CD5DAEA-D898-8057-94A3-9D36152FDD55}"/>
              </a:ext>
            </a:extLst>
          </p:cNvPr>
          <p:cNvSpPr txBox="1"/>
          <p:nvPr/>
        </p:nvSpPr>
        <p:spPr>
          <a:xfrm>
            <a:off x="5720233" y="3821133"/>
            <a:ext cx="1398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b="1" dirty="0">
                <a:solidFill>
                  <a:schemeClr val="accent1"/>
                </a:solidFill>
              </a:rPr>
              <a:t>Neutrones</a:t>
            </a:r>
          </a:p>
          <a:p>
            <a:pPr algn="ctr"/>
            <a:r>
              <a:rPr lang="es-CL" sz="1400" b="1" dirty="0">
                <a:solidFill>
                  <a:schemeClr val="accent1"/>
                </a:solidFill>
              </a:rPr>
              <a:t>(si E&gt;10MV)</a:t>
            </a:r>
          </a:p>
        </p:txBody>
      </p:sp>
      <p:sp>
        <p:nvSpPr>
          <p:cNvPr id="25" name="23 Elipse">
            <a:extLst>
              <a:ext uri="{FF2B5EF4-FFF2-40B4-BE49-F238E27FC236}">
                <a16:creationId xmlns:a16="http://schemas.microsoft.com/office/drawing/2014/main" id="{80732E06-A4A0-90FC-05D4-941B5C628747}"/>
              </a:ext>
            </a:extLst>
          </p:cNvPr>
          <p:cNvSpPr/>
          <p:nvPr/>
        </p:nvSpPr>
        <p:spPr>
          <a:xfrm>
            <a:off x="4479183" y="4559797"/>
            <a:ext cx="3623876" cy="1770973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1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24 Elipse">
            <a:extLst>
              <a:ext uri="{FF2B5EF4-FFF2-40B4-BE49-F238E27FC236}">
                <a16:creationId xmlns:a16="http://schemas.microsoft.com/office/drawing/2014/main" id="{BBD54030-0509-E5C2-5F49-FDD43B6A22AF}"/>
              </a:ext>
            </a:extLst>
          </p:cNvPr>
          <p:cNvSpPr/>
          <p:nvPr/>
        </p:nvSpPr>
        <p:spPr>
          <a:xfrm>
            <a:off x="1543769" y="4611947"/>
            <a:ext cx="2090532" cy="1770973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1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5" name="Grupo 44">
            <a:extLst>
              <a:ext uri="{FF2B5EF4-FFF2-40B4-BE49-F238E27FC236}">
                <a16:creationId xmlns:a16="http://schemas.microsoft.com/office/drawing/2014/main" id="{3B5B9509-2876-CFE8-B035-309D064E73EF}"/>
              </a:ext>
            </a:extLst>
          </p:cNvPr>
          <p:cNvGrpSpPr/>
          <p:nvPr/>
        </p:nvGrpSpPr>
        <p:grpSpPr>
          <a:xfrm>
            <a:off x="5777093" y="993703"/>
            <a:ext cx="2909707" cy="2803074"/>
            <a:chOff x="228601" y="1163639"/>
            <a:chExt cx="3849688" cy="4647910"/>
          </a:xfrm>
        </p:grpSpPr>
        <p:grpSp>
          <p:nvGrpSpPr>
            <p:cNvPr id="34" name="Group 23">
              <a:extLst>
                <a:ext uri="{FF2B5EF4-FFF2-40B4-BE49-F238E27FC236}">
                  <a16:creationId xmlns:a16="http://schemas.microsoft.com/office/drawing/2014/main" id="{8EF27B62-0F00-934D-BDB9-6E4ADC83FA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601" y="1163639"/>
              <a:ext cx="3849688" cy="3483980"/>
              <a:chOff x="144" y="733"/>
              <a:chExt cx="2935" cy="2885"/>
            </a:xfrm>
          </p:grpSpPr>
          <p:pic>
            <p:nvPicPr>
              <p:cNvPr id="35" name="2 Imagen">
                <a:extLst>
                  <a:ext uri="{FF2B5EF4-FFF2-40B4-BE49-F238E27FC236}">
                    <a16:creationId xmlns:a16="http://schemas.microsoft.com/office/drawing/2014/main" id="{C2B0B0AE-751E-FCC0-5A6A-3CB4C5CA28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" y="733"/>
                <a:ext cx="2935" cy="28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" name="19 CuadroTexto">
                <a:extLst>
                  <a:ext uri="{FF2B5EF4-FFF2-40B4-BE49-F238E27FC236}">
                    <a16:creationId xmlns:a16="http://schemas.microsoft.com/office/drawing/2014/main" id="{2DF88D4F-CC7D-6F04-39F3-B18BDB28AE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5" y="2102"/>
                <a:ext cx="373" cy="2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 algn="ctr" eaLnBrk="1" hangingPunct="1"/>
                <a:endParaRPr lang="en-US" altLang="en-US"/>
              </a:p>
            </p:txBody>
          </p:sp>
          <p:sp>
            <p:nvSpPr>
              <p:cNvPr id="37" name="19 CuadroTexto">
                <a:extLst>
                  <a:ext uri="{FF2B5EF4-FFF2-40B4-BE49-F238E27FC236}">
                    <a16:creationId xmlns:a16="http://schemas.microsoft.com/office/drawing/2014/main" id="{BFCDE3E7-FE93-AE8E-1223-CD86C7F177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97" y="2085"/>
                <a:ext cx="372" cy="2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 algn="ctr" eaLnBrk="1" hangingPunct="1"/>
                <a:endParaRPr lang="en-US" altLang="en-US"/>
              </a:p>
            </p:txBody>
          </p:sp>
          <p:sp>
            <p:nvSpPr>
              <p:cNvPr id="38" name="19 CuadroTexto">
                <a:extLst>
                  <a:ext uri="{FF2B5EF4-FFF2-40B4-BE49-F238E27FC236}">
                    <a16:creationId xmlns:a16="http://schemas.microsoft.com/office/drawing/2014/main" id="{1FAE4B68-5D39-933D-ECAB-41D22EB5A9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05" y="2141"/>
                <a:ext cx="79" cy="231"/>
              </a:xfrm>
              <a:prstGeom prst="rect">
                <a:avLst/>
              </a:prstGeom>
              <a:solidFill>
                <a:srgbClr val="EEED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 algn="ctr" eaLnBrk="1" hangingPunct="1"/>
                <a:endParaRPr lang="en-US" altLang="en-US"/>
              </a:p>
            </p:txBody>
          </p:sp>
          <p:sp>
            <p:nvSpPr>
              <p:cNvPr id="39" name="19 CuadroTexto">
                <a:extLst>
                  <a:ext uri="{FF2B5EF4-FFF2-40B4-BE49-F238E27FC236}">
                    <a16:creationId xmlns:a16="http://schemas.microsoft.com/office/drawing/2014/main" id="{7378996C-E6E7-96E3-F6EA-7C1906141A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92" y="2094"/>
                <a:ext cx="91" cy="231"/>
              </a:xfrm>
              <a:prstGeom prst="rect">
                <a:avLst/>
              </a:prstGeom>
              <a:solidFill>
                <a:srgbClr val="F2DC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dirty="0">
                  <a:latin typeface="+mn-lt"/>
                  <a:ea typeface="+mn-ea"/>
                </a:endParaRPr>
              </a:p>
            </p:txBody>
          </p:sp>
          <p:sp>
            <p:nvSpPr>
              <p:cNvPr id="40" name="19 CuadroTexto">
                <a:extLst>
                  <a:ext uri="{FF2B5EF4-FFF2-40B4-BE49-F238E27FC236}">
                    <a16:creationId xmlns:a16="http://schemas.microsoft.com/office/drawing/2014/main" id="{F222C426-100C-A6C7-E06F-2E69B6A7D2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89" y="2102"/>
                <a:ext cx="79" cy="231"/>
              </a:xfrm>
              <a:prstGeom prst="rect">
                <a:avLst/>
              </a:prstGeom>
              <a:solidFill>
                <a:srgbClr val="EEED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 algn="ctr" eaLnBrk="1" hangingPunct="1"/>
                <a:endParaRPr lang="en-US" altLang="en-US"/>
              </a:p>
            </p:txBody>
          </p:sp>
        </p:grpSp>
        <p:grpSp>
          <p:nvGrpSpPr>
            <p:cNvPr id="41" name="18 Grupo">
              <a:extLst>
                <a:ext uri="{FF2B5EF4-FFF2-40B4-BE49-F238E27FC236}">
                  <a16:creationId xmlns:a16="http://schemas.microsoft.com/office/drawing/2014/main" id="{D7370C2A-6B3A-F46D-FB87-F05C70F52857}"/>
                </a:ext>
              </a:extLst>
            </p:cNvPr>
            <p:cNvGrpSpPr/>
            <p:nvPr/>
          </p:nvGrpSpPr>
          <p:grpSpPr>
            <a:xfrm>
              <a:off x="2080184" y="3159255"/>
              <a:ext cx="459263" cy="2086274"/>
              <a:chOff x="2080184" y="3159255"/>
              <a:chExt cx="459263" cy="2086274"/>
            </a:xfrm>
          </p:grpSpPr>
          <p:cxnSp>
            <p:nvCxnSpPr>
              <p:cNvPr id="42" name="8 Conector recto">
                <a:extLst>
                  <a:ext uri="{FF2B5EF4-FFF2-40B4-BE49-F238E27FC236}">
                    <a16:creationId xmlns:a16="http://schemas.microsoft.com/office/drawing/2014/main" id="{8AF323AD-69CF-F7E0-927F-2177B4EC9B8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080184" y="3164698"/>
                <a:ext cx="0" cy="2080831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" name="8 Conector recto">
                <a:extLst>
                  <a:ext uri="{FF2B5EF4-FFF2-40B4-BE49-F238E27FC236}">
                    <a16:creationId xmlns:a16="http://schemas.microsoft.com/office/drawing/2014/main" id="{0E982DD9-AD33-403C-0A94-C7A61884609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539447" y="3159255"/>
                <a:ext cx="0" cy="2086274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44" name="10 CuadroTexto">
              <a:extLst>
                <a:ext uri="{FF2B5EF4-FFF2-40B4-BE49-F238E27FC236}">
                  <a16:creationId xmlns:a16="http://schemas.microsoft.com/office/drawing/2014/main" id="{CDA5A866-4254-D17B-CCA1-2B61817A39D3}"/>
                </a:ext>
              </a:extLst>
            </p:cNvPr>
            <p:cNvSpPr txBox="1"/>
            <p:nvPr/>
          </p:nvSpPr>
          <p:spPr>
            <a:xfrm>
              <a:off x="2031333" y="5301209"/>
              <a:ext cx="590550" cy="5103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dirty="0">
                  <a:latin typeface="+mn-lt"/>
                  <a:ea typeface="+mn-ea"/>
                </a:rPr>
                <a:t>TPS</a:t>
              </a:r>
            </a:p>
          </p:txBody>
        </p:sp>
      </p:grpSp>
      <p:sp>
        <p:nvSpPr>
          <p:cNvPr id="46" name="CuadroTexto 45">
            <a:extLst>
              <a:ext uri="{FF2B5EF4-FFF2-40B4-BE49-F238E27FC236}">
                <a16:creationId xmlns:a16="http://schemas.microsoft.com/office/drawing/2014/main" id="{E222D54D-A260-E442-55E8-6BA6183EE861}"/>
              </a:ext>
            </a:extLst>
          </p:cNvPr>
          <p:cNvSpPr txBox="1"/>
          <p:nvPr/>
        </p:nvSpPr>
        <p:spPr>
          <a:xfrm>
            <a:off x="284198" y="1126879"/>
            <a:ext cx="26452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rgbClr val="660066"/>
                </a:solidFill>
                <a:latin typeface="Palatino"/>
                <a:cs typeface="Palatino"/>
              </a:rPr>
              <a:t>Dosis periférica (PD)</a:t>
            </a:r>
          </a:p>
        </p:txBody>
      </p:sp>
      <p:sp>
        <p:nvSpPr>
          <p:cNvPr id="47" name="CuadroTexto 9">
            <a:extLst>
              <a:ext uri="{FF2B5EF4-FFF2-40B4-BE49-F238E27FC236}">
                <a16:creationId xmlns:a16="http://schemas.microsoft.com/office/drawing/2014/main" id="{818A9003-4574-9C43-2676-9FF51B04AC94}"/>
              </a:ext>
            </a:extLst>
          </p:cNvPr>
          <p:cNvSpPr txBox="1"/>
          <p:nvPr/>
        </p:nvSpPr>
        <p:spPr>
          <a:xfrm>
            <a:off x="284198" y="1542378"/>
            <a:ext cx="4423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Palatino"/>
                <a:cs typeface="Palatino"/>
              </a:rPr>
              <a:t>Cáncer </a:t>
            </a:r>
            <a:r>
              <a:rPr lang="es-ES" sz="2000" dirty="0" err="1">
                <a:latin typeface="Palatino"/>
                <a:cs typeface="Palatino"/>
              </a:rPr>
              <a:t>radioinducido</a:t>
            </a:r>
            <a:r>
              <a:rPr lang="es-ES" sz="2400" dirty="0">
                <a:solidFill>
                  <a:srgbClr val="FF0000"/>
                </a:solidFill>
                <a:latin typeface="Palatino"/>
                <a:cs typeface="Palatino"/>
              </a:rPr>
              <a:t> </a:t>
            </a:r>
            <a:r>
              <a:rPr lang="es-ES" sz="2400" b="1" dirty="0">
                <a:solidFill>
                  <a:srgbClr val="FF0000"/>
                </a:solidFill>
                <a:latin typeface="Palatino"/>
                <a:cs typeface="Palatino"/>
              </a:rPr>
              <a:t>≠ </a:t>
            </a:r>
            <a:r>
              <a:rPr lang="es-ES" sz="2000" dirty="0">
                <a:latin typeface="Palatino"/>
                <a:cs typeface="Palatino"/>
              </a:rPr>
              <a:t>metástasis</a:t>
            </a:r>
          </a:p>
        </p:txBody>
      </p:sp>
      <p:sp>
        <p:nvSpPr>
          <p:cNvPr id="48" name="CuadroTexto 10">
            <a:extLst>
              <a:ext uri="{FF2B5EF4-FFF2-40B4-BE49-F238E27FC236}">
                <a16:creationId xmlns:a16="http://schemas.microsoft.com/office/drawing/2014/main" id="{A615FE6F-E648-D458-87F9-7FF73B82B49A}"/>
              </a:ext>
            </a:extLst>
          </p:cNvPr>
          <p:cNvSpPr txBox="1"/>
          <p:nvPr/>
        </p:nvSpPr>
        <p:spPr>
          <a:xfrm>
            <a:off x="284198" y="2060463"/>
            <a:ext cx="4391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Palatino"/>
                <a:cs typeface="Palatino"/>
              </a:rPr>
              <a:t>(17-19% del total, 8% por radiación)</a:t>
            </a:r>
          </a:p>
        </p:txBody>
      </p:sp>
      <p:sp>
        <p:nvSpPr>
          <p:cNvPr id="49" name="1 Título">
            <a:extLst>
              <a:ext uri="{FF2B5EF4-FFF2-40B4-BE49-F238E27FC236}">
                <a16:creationId xmlns:a16="http://schemas.microsoft.com/office/drawing/2014/main" id="{96B9106C-1862-F001-9D7A-E8DF49BDD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75"/>
            <a:ext cx="8229600" cy="1143000"/>
          </a:xfrm>
        </p:spPr>
        <p:txBody>
          <a:bodyPr/>
          <a:lstStyle/>
          <a:p>
            <a:pPr algn="ctr"/>
            <a:r>
              <a:rPr lang="es-CL" b="1" u="sng" dirty="0">
                <a:latin typeface="+mn-lt"/>
              </a:rPr>
              <a:t>JUSTIFICACIÓN</a:t>
            </a:r>
            <a:endParaRPr lang="en-GB" b="1" u="sng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6936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4" grpId="0"/>
      <p:bldP spid="25" grpId="0" animBg="1"/>
      <p:bldP spid="26" grpId="0" animBg="1"/>
      <p:bldP spid="47" grpId="0"/>
      <p:bldP spid="4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501AE718-3812-A460-A12E-CE0A37E3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1163269"/>
            <a:ext cx="8767876" cy="5434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>
            <a:extLst>
              <a:ext uri="{FF2B5EF4-FFF2-40B4-BE49-F238E27FC236}">
                <a16:creationId xmlns:a16="http://schemas.microsoft.com/office/drawing/2014/main" id="{2593508D-F7FD-DA60-8C3E-FE16A6416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1121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u="sng" dirty="0">
                <a:latin typeface="+mn-lt"/>
              </a:rPr>
              <a:t>PERIPHOCAL: FOTONES Y NEUTRONES</a:t>
            </a:r>
            <a:endParaRPr lang="en-GB" b="1" u="sng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7127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risk_calculator_2">
            <a:extLst>
              <a:ext uri="{FF2B5EF4-FFF2-40B4-BE49-F238E27FC236}">
                <a16:creationId xmlns:a16="http://schemas.microsoft.com/office/drawing/2014/main" id="{23FCBA4E-0EC9-47B7-D1D6-EAAB408FE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40" y="781050"/>
            <a:ext cx="4752975" cy="356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>
            <a:extLst>
              <a:ext uri="{FF2B5EF4-FFF2-40B4-BE49-F238E27FC236}">
                <a16:creationId xmlns:a16="http://schemas.microsoft.com/office/drawing/2014/main" id="{8DC6A766-474C-7318-7F4D-FBFF48D00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1121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u="sng" dirty="0">
                <a:latin typeface="+mn-lt"/>
              </a:rPr>
              <a:t>MODELO INTEGRADO</a:t>
            </a:r>
            <a:endParaRPr lang="en-GB" b="1" u="sng" dirty="0">
              <a:latin typeface="+mn-lt"/>
            </a:endParaRPr>
          </a:p>
        </p:txBody>
      </p:sp>
      <p:grpSp>
        <p:nvGrpSpPr>
          <p:cNvPr id="8" name="1 Grupo">
            <a:extLst>
              <a:ext uri="{FF2B5EF4-FFF2-40B4-BE49-F238E27FC236}">
                <a16:creationId xmlns:a16="http://schemas.microsoft.com/office/drawing/2014/main" id="{AD625B04-FC80-20B1-B940-E8B27F980E93}"/>
              </a:ext>
            </a:extLst>
          </p:cNvPr>
          <p:cNvGrpSpPr/>
          <p:nvPr/>
        </p:nvGrpSpPr>
        <p:grpSpPr>
          <a:xfrm>
            <a:off x="2740387" y="2162557"/>
            <a:ext cx="6192837" cy="4645025"/>
            <a:chOff x="2740387" y="2162557"/>
            <a:chExt cx="6192837" cy="4645025"/>
          </a:xfrm>
        </p:grpSpPr>
        <p:pic>
          <p:nvPicPr>
            <p:cNvPr id="10" name="Picture 10" descr="risk_calculator">
              <a:extLst>
                <a:ext uri="{FF2B5EF4-FFF2-40B4-BE49-F238E27FC236}">
                  <a16:creationId xmlns:a16="http://schemas.microsoft.com/office/drawing/2014/main" id="{513E822C-3484-A480-A956-1408A2769D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0387" y="2162557"/>
              <a:ext cx="6192837" cy="4645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 descr="C:\Users\usuario\Desktop\dosis_neutrones.tif">
              <a:extLst>
                <a:ext uri="{FF2B5EF4-FFF2-40B4-BE49-F238E27FC236}">
                  <a16:creationId xmlns:a16="http://schemas.microsoft.com/office/drawing/2014/main" id="{CFEFF60E-518A-F2E7-E8BE-E8F2F7077E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8" y="2420888"/>
              <a:ext cx="4451612" cy="4104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4 Sol">
              <a:extLst>
                <a:ext uri="{FF2B5EF4-FFF2-40B4-BE49-F238E27FC236}">
                  <a16:creationId xmlns:a16="http://schemas.microsoft.com/office/drawing/2014/main" id="{C66CADEA-DE91-2FD0-E7A0-CB88255C5075}"/>
                </a:ext>
              </a:extLst>
            </p:cNvPr>
            <p:cNvSpPr/>
            <p:nvPr/>
          </p:nvSpPr>
          <p:spPr>
            <a:xfrm>
              <a:off x="7812360" y="3571017"/>
              <a:ext cx="216024" cy="216024"/>
            </a:xfrm>
            <a:prstGeom prst="sun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 Box 10">
            <a:extLst>
              <a:ext uri="{FF2B5EF4-FFF2-40B4-BE49-F238E27FC236}">
                <a16:creationId xmlns:a16="http://schemas.microsoft.com/office/drawing/2014/main" id="{8B628611-1909-9934-74C2-0CE73FBFC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3635" y="5318828"/>
            <a:ext cx="3887788" cy="1200329"/>
          </a:xfrm>
          <a:prstGeom prst="rect">
            <a:avLst/>
          </a:prstGeom>
          <a:solidFill>
            <a:srgbClr val="FFC000"/>
          </a:solidFill>
          <a:ln w="12700">
            <a:solidFill>
              <a:srgbClr val="00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ES" u="sng" dirty="0">
                <a:sym typeface="Wingdings" pitchFamily="2" charset="2"/>
              </a:rPr>
              <a:t>Para seleccionar la mejor opción: </a:t>
            </a:r>
          </a:p>
          <a:p>
            <a:pPr algn="ctr" eaLnBrk="1" hangingPunct="1">
              <a:spcBef>
                <a:spcPct val="50000"/>
              </a:spcBef>
            </a:pPr>
            <a:r>
              <a:rPr lang="es-ES_tradnl" altLang="es-ES" dirty="0">
                <a:sym typeface="Wingdings" pitchFamily="2" charset="2"/>
              </a:rPr>
              <a:t> Solo una parte del cuerpo</a:t>
            </a:r>
          </a:p>
          <a:p>
            <a:pPr algn="ctr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s-ES_tradnl" altLang="es-ES" dirty="0">
                <a:sym typeface="Wingdings" pitchFamily="2" charset="2"/>
              </a:rPr>
              <a:t> Solo fotones y electrones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67147811-8655-0DCF-87B1-5B6801C2F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35" y="4444917"/>
            <a:ext cx="3887788" cy="707886"/>
          </a:xfrm>
          <a:prstGeom prst="rect">
            <a:avLst/>
          </a:prstGeom>
          <a:solidFill>
            <a:srgbClr val="FFC000"/>
          </a:solidFill>
          <a:ln w="12700">
            <a:solidFill>
              <a:srgbClr val="00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ES" sz="2000" dirty="0">
                <a:sym typeface="Wingdings" pitchFamily="2" charset="2"/>
              </a:rPr>
              <a:t>Script en Pinacle para cálculo de dosis periférica de neutrones</a:t>
            </a:r>
          </a:p>
        </p:txBody>
      </p:sp>
      <p:cxnSp>
        <p:nvCxnSpPr>
          <p:cNvPr id="15" name="5 Conector recto de flecha">
            <a:extLst>
              <a:ext uri="{FF2B5EF4-FFF2-40B4-BE49-F238E27FC236}">
                <a16:creationId xmlns:a16="http://schemas.microsoft.com/office/drawing/2014/main" id="{2E1F5B59-D8A6-AF39-BEE6-674A6E4F5EA6}"/>
              </a:ext>
            </a:extLst>
          </p:cNvPr>
          <p:cNvCxnSpPr>
            <a:cxnSpLocks/>
          </p:cNvCxnSpPr>
          <p:nvPr/>
        </p:nvCxnSpPr>
        <p:spPr>
          <a:xfrm flipV="1">
            <a:off x="5187910" y="5260336"/>
            <a:ext cx="2147887" cy="65865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6 CuadroTexto">
            <a:extLst>
              <a:ext uri="{FF2B5EF4-FFF2-40B4-BE49-F238E27FC236}">
                <a16:creationId xmlns:a16="http://schemas.microsoft.com/office/drawing/2014/main" id="{33C87CC9-B3A2-5A62-5A06-29F76B7BF294}"/>
              </a:ext>
            </a:extLst>
          </p:cNvPr>
          <p:cNvSpPr txBox="1"/>
          <p:nvPr/>
        </p:nvSpPr>
        <p:spPr>
          <a:xfrm>
            <a:off x="7407805" y="4937170"/>
            <a:ext cx="1264880" cy="92333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También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Dosis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periférica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9" name="14 CuadroTexto">
            <a:extLst>
              <a:ext uri="{FF2B5EF4-FFF2-40B4-BE49-F238E27FC236}">
                <a16:creationId xmlns:a16="http://schemas.microsoft.com/office/drawing/2014/main" id="{3BF7A5C4-4E7B-08B3-AE7B-25903590CB23}"/>
              </a:ext>
            </a:extLst>
          </p:cNvPr>
          <p:cNvSpPr txBox="1"/>
          <p:nvPr/>
        </p:nvSpPr>
        <p:spPr>
          <a:xfrm>
            <a:off x="7545829" y="5895909"/>
            <a:ext cx="1264880" cy="64633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También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Neutrones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20" name="15 Conector recto de flecha">
            <a:extLst>
              <a:ext uri="{FF2B5EF4-FFF2-40B4-BE49-F238E27FC236}">
                <a16:creationId xmlns:a16="http://schemas.microsoft.com/office/drawing/2014/main" id="{DAC1744B-09D4-7DD6-1CC1-CE077B4826D8}"/>
              </a:ext>
            </a:extLst>
          </p:cNvPr>
          <p:cNvCxnSpPr>
            <a:cxnSpLocks/>
          </p:cNvCxnSpPr>
          <p:nvPr/>
        </p:nvCxnSpPr>
        <p:spPr>
          <a:xfrm flipV="1">
            <a:off x="5187910" y="6219074"/>
            <a:ext cx="2285911" cy="12113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754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1" animBg="1"/>
      <p:bldP spid="16" grpId="0" animBg="1"/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 Imagen">
            <a:extLst>
              <a:ext uri="{FF2B5EF4-FFF2-40B4-BE49-F238E27FC236}">
                <a16:creationId xmlns:a16="http://schemas.microsoft.com/office/drawing/2014/main" id="{A27E1358-7480-9C37-5225-16F8810384D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787564"/>
            <a:ext cx="3384376" cy="2917194"/>
          </a:xfrm>
          <a:prstGeom prst="rect">
            <a:avLst/>
          </a:prstGeom>
        </p:spPr>
      </p:pic>
      <p:sp>
        <p:nvSpPr>
          <p:cNvPr id="5" name="2 CuadroTexto">
            <a:extLst>
              <a:ext uri="{FF2B5EF4-FFF2-40B4-BE49-F238E27FC236}">
                <a16:creationId xmlns:a16="http://schemas.microsoft.com/office/drawing/2014/main" id="{DA964181-56D6-19A3-FB67-1B021752013F}"/>
              </a:ext>
            </a:extLst>
          </p:cNvPr>
          <p:cNvSpPr txBox="1"/>
          <p:nvPr/>
        </p:nvSpPr>
        <p:spPr>
          <a:xfrm>
            <a:off x="407584" y="3855021"/>
            <a:ext cx="1512168" cy="64633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 MV lung (35-330 mSv)</a:t>
            </a:r>
          </a:p>
        </p:txBody>
      </p:sp>
      <p:grpSp>
        <p:nvGrpSpPr>
          <p:cNvPr id="6" name="14 Grupo">
            <a:extLst>
              <a:ext uri="{FF2B5EF4-FFF2-40B4-BE49-F238E27FC236}">
                <a16:creationId xmlns:a16="http://schemas.microsoft.com/office/drawing/2014/main" id="{6FEEEEA1-F8C1-3C8F-9588-E77C567EFE1E}"/>
              </a:ext>
            </a:extLst>
          </p:cNvPr>
          <p:cNvGrpSpPr/>
          <p:nvPr/>
        </p:nvGrpSpPr>
        <p:grpSpPr>
          <a:xfrm>
            <a:off x="2519772" y="3933056"/>
            <a:ext cx="5220580" cy="2783211"/>
            <a:chOff x="2519772" y="3933056"/>
            <a:chExt cx="5220580" cy="2783211"/>
          </a:xfrm>
        </p:grpSpPr>
        <p:pic>
          <p:nvPicPr>
            <p:cNvPr id="7" name="4 Imagen">
              <a:extLst>
                <a:ext uri="{FF2B5EF4-FFF2-40B4-BE49-F238E27FC236}">
                  <a16:creationId xmlns:a16="http://schemas.microsoft.com/office/drawing/2014/main" id="{27F6FA2A-4C81-440C-AAD1-04A64B582599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19772" y="3933056"/>
              <a:ext cx="3528392" cy="2783211"/>
            </a:xfrm>
            <a:prstGeom prst="rect">
              <a:avLst/>
            </a:prstGeom>
          </p:spPr>
        </p:pic>
        <p:sp>
          <p:nvSpPr>
            <p:cNvPr id="8" name="10 CuadroTexto">
              <a:extLst>
                <a:ext uri="{FF2B5EF4-FFF2-40B4-BE49-F238E27FC236}">
                  <a16:creationId xmlns:a16="http://schemas.microsoft.com/office/drawing/2014/main" id="{D09C268D-797D-422E-0474-3D73065497C2}"/>
                </a:ext>
              </a:extLst>
            </p:cNvPr>
            <p:cNvSpPr txBox="1"/>
            <p:nvPr/>
          </p:nvSpPr>
          <p:spPr>
            <a:xfrm>
              <a:off x="5724128" y="6023029"/>
              <a:ext cx="2016224" cy="646331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15 MV Prostate (80-403 mSv)</a:t>
              </a:r>
            </a:p>
          </p:txBody>
        </p:sp>
        <p:sp>
          <p:nvSpPr>
            <p:cNvPr id="9" name="11 Sol">
              <a:extLst>
                <a:ext uri="{FF2B5EF4-FFF2-40B4-BE49-F238E27FC236}">
                  <a16:creationId xmlns:a16="http://schemas.microsoft.com/office/drawing/2014/main" id="{348CE142-9637-5834-1C52-BE81F1862761}"/>
                </a:ext>
              </a:extLst>
            </p:cNvPr>
            <p:cNvSpPr/>
            <p:nvPr/>
          </p:nvSpPr>
          <p:spPr>
            <a:xfrm>
              <a:off x="5580112" y="4181300"/>
              <a:ext cx="216024" cy="216024"/>
            </a:xfrm>
            <a:prstGeom prst="sun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13 Grupo">
            <a:extLst>
              <a:ext uri="{FF2B5EF4-FFF2-40B4-BE49-F238E27FC236}">
                <a16:creationId xmlns:a16="http://schemas.microsoft.com/office/drawing/2014/main" id="{5C0D7377-B532-F765-B8EA-DBC1405E00F7}"/>
              </a:ext>
            </a:extLst>
          </p:cNvPr>
          <p:cNvGrpSpPr/>
          <p:nvPr/>
        </p:nvGrpSpPr>
        <p:grpSpPr>
          <a:xfrm>
            <a:off x="5148064" y="780991"/>
            <a:ext cx="3636404" cy="3619980"/>
            <a:chOff x="5148064" y="780991"/>
            <a:chExt cx="3636404" cy="3619980"/>
          </a:xfrm>
        </p:grpSpPr>
        <p:pic>
          <p:nvPicPr>
            <p:cNvPr id="11" name="7 Imagen">
              <a:extLst>
                <a:ext uri="{FF2B5EF4-FFF2-40B4-BE49-F238E27FC236}">
                  <a16:creationId xmlns:a16="http://schemas.microsoft.com/office/drawing/2014/main" id="{201E4C8C-4C79-ED7F-61DA-400F4900094B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48064" y="780991"/>
              <a:ext cx="3636404" cy="2917193"/>
            </a:xfrm>
            <a:prstGeom prst="rect">
              <a:avLst/>
            </a:prstGeom>
          </p:spPr>
        </p:pic>
        <p:sp>
          <p:nvSpPr>
            <p:cNvPr id="12" name="9 CuadroTexto">
              <a:extLst>
                <a:ext uri="{FF2B5EF4-FFF2-40B4-BE49-F238E27FC236}">
                  <a16:creationId xmlns:a16="http://schemas.microsoft.com/office/drawing/2014/main" id="{1A0ABB12-E6F7-ECC7-8D08-D8CCB939E036}"/>
                </a:ext>
              </a:extLst>
            </p:cNvPr>
            <p:cNvSpPr txBox="1"/>
            <p:nvPr/>
          </p:nvSpPr>
          <p:spPr>
            <a:xfrm>
              <a:off x="6264188" y="3754640"/>
              <a:ext cx="2520280" cy="646331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10 MV oligo-nodules (96-482 mSv)</a:t>
              </a:r>
            </a:p>
          </p:txBody>
        </p:sp>
        <p:sp>
          <p:nvSpPr>
            <p:cNvPr id="13" name="12 Sol">
              <a:extLst>
                <a:ext uri="{FF2B5EF4-FFF2-40B4-BE49-F238E27FC236}">
                  <a16:creationId xmlns:a16="http://schemas.microsoft.com/office/drawing/2014/main" id="{7033F5FC-DA62-8A13-4477-454F551A5CE0}"/>
                </a:ext>
              </a:extLst>
            </p:cNvPr>
            <p:cNvSpPr/>
            <p:nvPr/>
          </p:nvSpPr>
          <p:spPr>
            <a:xfrm>
              <a:off x="8172400" y="1124744"/>
              <a:ext cx="216024" cy="216024"/>
            </a:xfrm>
            <a:prstGeom prst="sun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1 Título">
            <a:extLst>
              <a:ext uri="{FF2B5EF4-FFF2-40B4-BE49-F238E27FC236}">
                <a16:creationId xmlns:a16="http://schemas.microsoft.com/office/drawing/2014/main" id="{0F2A62C9-876E-144C-622D-6A50C3B7C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1121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u="sng" dirty="0">
                <a:latin typeface="+mn-lt"/>
              </a:rPr>
              <a:t>DOSIS PERIFÉRICA EN TRATAMIENTOS </a:t>
            </a:r>
            <a:endParaRPr lang="en-GB" b="1" u="sng" dirty="0">
              <a:latin typeface="+mn-lt"/>
            </a:endParaRPr>
          </a:p>
        </p:txBody>
      </p:sp>
      <p:sp>
        <p:nvSpPr>
          <p:cNvPr id="15" name="2 CuadroTexto">
            <a:extLst>
              <a:ext uri="{FF2B5EF4-FFF2-40B4-BE49-F238E27FC236}">
                <a16:creationId xmlns:a16="http://schemas.microsoft.com/office/drawing/2014/main" id="{DB09EF01-81CE-D0BA-2336-04093B10BAB6}"/>
              </a:ext>
            </a:extLst>
          </p:cNvPr>
          <p:cNvSpPr txBox="1"/>
          <p:nvPr/>
        </p:nvSpPr>
        <p:spPr>
          <a:xfrm>
            <a:off x="3635896" y="1660757"/>
            <a:ext cx="1512168" cy="64633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VARIAN TRUE BEAM</a:t>
            </a:r>
          </a:p>
        </p:txBody>
      </p:sp>
    </p:spTree>
    <p:extLst>
      <p:ext uri="{BB962C8B-B14F-4D97-AF65-F5344CB8AC3E}">
        <p14:creationId xmlns:p14="http://schemas.microsoft.com/office/powerpoint/2010/main" val="255790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49A2A0D-AEB8-99E0-830A-E58B141E8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31" y="565150"/>
            <a:ext cx="4091354" cy="252158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0591DF5-5C0B-1BB4-9B77-94F1C9449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1968500"/>
            <a:ext cx="5334000" cy="4889500"/>
          </a:xfrm>
          <a:prstGeom prst="rect">
            <a:avLst/>
          </a:prstGeom>
        </p:spPr>
      </p:pic>
      <p:sp>
        <p:nvSpPr>
          <p:cNvPr id="6" name="1 Título">
            <a:extLst>
              <a:ext uri="{FF2B5EF4-FFF2-40B4-BE49-F238E27FC236}">
                <a16:creationId xmlns:a16="http://schemas.microsoft.com/office/drawing/2014/main" id="{7E167872-30E9-C2AA-A4E8-D8B09770B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1121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u="sng" dirty="0">
                <a:latin typeface="+mn-lt"/>
              </a:rPr>
              <a:t>COMPARATIVA PLANES</a:t>
            </a:r>
            <a:endParaRPr lang="en-GB" b="1" u="sng" dirty="0">
              <a:latin typeface="+mn-lt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D7873B0-1765-ED98-4EE6-3FC68C533A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5417" y="631891"/>
            <a:ext cx="3569564" cy="491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21763B5E-A660-9B63-8C2F-7BE796797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52606" y="1328720"/>
            <a:ext cx="2354557" cy="555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uadroTexto 7">
            <a:extLst>
              <a:ext uri="{FF2B5EF4-FFF2-40B4-BE49-F238E27FC236}">
                <a16:creationId xmlns:a16="http://schemas.microsoft.com/office/drawing/2014/main" id="{E297F880-B103-E756-2F50-C16EB5EC4C56}"/>
              </a:ext>
            </a:extLst>
          </p:cNvPr>
          <p:cNvSpPr txBox="1"/>
          <p:nvPr/>
        </p:nvSpPr>
        <p:spPr>
          <a:xfrm>
            <a:off x="6720855" y="1118945"/>
            <a:ext cx="2305914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Palatino"/>
                <a:cs typeface="Palatino"/>
              </a:rPr>
              <a:t>Sánchez-Nieto et al.,2015</a:t>
            </a:r>
          </a:p>
        </p:txBody>
      </p:sp>
      <p:sp>
        <p:nvSpPr>
          <p:cNvPr id="11" name="CuadroTexto 7">
            <a:extLst>
              <a:ext uri="{FF2B5EF4-FFF2-40B4-BE49-F238E27FC236}">
                <a16:creationId xmlns:a16="http://schemas.microsoft.com/office/drawing/2014/main" id="{B8E55E39-A65E-55FD-EAA3-5DA5B568833D}"/>
              </a:ext>
            </a:extLst>
          </p:cNvPr>
          <p:cNvSpPr txBox="1"/>
          <p:nvPr/>
        </p:nvSpPr>
        <p:spPr>
          <a:xfrm>
            <a:off x="6545364" y="1660723"/>
            <a:ext cx="160200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 err="1">
                <a:latin typeface="Palatino"/>
                <a:cs typeface="Palatino"/>
              </a:rPr>
              <a:t>Irazola</a:t>
            </a:r>
            <a:r>
              <a:rPr lang="es-ES" sz="1400" dirty="0">
                <a:latin typeface="Palatino"/>
                <a:cs typeface="Palatino"/>
              </a:rPr>
              <a:t> et al.,2016</a:t>
            </a:r>
          </a:p>
        </p:txBody>
      </p:sp>
      <p:sp>
        <p:nvSpPr>
          <p:cNvPr id="12" name="CuadroTexto 7">
            <a:extLst>
              <a:ext uri="{FF2B5EF4-FFF2-40B4-BE49-F238E27FC236}">
                <a16:creationId xmlns:a16="http://schemas.microsoft.com/office/drawing/2014/main" id="{33810F7B-5C95-58DF-ACDA-611A67511CBE}"/>
              </a:ext>
            </a:extLst>
          </p:cNvPr>
          <p:cNvSpPr txBox="1"/>
          <p:nvPr/>
        </p:nvSpPr>
        <p:spPr>
          <a:xfrm>
            <a:off x="1" y="3628509"/>
            <a:ext cx="3903784" cy="255454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Palatino"/>
                <a:cs typeface="Palatino"/>
              </a:rPr>
              <a:t>- Técnicas:</a:t>
            </a:r>
          </a:p>
          <a:p>
            <a:r>
              <a:rPr lang="es-ES" sz="2000" dirty="0">
                <a:latin typeface="Palatino"/>
                <a:cs typeface="Palatino"/>
              </a:rPr>
              <a:t>	3D-CRT, IMRT, VMAT, SBRT</a:t>
            </a:r>
          </a:p>
          <a:p>
            <a:endParaRPr lang="es-ES" sz="2000" dirty="0">
              <a:latin typeface="Palatino"/>
              <a:cs typeface="Palatino"/>
            </a:endParaRPr>
          </a:p>
          <a:p>
            <a:r>
              <a:rPr lang="es-ES" sz="2000" dirty="0">
                <a:latin typeface="Palatino"/>
                <a:cs typeface="Palatino"/>
              </a:rPr>
              <a:t>-Energías:</a:t>
            </a:r>
          </a:p>
          <a:p>
            <a:r>
              <a:rPr lang="es-ES" sz="2000" dirty="0">
                <a:latin typeface="Palatino"/>
                <a:cs typeface="Palatino"/>
              </a:rPr>
              <a:t>	6, 10 y 15 MV FF and FFF</a:t>
            </a:r>
          </a:p>
          <a:p>
            <a:endParaRPr lang="es-ES" sz="2000" dirty="0">
              <a:latin typeface="Palatino"/>
              <a:cs typeface="Palatino"/>
            </a:endParaRPr>
          </a:p>
          <a:p>
            <a:r>
              <a:rPr lang="es-ES" sz="2000" dirty="0">
                <a:latin typeface="Palatino"/>
                <a:cs typeface="Palatino"/>
              </a:rPr>
              <a:t>- Fabricantes:</a:t>
            </a:r>
          </a:p>
          <a:p>
            <a:r>
              <a:rPr lang="es-ES" sz="2000" dirty="0">
                <a:latin typeface="Palatino"/>
                <a:cs typeface="Palatino"/>
              </a:rPr>
              <a:t>	</a:t>
            </a:r>
            <a:r>
              <a:rPr lang="es-ES" sz="2000" dirty="0" err="1">
                <a:latin typeface="Palatino"/>
                <a:cs typeface="Palatino"/>
              </a:rPr>
              <a:t>Elekta</a:t>
            </a:r>
            <a:r>
              <a:rPr lang="es-ES" sz="2000" dirty="0">
                <a:latin typeface="Palatino"/>
                <a:cs typeface="Palatino"/>
              </a:rPr>
              <a:t>, Siemens y </a:t>
            </a:r>
            <a:r>
              <a:rPr lang="es-ES" sz="2000" dirty="0" err="1">
                <a:latin typeface="Palatino"/>
                <a:cs typeface="Palatino"/>
              </a:rPr>
              <a:t>Varian</a:t>
            </a:r>
            <a:endParaRPr lang="es-ES" sz="2000" dirty="0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1117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19E2736-4304-5542-AE58-379AB88D5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1554" y="816028"/>
            <a:ext cx="3548558" cy="263651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F0A0BC2-D084-6E11-FF8D-2B434D2B6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1121"/>
            <a:ext cx="5691554" cy="2906325"/>
          </a:xfrm>
          <a:prstGeom prst="rect">
            <a:avLst/>
          </a:prstGeom>
        </p:spPr>
      </p:pic>
      <p:sp>
        <p:nvSpPr>
          <p:cNvPr id="6" name="1 Título">
            <a:extLst>
              <a:ext uri="{FF2B5EF4-FFF2-40B4-BE49-F238E27FC236}">
                <a16:creationId xmlns:a16="http://schemas.microsoft.com/office/drawing/2014/main" id="{D4C26F45-4AEC-0B01-A317-B945281BB45C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681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u="sng" dirty="0">
                <a:latin typeface="+mn-lt"/>
              </a:rPr>
              <a:t>COMPARATIVA PLANES</a:t>
            </a:r>
            <a:endParaRPr lang="en-GB" b="1" u="sng" dirty="0">
              <a:latin typeface="+mn-lt"/>
            </a:endParaRPr>
          </a:p>
        </p:txBody>
      </p:sp>
      <p:graphicFrame>
        <p:nvGraphicFramePr>
          <p:cNvPr id="7" name="8 Objeto">
            <a:extLst>
              <a:ext uri="{FF2B5EF4-FFF2-40B4-BE49-F238E27FC236}">
                <a16:creationId xmlns:a16="http://schemas.microsoft.com/office/drawing/2014/main" id="{40AE4EF2-CB07-8992-8C3A-D1FC799128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619426"/>
              </p:ext>
            </p:extLst>
          </p:nvPr>
        </p:nvGraphicFramePr>
        <p:xfrm>
          <a:off x="0" y="3587446"/>
          <a:ext cx="4311931" cy="32705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10.0 Graph" r:id="rId4" imgW="7014240" imgH="5252040" progId="SigmaPlotGraphicObject.9">
                  <p:embed/>
                </p:oleObj>
              </mc:Choice>
              <mc:Fallback>
                <p:oleObj name="SPW 10.0 Graph" r:id="rId4" imgW="7014240" imgH="5252040" progId="SigmaPlotGraphicObject.9">
                  <p:embed/>
                  <p:pic>
                    <p:nvPicPr>
                      <p:cNvPr id="9" name="8 Objeto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3587446"/>
                        <a:ext cx="4311931" cy="32705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FF248130-5544-CDB7-04D7-953E368C5097}"/>
              </a:ext>
            </a:extLst>
          </p:cNvPr>
          <p:cNvSpPr txBox="1"/>
          <p:nvPr/>
        </p:nvSpPr>
        <p:spPr>
          <a:xfrm>
            <a:off x="5285341" y="4868780"/>
            <a:ext cx="3153507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Palatino"/>
                <a:cs typeface="Palatino"/>
                <a:sym typeface="Wingdings" pitchFamily="2" charset="2"/>
              </a:rPr>
              <a:t> SBRT, 10 MV y FFF las menores dosis periféricas</a:t>
            </a:r>
            <a:endParaRPr lang="es-ES" sz="2000" b="1" dirty="0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61760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>
            <a:extLst>
              <a:ext uri="{FF2B5EF4-FFF2-40B4-BE49-F238E27FC236}">
                <a16:creationId xmlns:a16="http://schemas.microsoft.com/office/drawing/2014/main" id="{D4625BDE-4D47-B107-1547-74022A41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77602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u="sng" dirty="0">
                <a:latin typeface="+mn-lt"/>
              </a:rPr>
              <a:t>METODOLOGÍA EXTENSIBLE. PROTONTERAPIA</a:t>
            </a:r>
            <a:endParaRPr lang="en-GB" b="1" u="sng" dirty="0">
              <a:latin typeface="+mn-lt"/>
            </a:endParaRPr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2BC582BC-93A3-C0BE-69B0-FEC7D902D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877" y="1197597"/>
            <a:ext cx="4438773" cy="1200329"/>
          </a:xfrm>
          <a:prstGeom prst="rect">
            <a:avLst/>
          </a:prstGeom>
          <a:solidFill>
            <a:srgbClr val="FFC000"/>
          </a:solidFill>
          <a:ln w="12700">
            <a:solidFill>
              <a:srgbClr val="00FF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ES" u="sng" dirty="0">
                <a:sym typeface="Wingdings" pitchFamily="2" charset="2"/>
              </a:rPr>
              <a:t>PROTONES</a:t>
            </a:r>
          </a:p>
          <a:p>
            <a:pPr algn="ctr" eaLnBrk="1" hangingPunct="1">
              <a:spcBef>
                <a:spcPct val="50000"/>
              </a:spcBef>
            </a:pPr>
            <a:r>
              <a:rPr lang="es-ES_tradnl" altLang="es-ES" dirty="0">
                <a:sym typeface="Wingdings" pitchFamily="2" charset="2"/>
              </a:rPr>
              <a:t> Producción de neutrones y fotones</a:t>
            </a:r>
          </a:p>
          <a:p>
            <a:pPr algn="ctr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s-ES_tradnl" altLang="es-ES" dirty="0">
                <a:sym typeface="Wingdings" pitchFamily="2" charset="2"/>
              </a:rPr>
              <a:t> Mayor dosis neutrones</a:t>
            </a:r>
          </a:p>
        </p:txBody>
      </p:sp>
      <p:grpSp>
        <p:nvGrpSpPr>
          <p:cNvPr id="7" name="4 Grupo">
            <a:extLst>
              <a:ext uri="{FF2B5EF4-FFF2-40B4-BE49-F238E27FC236}">
                <a16:creationId xmlns:a16="http://schemas.microsoft.com/office/drawing/2014/main" id="{F589EA4B-9C6A-D34B-FDA5-C82A10057515}"/>
              </a:ext>
            </a:extLst>
          </p:cNvPr>
          <p:cNvGrpSpPr/>
          <p:nvPr/>
        </p:nvGrpSpPr>
        <p:grpSpPr>
          <a:xfrm>
            <a:off x="2321196" y="2497691"/>
            <a:ext cx="6795901" cy="1905465"/>
            <a:chOff x="307877" y="3834788"/>
            <a:chExt cx="8296571" cy="2699544"/>
          </a:xfrm>
        </p:grpSpPr>
        <p:grpSp>
          <p:nvGrpSpPr>
            <p:cNvPr id="9" name="Group 1782">
              <a:extLst>
                <a:ext uri="{FF2B5EF4-FFF2-40B4-BE49-F238E27FC236}">
                  <a16:creationId xmlns:a16="http://schemas.microsoft.com/office/drawing/2014/main" id="{AA233891-05EE-5BDD-9CC7-0BCE8ECAD4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877" y="3834788"/>
              <a:ext cx="8296571" cy="2699544"/>
              <a:chOff x="1678" y="18779"/>
              <a:chExt cx="6804" cy="2313"/>
            </a:xfrm>
          </p:grpSpPr>
          <p:sp>
            <p:nvSpPr>
              <p:cNvPr id="11" name="Rectangle 1783">
                <a:extLst>
                  <a:ext uri="{FF2B5EF4-FFF2-40B4-BE49-F238E27FC236}">
                    <a16:creationId xmlns:a16="http://schemas.microsoft.com/office/drawing/2014/main" id="{EDDEC0C1-D431-EFFD-1748-ED7929F201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8" y="18779"/>
                <a:ext cx="6804" cy="2313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pic>
            <p:nvPicPr>
              <p:cNvPr id="12" name="Picture 1784" descr="Esquema de radiación">
                <a:extLst>
                  <a:ext uri="{FF2B5EF4-FFF2-40B4-BE49-F238E27FC236}">
                    <a16:creationId xmlns:a16="http://schemas.microsoft.com/office/drawing/2014/main" id="{E5CDCE96-61AD-9185-C6E2-8B26EBBCA1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lum contrast="18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4" y="18779"/>
                <a:ext cx="6214" cy="1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785">
                <a:extLst>
                  <a:ext uri="{FF2B5EF4-FFF2-40B4-BE49-F238E27FC236}">
                    <a16:creationId xmlns:a16="http://schemas.microsoft.com/office/drawing/2014/main" id="{98A3C6C1-B313-2EFB-8F48-360B435719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6" y="19958"/>
                <a:ext cx="6782" cy="1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Text Box 1786">
                <a:extLst>
                  <a:ext uri="{FF2B5EF4-FFF2-40B4-BE49-F238E27FC236}">
                    <a16:creationId xmlns:a16="http://schemas.microsoft.com/office/drawing/2014/main" id="{56743C85-E984-8C82-EFD5-2AB6E5AC1C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57" y="19913"/>
                <a:ext cx="710" cy="2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 eaLnBrk="1" hangingPunct="1">
                  <a:spcBef>
                    <a:spcPct val="0"/>
                  </a:spcBef>
                </a:pPr>
                <a:r>
                  <a:rPr lang="es-ES" altLang="en-US" sz="1400" dirty="0">
                    <a:latin typeface="Arial" charset="0"/>
                    <a:cs typeface="Arial" charset="0"/>
                  </a:rPr>
                  <a:t>Log</a:t>
                </a:r>
                <a:r>
                  <a:rPr lang="es-ES" altLang="en-US" sz="1400" baseline="-25000" dirty="0">
                    <a:latin typeface="Arial" charset="0"/>
                    <a:cs typeface="Arial" charset="0"/>
                  </a:rPr>
                  <a:t>10</a:t>
                </a:r>
                <a:r>
                  <a:rPr lang="es-ES" altLang="en-US" sz="1400" dirty="0">
                    <a:latin typeface="Arial" charset="0"/>
                    <a:cs typeface="Arial" charset="0"/>
                  </a:rPr>
                  <a:t>(N)</a:t>
                </a:r>
              </a:p>
            </p:txBody>
          </p:sp>
        </p:grpSp>
        <p:sp>
          <p:nvSpPr>
            <p:cNvPr id="10" name="6 Sol">
              <a:extLst>
                <a:ext uri="{FF2B5EF4-FFF2-40B4-BE49-F238E27FC236}">
                  <a16:creationId xmlns:a16="http://schemas.microsoft.com/office/drawing/2014/main" id="{BD98098F-9968-4025-6047-1598EDA8155D}"/>
                </a:ext>
              </a:extLst>
            </p:cNvPr>
            <p:cNvSpPr/>
            <p:nvPr/>
          </p:nvSpPr>
          <p:spPr>
            <a:xfrm>
              <a:off x="1089808" y="4991816"/>
              <a:ext cx="216024" cy="216024"/>
            </a:xfrm>
            <a:prstGeom prst="sun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11 CuadroTexto">
            <a:extLst>
              <a:ext uri="{FF2B5EF4-FFF2-40B4-BE49-F238E27FC236}">
                <a16:creationId xmlns:a16="http://schemas.microsoft.com/office/drawing/2014/main" id="{3363B307-DB3A-48CA-D7CF-C8587CA91E48}"/>
              </a:ext>
            </a:extLst>
          </p:cNvPr>
          <p:cNvSpPr txBox="1"/>
          <p:nvPr/>
        </p:nvSpPr>
        <p:spPr>
          <a:xfrm>
            <a:off x="4900878" y="1197597"/>
            <a:ext cx="3935245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Más material </a:t>
            </a:r>
            <a:r>
              <a:rPr lang="en-US" sz="2000" b="1" dirty="0" err="1"/>
              <a:t>atravesado</a:t>
            </a:r>
            <a:r>
              <a:rPr lang="en-US" sz="2000" b="1" dirty="0"/>
              <a:t> </a:t>
            </a:r>
            <a:r>
              <a:rPr lang="en-US" sz="2000" b="1" dirty="0">
                <a:sym typeface="Wingdings" panose="05000000000000000000" pitchFamily="2" charset="2"/>
              </a:rPr>
              <a:t> Mayor </a:t>
            </a:r>
            <a:r>
              <a:rPr lang="en-US" sz="2000" b="1" dirty="0" err="1">
                <a:sym typeface="Wingdings" panose="05000000000000000000" pitchFamily="2" charset="2"/>
              </a:rPr>
              <a:t>producción</a:t>
            </a:r>
            <a:r>
              <a:rPr lang="en-US" sz="2000" b="1" dirty="0">
                <a:sym typeface="Wingdings" panose="05000000000000000000" pitchFamily="2" charset="2"/>
              </a:rPr>
              <a:t> de </a:t>
            </a:r>
            <a:r>
              <a:rPr lang="en-US" sz="2000" b="1" dirty="0" err="1">
                <a:sym typeface="Wingdings" panose="05000000000000000000" pitchFamily="2" charset="2"/>
              </a:rPr>
              <a:t>neutrones</a:t>
            </a:r>
            <a:endParaRPr lang="en-US" b="1" dirty="0"/>
          </a:p>
        </p:txBody>
      </p:sp>
      <p:grpSp>
        <p:nvGrpSpPr>
          <p:cNvPr id="15" name="12 Grupo">
            <a:extLst>
              <a:ext uri="{FF2B5EF4-FFF2-40B4-BE49-F238E27FC236}">
                <a16:creationId xmlns:a16="http://schemas.microsoft.com/office/drawing/2014/main" id="{CC5BCD53-4AFE-CE42-EA79-046EB3D2E3B0}"/>
              </a:ext>
            </a:extLst>
          </p:cNvPr>
          <p:cNvGrpSpPr/>
          <p:nvPr/>
        </p:nvGrpSpPr>
        <p:grpSpPr>
          <a:xfrm>
            <a:off x="187721" y="4511204"/>
            <a:ext cx="2520280" cy="2016224"/>
            <a:chOff x="6821204" y="1563984"/>
            <a:chExt cx="2088496" cy="1611175"/>
          </a:xfrm>
        </p:grpSpPr>
        <p:pic>
          <p:nvPicPr>
            <p:cNvPr id="16" name="Picture 1492">
              <a:extLst>
                <a:ext uri="{FF2B5EF4-FFF2-40B4-BE49-F238E27FC236}">
                  <a16:creationId xmlns:a16="http://schemas.microsoft.com/office/drawing/2014/main" id="{53F2A973-1866-BDEE-31C1-47C16D4221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1204" y="1563984"/>
              <a:ext cx="2088496" cy="1611175"/>
            </a:xfrm>
            <a:prstGeom prst="rect">
              <a:avLst/>
            </a:prstGeom>
            <a:noFill/>
            <a:ln w="44450" cap="rnd" algn="ctr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14 Sol">
              <a:extLst>
                <a:ext uri="{FF2B5EF4-FFF2-40B4-BE49-F238E27FC236}">
                  <a16:creationId xmlns:a16="http://schemas.microsoft.com/office/drawing/2014/main" id="{1F1F25E0-3DBC-9AF5-B80A-50A21948074E}"/>
                </a:ext>
              </a:extLst>
            </p:cNvPr>
            <p:cNvSpPr/>
            <p:nvPr/>
          </p:nvSpPr>
          <p:spPr>
            <a:xfrm>
              <a:off x="8373140" y="1621683"/>
              <a:ext cx="216024" cy="216024"/>
            </a:xfrm>
            <a:prstGeom prst="sun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87">
            <a:extLst>
              <a:ext uri="{FF2B5EF4-FFF2-40B4-BE49-F238E27FC236}">
                <a16:creationId xmlns:a16="http://schemas.microsoft.com/office/drawing/2014/main" id="{376E00EA-0A5C-4BC3-F1D8-4AE79FD29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70" r="8105"/>
          <a:stretch>
            <a:fillRect/>
          </a:stretch>
        </p:blipFill>
        <p:spPr bwMode="auto">
          <a:xfrm>
            <a:off x="3267905" y="4460075"/>
            <a:ext cx="2151329" cy="2118484"/>
          </a:xfrm>
          <a:prstGeom prst="rect">
            <a:avLst/>
          </a:prstGeom>
          <a:noFill/>
          <a:ln w="317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236" descr="ITHEMBA LOGO">
            <a:extLst>
              <a:ext uri="{FF2B5EF4-FFF2-40B4-BE49-F238E27FC236}">
                <a16:creationId xmlns:a16="http://schemas.microsoft.com/office/drawing/2014/main" id="{AF1F735C-8307-C214-64D1-69CB64340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721" y="3429000"/>
            <a:ext cx="1689745" cy="100814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</p:pic>
      <p:pic>
        <p:nvPicPr>
          <p:cNvPr id="20" name="Picture 1575">
            <a:extLst>
              <a:ext uri="{FF2B5EF4-FFF2-40B4-BE49-F238E27FC236}">
                <a16:creationId xmlns:a16="http://schemas.microsoft.com/office/drawing/2014/main" id="{D6405C0F-5772-977B-FF5A-A4D096F35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9087" y="4507062"/>
            <a:ext cx="3011004" cy="2103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CuadroTexto 7">
            <a:extLst>
              <a:ext uri="{FF2B5EF4-FFF2-40B4-BE49-F238E27FC236}">
                <a16:creationId xmlns:a16="http://schemas.microsoft.com/office/drawing/2014/main" id="{4BFC27A6-50B6-AB3D-B254-5647305E0452}"/>
              </a:ext>
            </a:extLst>
          </p:cNvPr>
          <p:cNvSpPr txBox="1"/>
          <p:nvPr/>
        </p:nvSpPr>
        <p:spPr>
          <a:xfrm>
            <a:off x="371397" y="6513259"/>
            <a:ext cx="1995744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Neutrones externos</a:t>
            </a:r>
          </a:p>
        </p:txBody>
      </p:sp>
      <p:sp>
        <p:nvSpPr>
          <p:cNvPr id="22" name="CuadroTexto 7">
            <a:extLst>
              <a:ext uri="{FF2B5EF4-FFF2-40B4-BE49-F238E27FC236}">
                <a16:creationId xmlns:a16="http://schemas.microsoft.com/office/drawing/2014/main" id="{B5D96565-A392-9BA9-5319-A46D6C1E832E}"/>
              </a:ext>
            </a:extLst>
          </p:cNvPr>
          <p:cNvSpPr txBox="1"/>
          <p:nvPr/>
        </p:nvSpPr>
        <p:spPr>
          <a:xfrm>
            <a:off x="6186717" y="6555495"/>
            <a:ext cx="1995744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>
                <a:latin typeface="Arial" panose="020B0604020202020204" pitchFamily="34" charset="0"/>
                <a:cs typeface="Arial" panose="020B0604020202020204" pitchFamily="34" charset="0"/>
              </a:rPr>
              <a:t>Neutrones internos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1568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>
            <a:extLst>
              <a:ext uri="{FF2B5EF4-FFF2-40B4-BE49-F238E27FC236}">
                <a16:creationId xmlns:a16="http://schemas.microsoft.com/office/drawing/2014/main" id="{F22F30BB-5750-51BD-1C47-BC0F5DCDE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77602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u="sng" dirty="0">
                <a:latin typeface="+mn-lt"/>
              </a:rPr>
              <a:t>METODOLOGÍA EXTENSIBLE. PROTONTERAPIA</a:t>
            </a:r>
            <a:endParaRPr lang="en-GB" b="1" u="sng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701636-F4AB-686F-FF03-E4261BAEA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496" y="1625494"/>
            <a:ext cx="5457912" cy="444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CuadroTexto">
            <a:extLst>
              <a:ext uri="{FF2B5EF4-FFF2-40B4-BE49-F238E27FC236}">
                <a16:creationId xmlns:a16="http://schemas.microsoft.com/office/drawing/2014/main" id="{49456376-F4A2-7B7C-92C1-83DDF42C7A78}"/>
              </a:ext>
            </a:extLst>
          </p:cNvPr>
          <p:cNvSpPr txBox="1"/>
          <p:nvPr/>
        </p:nvSpPr>
        <p:spPr>
          <a:xfrm>
            <a:off x="6876256" y="3920458"/>
            <a:ext cx="18002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AAPM, TG 158</a:t>
            </a:r>
          </a:p>
        </p:txBody>
      </p:sp>
      <p:sp>
        <p:nvSpPr>
          <p:cNvPr id="6" name="2 Rectángulo">
            <a:extLst>
              <a:ext uri="{FF2B5EF4-FFF2-40B4-BE49-F238E27FC236}">
                <a16:creationId xmlns:a16="http://schemas.microsoft.com/office/drawing/2014/main" id="{61EDA677-3308-9408-49D8-5BFAD33FA83D}"/>
              </a:ext>
            </a:extLst>
          </p:cNvPr>
          <p:cNvSpPr/>
          <p:nvPr/>
        </p:nvSpPr>
        <p:spPr>
          <a:xfrm>
            <a:off x="899592" y="6081607"/>
            <a:ext cx="7992888" cy="70788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/>
              <a:t>Neutrones</a:t>
            </a:r>
            <a:r>
              <a:rPr lang="en-US" sz="2000" b="1" dirty="0"/>
              <a:t>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protonterapia</a:t>
            </a:r>
            <a:r>
              <a:rPr lang="en-US" sz="2000" b="1" dirty="0"/>
              <a:t>, </a:t>
            </a:r>
            <a:r>
              <a:rPr lang="en-US" sz="2000" dirty="0"/>
              <a:t>mayor </a:t>
            </a:r>
            <a:r>
              <a:rPr lang="en-US" sz="2000" dirty="0" err="1"/>
              <a:t>energía</a:t>
            </a:r>
            <a:r>
              <a:rPr lang="en-US" sz="2000" dirty="0"/>
              <a:t> que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terapia</a:t>
            </a:r>
            <a:r>
              <a:rPr lang="en-US" sz="2000" dirty="0"/>
              <a:t> de </a:t>
            </a:r>
            <a:r>
              <a:rPr lang="en-US" sz="2000" dirty="0" err="1"/>
              <a:t>fotones</a:t>
            </a:r>
            <a:endParaRPr lang="en-US" dirty="0"/>
          </a:p>
          <a:p>
            <a:pPr algn="ctr"/>
            <a:r>
              <a:rPr lang="en-US" sz="2000" b="1" dirty="0"/>
              <a:t>Mayor </a:t>
            </a:r>
            <a:r>
              <a:rPr lang="en-US" sz="2000" b="1" dirty="0" err="1"/>
              <a:t>penetración</a:t>
            </a:r>
            <a:endParaRPr lang="en-US" b="1" dirty="0"/>
          </a:p>
        </p:txBody>
      </p:sp>
      <p:sp>
        <p:nvSpPr>
          <p:cNvPr id="7" name="3 CuadroTexto">
            <a:extLst>
              <a:ext uri="{FF2B5EF4-FFF2-40B4-BE49-F238E27FC236}">
                <a16:creationId xmlns:a16="http://schemas.microsoft.com/office/drawing/2014/main" id="{71251AD5-EE6D-A9B5-6E46-5F73EF7DFC3C}"/>
              </a:ext>
            </a:extLst>
          </p:cNvPr>
          <p:cNvSpPr txBox="1"/>
          <p:nvPr/>
        </p:nvSpPr>
        <p:spPr>
          <a:xfrm>
            <a:off x="1511660" y="1211782"/>
            <a:ext cx="4176464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PDDE = Percentage Depth Dose Equivalent</a:t>
            </a:r>
          </a:p>
        </p:txBody>
      </p:sp>
      <p:grpSp>
        <p:nvGrpSpPr>
          <p:cNvPr id="8" name="11 Grupo">
            <a:extLst>
              <a:ext uri="{FF2B5EF4-FFF2-40B4-BE49-F238E27FC236}">
                <a16:creationId xmlns:a16="http://schemas.microsoft.com/office/drawing/2014/main" id="{19282840-847C-4CAB-E41E-6FBC74F3F663}"/>
              </a:ext>
            </a:extLst>
          </p:cNvPr>
          <p:cNvGrpSpPr/>
          <p:nvPr/>
        </p:nvGrpSpPr>
        <p:grpSpPr>
          <a:xfrm>
            <a:off x="827584" y="2057542"/>
            <a:ext cx="7344816" cy="2448272"/>
            <a:chOff x="827584" y="1412776"/>
            <a:chExt cx="7344816" cy="2448272"/>
          </a:xfrm>
        </p:grpSpPr>
        <p:sp>
          <p:nvSpPr>
            <p:cNvPr id="9" name="4 Rectángulo">
              <a:extLst>
                <a:ext uri="{FF2B5EF4-FFF2-40B4-BE49-F238E27FC236}">
                  <a16:creationId xmlns:a16="http://schemas.microsoft.com/office/drawing/2014/main" id="{C38C8110-62D7-D815-EDE5-3BF5D56786CE}"/>
                </a:ext>
              </a:extLst>
            </p:cNvPr>
            <p:cNvSpPr/>
            <p:nvPr/>
          </p:nvSpPr>
          <p:spPr>
            <a:xfrm>
              <a:off x="827584" y="3573016"/>
              <a:ext cx="5544616" cy="288032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5 CuadroTexto">
              <a:extLst>
                <a:ext uri="{FF2B5EF4-FFF2-40B4-BE49-F238E27FC236}">
                  <a16:creationId xmlns:a16="http://schemas.microsoft.com/office/drawing/2014/main" id="{AE4A3B7D-5D26-0F1D-5F5F-636907021287}"/>
                </a:ext>
              </a:extLst>
            </p:cNvPr>
            <p:cNvSpPr txBox="1"/>
            <p:nvPr/>
          </p:nvSpPr>
          <p:spPr>
            <a:xfrm>
              <a:off x="6444208" y="1885474"/>
              <a:ext cx="1728192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(e.g. 250 MeV)</a:t>
              </a:r>
            </a:p>
          </p:txBody>
        </p:sp>
        <p:cxnSp>
          <p:nvCxnSpPr>
            <p:cNvPr id="11" name="7 Conector recto de flecha">
              <a:extLst>
                <a:ext uri="{FF2B5EF4-FFF2-40B4-BE49-F238E27FC236}">
                  <a16:creationId xmlns:a16="http://schemas.microsoft.com/office/drawing/2014/main" id="{B240B64A-9BD6-5D1F-1A45-CA711D79403B}"/>
                </a:ext>
              </a:extLst>
            </p:cNvPr>
            <p:cNvCxnSpPr/>
            <p:nvPr/>
          </p:nvCxnSpPr>
          <p:spPr>
            <a:xfrm flipH="1" flipV="1">
              <a:off x="5076056" y="1412776"/>
              <a:ext cx="1512168" cy="657364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3717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6A90065-BFDC-A52F-554B-79A82BD01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6923"/>
            <a:ext cx="9144000" cy="661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95164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uario\Desktop\workshop\otros\sudafrica\IMG_9455.JPG">
            <a:extLst>
              <a:ext uri="{FF2B5EF4-FFF2-40B4-BE49-F238E27FC236}">
                <a16:creationId xmlns:a16="http://schemas.microsoft.com/office/drawing/2014/main" id="{8E2CD6C3-862A-C921-D7DF-06CE0D248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15" y="792088"/>
            <a:ext cx="9031933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3 CuadroTexto">
            <a:extLst>
              <a:ext uri="{FF2B5EF4-FFF2-40B4-BE49-F238E27FC236}">
                <a16:creationId xmlns:a16="http://schemas.microsoft.com/office/drawing/2014/main" id="{800C0BB7-038C-807E-1AE7-7D38F16F83E1}"/>
              </a:ext>
            </a:extLst>
          </p:cNvPr>
          <p:cNvSpPr txBox="1"/>
          <p:nvPr/>
        </p:nvSpPr>
        <p:spPr>
          <a:xfrm>
            <a:off x="107505" y="26"/>
            <a:ext cx="9036495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solidFill>
                  <a:schemeClr val="tx1"/>
                </a:solidFill>
              </a:rPr>
              <a:t>PROTONTERAPIA (100-400 MeV) </a:t>
            </a:r>
          </a:p>
        </p:txBody>
      </p:sp>
      <p:pic>
        <p:nvPicPr>
          <p:cNvPr id="6" name="Picture 3236" descr="ITHEMBA LOGO">
            <a:extLst>
              <a:ext uri="{FF2B5EF4-FFF2-40B4-BE49-F238E27FC236}">
                <a16:creationId xmlns:a16="http://schemas.microsoft.com/office/drawing/2014/main" id="{96B329D4-0749-2064-79A5-4AA7B0D1A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5301208"/>
            <a:ext cx="1800200" cy="107404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67608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>
            <a:extLst>
              <a:ext uri="{FF2B5EF4-FFF2-40B4-BE49-F238E27FC236}">
                <a16:creationId xmlns:a16="http://schemas.microsoft.com/office/drawing/2014/main" id="{FC2BFD24-99F3-CC8E-8B77-A2AA6F9B6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77602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u="sng" dirty="0">
                <a:latin typeface="+mn-lt"/>
              </a:rPr>
              <a:t>METODOLOGÍA EXTENSIBLE. PROTONTERAPIA</a:t>
            </a:r>
            <a:endParaRPr lang="en-GB" b="1" u="sng" dirty="0">
              <a:latin typeface="+mn-lt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E7D35EA9-7A2E-DAF5-7458-09758E5CBDC2}"/>
              </a:ext>
            </a:extLst>
          </p:cNvPr>
          <p:cNvGrpSpPr/>
          <p:nvPr/>
        </p:nvGrpSpPr>
        <p:grpSpPr>
          <a:xfrm>
            <a:off x="0" y="1177602"/>
            <a:ext cx="4648200" cy="2960644"/>
            <a:chOff x="4495800" y="1177602"/>
            <a:chExt cx="4648200" cy="2960644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68F1FE62-17A9-85E4-EC57-9926B862C12A}"/>
                </a:ext>
              </a:extLst>
            </p:cNvPr>
            <p:cNvGrpSpPr/>
            <p:nvPr/>
          </p:nvGrpSpPr>
          <p:grpSpPr>
            <a:xfrm>
              <a:off x="4495800" y="1177602"/>
              <a:ext cx="4648200" cy="2263121"/>
              <a:chOff x="685800" y="2774950"/>
              <a:chExt cx="7772400" cy="3200400"/>
            </a:xfrm>
          </p:grpSpPr>
          <p:pic>
            <p:nvPicPr>
              <p:cNvPr id="5" name="Imagen 4">
                <a:extLst>
                  <a:ext uri="{FF2B5EF4-FFF2-40B4-BE49-F238E27FC236}">
                    <a16:creationId xmlns:a16="http://schemas.microsoft.com/office/drawing/2014/main" id="{6DF21BCC-1480-1CD5-A45E-50A240EAD9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85800" y="2774950"/>
                <a:ext cx="7772400" cy="1308100"/>
              </a:xfrm>
              <a:prstGeom prst="rect">
                <a:avLst/>
              </a:prstGeom>
            </p:spPr>
          </p:pic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AB8FD998-6657-9052-A498-EC3D4CD05B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5800" y="4083050"/>
                <a:ext cx="7772400" cy="1892300"/>
              </a:xfrm>
              <a:prstGeom prst="rect">
                <a:avLst/>
              </a:prstGeom>
            </p:spPr>
          </p:pic>
        </p:grpSp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1321182A-D660-BFA6-E909-480000313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5800" y="3440723"/>
              <a:ext cx="4648200" cy="697523"/>
            </a:xfrm>
            <a:prstGeom prst="rect">
              <a:avLst/>
            </a:prstGeom>
          </p:spPr>
        </p:pic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5358E5F3-136D-1C3D-3377-D93FFB606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6947" y="1177602"/>
            <a:ext cx="4084051" cy="341424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62EA884-1638-F156-C1DE-76C44EA8A5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34" y="4591845"/>
            <a:ext cx="4731940" cy="2177104"/>
          </a:xfrm>
          <a:prstGeom prst="rect">
            <a:avLst/>
          </a:prstGeom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7F4D270E-59EC-0892-F4F3-3708098DF765}"/>
              </a:ext>
            </a:extLst>
          </p:cNvPr>
          <p:cNvGrpSpPr/>
          <p:nvPr/>
        </p:nvGrpSpPr>
        <p:grpSpPr>
          <a:xfrm>
            <a:off x="5457932" y="4591845"/>
            <a:ext cx="3228868" cy="2266155"/>
            <a:chOff x="4676775" y="3846118"/>
            <a:chExt cx="4482644" cy="3010236"/>
          </a:xfrm>
        </p:grpSpPr>
        <p:pic>
          <p:nvPicPr>
            <p:cNvPr id="12" name="Picture 4" descr="IMG_9664">
              <a:extLst>
                <a:ext uri="{FF2B5EF4-FFF2-40B4-BE49-F238E27FC236}">
                  <a16:creationId xmlns:a16="http://schemas.microsoft.com/office/drawing/2014/main" id="{4D70B698-6B17-01E7-859A-FE0B79E374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6775" y="3851136"/>
              <a:ext cx="2236331" cy="1491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5" descr="IMG_9666">
              <a:extLst>
                <a:ext uri="{FF2B5EF4-FFF2-40B4-BE49-F238E27FC236}">
                  <a16:creationId xmlns:a16="http://schemas.microsoft.com/office/drawing/2014/main" id="{801D0CBD-AFC0-22F0-EBC0-F69F3E687B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6083" y="3846118"/>
              <a:ext cx="2236331" cy="1491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IMG_9668">
              <a:extLst>
                <a:ext uri="{FF2B5EF4-FFF2-40B4-BE49-F238E27FC236}">
                  <a16:creationId xmlns:a16="http://schemas.microsoft.com/office/drawing/2014/main" id="{DBF1B277-E94B-1E09-06CE-4998B0E057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6775" y="5337572"/>
              <a:ext cx="2236331" cy="1491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7" descr="IMG_9670">
              <a:extLst>
                <a:ext uri="{FF2B5EF4-FFF2-40B4-BE49-F238E27FC236}">
                  <a16:creationId xmlns:a16="http://schemas.microsoft.com/office/drawing/2014/main" id="{35B95CDA-50AD-ABF9-1C09-17945DB67D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6083" y="5353846"/>
              <a:ext cx="2253336" cy="1502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40623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>
            <a:extLst>
              <a:ext uri="{FF2B5EF4-FFF2-40B4-BE49-F238E27FC236}">
                <a16:creationId xmlns:a16="http://schemas.microsoft.com/office/drawing/2014/main" id="{F0B93C66-42D8-B180-7A7A-84007D8BE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75"/>
            <a:ext cx="8229600" cy="1143000"/>
          </a:xfrm>
        </p:spPr>
        <p:txBody>
          <a:bodyPr/>
          <a:lstStyle/>
          <a:p>
            <a:pPr algn="ctr"/>
            <a:r>
              <a:rPr lang="es-CL" b="1" u="sng" dirty="0">
                <a:latin typeface="+mn-lt"/>
              </a:rPr>
              <a:t>NUEVO PROBLEMA</a:t>
            </a:r>
            <a:endParaRPr lang="en-GB" b="1" u="sng" dirty="0">
              <a:latin typeface="+mn-lt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C0850FB-8388-7189-A0CC-4EBFFCDDB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10" y="1016122"/>
            <a:ext cx="9004579" cy="193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2 CuadroTexto">
            <a:extLst>
              <a:ext uri="{FF2B5EF4-FFF2-40B4-BE49-F238E27FC236}">
                <a16:creationId xmlns:a16="http://schemas.microsoft.com/office/drawing/2014/main" id="{EED8ACDB-9321-FAE9-329E-67E4F3CAC83E}"/>
              </a:ext>
            </a:extLst>
          </p:cNvPr>
          <p:cNvSpPr txBox="1"/>
          <p:nvPr/>
        </p:nvSpPr>
        <p:spPr>
          <a:xfrm>
            <a:off x="6949965" y="2965884"/>
            <a:ext cx="2115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ICRP </a:t>
            </a:r>
            <a:r>
              <a:rPr lang="es-CL" dirty="0" err="1"/>
              <a:t>publication</a:t>
            </a:r>
            <a:r>
              <a:rPr lang="es-CL" dirty="0"/>
              <a:t> 103</a:t>
            </a:r>
            <a:endParaRPr lang="en-GB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57A061E-C31D-8728-4824-DB823930868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159314"/>
            <a:ext cx="4671004" cy="356973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45A5E4E9-28E9-F15C-0987-55C7D1ED0A80}"/>
              </a:ext>
            </a:extLst>
          </p:cNvPr>
          <p:cNvSpPr txBox="1"/>
          <p:nvPr/>
        </p:nvSpPr>
        <p:spPr>
          <a:xfrm>
            <a:off x="5186522" y="3696937"/>
            <a:ext cx="39340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Palatino"/>
                <a:cs typeface="Palatino"/>
              </a:rPr>
              <a:t>- Dosis periférica no considerada en RT</a:t>
            </a:r>
          </a:p>
          <a:p>
            <a:endParaRPr lang="es-ES" sz="2000" dirty="0">
              <a:latin typeface="Palatino"/>
              <a:cs typeface="Palatino"/>
            </a:endParaRPr>
          </a:p>
          <a:p>
            <a:r>
              <a:rPr lang="es-ES" sz="2000" dirty="0">
                <a:latin typeface="Palatino"/>
                <a:cs typeface="Palatino"/>
              </a:rPr>
              <a:t>- Alta esperanza de vida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329BA9E-1ED4-22C8-DD1E-C21193902EC3}"/>
              </a:ext>
            </a:extLst>
          </p:cNvPr>
          <p:cNvSpPr txBox="1"/>
          <p:nvPr/>
        </p:nvSpPr>
        <p:spPr>
          <a:xfrm>
            <a:off x="5415504" y="5334046"/>
            <a:ext cx="3271296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rgbClr val="C00000"/>
                </a:solidFill>
                <a:latin typeface="Palatino"/>
                <a:cs typeface="Palatino"/>
              </a:rPr>
              <a:t>¿Debería evaluarse en incluirse en la rutina clínica?</a:t>
            </a:r>
          </a:p>
        </p:txBody>
      </p:sp>
    </p:spTree>
    <p:extLst>
      <p:ext uri="{BB962C8B-B14F-4D97-AF65-F5344CB8AC3E}">
        <p14:creationId xmlns:p14="http://schemas.microsoft.com/office/powerpoint/2010/main" val="365018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>
            <a:extLst>
              <a:ext uri="{FF2B5EF4-FFF2-40B4-BE49-F238E27FC236}">
                <a16:creationId xmlns:a16="http://schemas.microsoft.com/office/drawing/2014/main" id="{C339B7C4-963E-408F-0CF2-1775EE378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77602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u="sng" dirty="0">
                <a:latin typeface="+mn-lt"/>
              </a:rPr>
              <a:t>METODOLOGÍA EXTENSIBLE. PROTONTERAPIA</a:t>
            </a:r>
            <a:endParaRPr lang="en-GB" b="1" u="sng" dirty="0">
              <a:latin typeface="+mn-lt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BBEF145-B3BF-18F1-50F4-C51B11E46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446" y="1177601"/>
            <a:ext cx="4082585" cy="288456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3BDBB5D-BD50-0E79-356B-D0C6DCEB9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67" y="4062162"/>
            <a:ext cx="3342341" cy="279911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09DDC2D-97F4-8493-12F1-7738969BB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0860" y="1177601"/>
            <a:ext cx="3426802" cy="546295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B71CE65-3AFF-6369-17BE-30ED750F7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212" y="3209190"/>
            <a:ext cx="8212588" cy="1705944"/>
          </a:xfrm>
          <a:prstGeom prst="rect">
            <a:avLst/>
          </a:prstGeom>
          <a:solidFill>
            <a:schemeClr val="accent4">
              <a:alpha val="51000"/>
            </a:schemeClr>
          </a:solidFill>
          <a:ln w="254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993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>
            <a:extLst>
              <a:ext uri="{FF2B5EF4-FFF2-40B4-BE49-F238E27FC236}">
                <a16:creationId xmlns:a16="http://schemas.microsoft.com/office/drawing/2014/main" id="{C9C4C1CF-B302-562F-5CBF-22C004329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77602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u="sng" dirty="0">
                <a:latin typeface="+mn-lt"/>
              </a:rPr>
              <a:t>METODOLOGÍA EXTENSIBLE. PROTONTERAPIA</a:t>
            </a:r>
            <a:endParaRPr lang="en-GB" b="1" u="sng" dirty="0">
              <a:latin typeface="+mn-lt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60EAC0B-48CD-FED3-CBDA-FE183346E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31" y="1333011"/>
            <a:ext cx="6959538" cy="516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589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>
            <a:extLst>
              <a:ext uri="{FF2B5EF4-FFF2-40B4-BE49-F238E27FC236}">
                <a16:creationId xmlns:a16="http://schemas.microsoft.com/office/drawing/2014/main" id="{1047FBF2-E228-CC5E-C0FF-01DA64AEB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77602"/>
          </a:xfrm>
        </p:spPr>
        <p:txBody>
          <a:bodyPr>
            <a:normAutofit/>
          </a:bodyPr>
          <a:lstStyle/>
          <a:p>
            <a:pPr algn="ctr"/>
            <a:r>
              <a:rPr lang="es-CL" b="1" u="sng" dirty="0">
                <a:latin typeface="+mn-lt"/>
              </a:rPr>
              <a:t>CONCLUSIONES</a:t>
            </a:r>
            <a:endParaRPr lang="en-GB" b="1" u="sng" dirty="0">
              <a:latin typeface="+mn-lt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83CAB88-A8C3-2728-B0EA-3A52317227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975646"/>
            <a:ext cx="8229600" cy="5753400"/>
          </a:xfrm>
          <a:solidFill>
            <a:srgbClr val="FFC000"/>
          </a:solidFill>
        </p:spPr>
        <p:txBody>
          <a:bodyPr lIns="90000">
            <a:noAutofit/>
          </a:bodyPr>
          <a:lstStyle/>
          <a:p>
            <a:pPr algn="just" eaLnBrk="1" hangingPunct="1">
              <a:lnSpc>
                <a:spcPct val="100000"/>
              </a:lnSpc>
              <a:spcAft>
                <a:spcPts val="1200"/>
              </a:spcAft>
              <a:buFontTx/>
              <a:buChar char="-"/>
            </a:pPr>
            <a:r>
              <a:rPr lang="en-US" altLang="es-ES" sz="2400" dirty="0" err="1">
                <a:sym typeface="Wingdings" pitchFamily="2" charset="2"/>
              </a:rPr>
              <a:t>Existe</a:t>
            </a:r>
            <a:r>
              <a:rPr lang="en-US" altLang="es-ES" sz="2400" dirty="0">
                <a:sym typeface="Wingdings" pitchFamily="2" charset="2"/>
              </a:rPr>
              <a:t> </a:t>
            </a:r>
            <a:r>
              <a:rPr lang="en-US" altLang="es-ES" sz="2400" dirty="0" err="1">
                <a:sym typeface="Wingdings" pitchFamily="2" charset="2"/>
              </a:rPr>
              <a:t>evidencia</a:t>
            </a:r>
            <a:r>
              <a:rPr lang="en-US" altLang="es-ES" sz="2400" dirty="0">
                <a:sym typeface="Wingdings" pitchFamily="2" charset="2"/>
              </a:rPr>
              <a:t> </a:t>
            </a:r>
            <a:r>
              <a:rPr lang="en-US" altLang="es-ES" sz="2400" dirty="0" err="1">
                <a:sym typeface="Wingdings" pitchFamily="2" charset="2"/>
              </a:rPr>
              <a:t>científica</a:t>
            </a:r>
            <a:r>
              <a:rPr lang="en-US" altLang="es-ES" sz="2400" dirty="0">
                <a:sym typeface="Wingdings" pitchFamily="2" charset="2"/>
              </a:rPr>
              <a:t> de la </a:t>
            </a:r>
            <a:r>
              <a:rPr lang="en-US" altLang="es-ES" sz="2400" dirty="0" err="1">
                <a:sym typeface="Wingdings" pitchFamily="2" charset="2"/>
              </a:rPr>
              <a:t>necesidad</a:t>
            </a:r>
            <a:r>
              <a:rPr lang="en-US" altLang="es-ES" sz="2400" dirty="0">
                <a:sym typeface="Wingdings" pitchFamily="2" charset="2"/>
              </a:rPr>
              <a:t> de </a:t>
            </a:r>
            <a:r>
              <a:rPr lang="en-US" altLang="es-ES" sz="2400" dirty="0" err="1">
                <a:sym typeface="Wingdings" pitchFamily="2" charset="2"/>
              </a:rPr>
              <a:t>evaluar</a:t>
            </a:r>
            <a:r>
              <a:rPr lang="en-US" altLang="es-ES" sz="2400" dirty="0">
                <a:sym typeface="Wingdings" pitchFamily="2" charset="2"/>
              </a:rPr>
              <a:t> la </a:t>
            </a:r>
            <a:r>
              <a:rPr lang="en-US" altLang="es-ES" sz="2400" dirty="0" err="1">
                <a:sym typeface="Wingdings" pitchFamily="2" charset="2"/>
              </a:rPr>
              <a:t>dosis</a:t>
            </a:r>
            <a:r>
              <a:rPr lang="en-US" altLang="es-ES" sz="2400" dirty="0">
                <a:sym typeface="Wingdings" pitchFamily="2" charset="2"/>
              </a:rPr>
              <a:t> </a:t>
            </a:r>
            <a:r>
              <a:rPr lang="en-US" altLang="es-ES" sz="2400" dirty="0" err="1">
                <a:sym typeface="Wingdings" pitchFamily="2" charset="2"/>
              </a:rPr>
              <a:t>periférica</a:t>
            </a:r>
            <a:r>
              <a:rPr lang="en-US" altLang="es-ES" sz="2400" dirty="0">
                <a:sym typeface="Wingdings" pitchFamily="2" charset="2"/>
              </a:rPr>
              <a:t> (</a:t>
            </a:r>
            <a:r>
              <a:rPr lang="en-US" altLang="es-ES" sz="2400" dirty="0" err="1">
                <a:sym typeface="Wingdings" pitchFamily="2" charset="2"/>
              </a:rPr>
              <a:t>fotones</a:t>
            </a:r>
            <a:r>
              <a:rPr lang="en-US" altLang="es-ES" sz="2400" dirty="0">
                <a:sym typeface="Wingdings" pitchFamily="2" charset="2"/>
              </a:rPr>
              <a:t> y neutrons)</a:t>
            </a:r>
          </a:p>
          <a:p>
            <a:pPr algn="just" eaLnBrk="1" hangingPunct="1">
              <a:lnSpc>
                <a:spcPct val="80000"/>
              </a:lnSpc>
              <a:spcAft>
                <a:spcPts val="1200"/>
              </a:spcAft>
              <a:buFontTx/>
              <a:buChar char="-"/>
            </a:pPr>
            <a:r>
              <a:rPr lang="en-US" altLang="es-ES" sz="2400" dirty="0">
                <a:sym typeface="Wingdings" pitchFamily="2" charset="2"/>
              </a:rPr>
              <a:t>La </a:t>
            </a:r>
            <a:r>
              <a:rPr lang="en-US" altLang="es-ES" sz="2400" dirty="0" err="1">
                <a:sym typeface="Wingdings" pitchFamily="2" charset="2"/>
              </a:rPr>
              <a:t>protección</a:t>
            </a:r>
            <a:r>
              <a:rPr lang="en-US" altLang="es-ES" sz="2400" dirty="0">
                <a:sym typeface="Wingdings" pitchFamily="2" charset="2"/>
              </a:rPr>
              <a:t> </a:t>
            </a:r>
            <a:r>
              <a:rPr lang="en-US" altLang="es-ES" sz="2400" dirty="0" err="1">
                <a:sym typeface="Wingdings" pitchFamily="2" charset="2"/>
              </a:rPr>
              <a:t>radiológica</a:t>
            </a:r>
            <a:r>
              <a:rPr lang="en-US" altLang="es-ES" sz="2400" dirty="0">
                <a:sym typeface="Wingdings" pitchFamily="2" charset="2"/>
              </a:rPr>
              <a:t> es </a:t>
            </a:r>
            <a:r>
              <a:rPr lang="en-US" altLang="es-ES" sz="2400" dirty="0" err="1">
                <a:sym typeface="Wingdings" pitchFamily="2" charset="2"/>
              </a:rPr>
              <a:t>necesaria</a:t>
            </a:r>
            <a:endParaRPr lang="en-US" altLang="es-ES" sz="2400" dirty="0">
              <a:sym typeface="Wingdings" pitchFamily="2" charset="2"/>
            </a:endParaRPr>
          </a:p>
          <a:p>
            <a:pPr algn="just" eaLnBrk="1" hangingPunct="1">
              <a:lnSpc>
                <a:spcPct val="80000"/>
              </a:lnSpc>
              <a:spcAft>
                <a:spcPts val="1200"/>
              </a:spcAft>
              <a:buFontTx/>
              <a:buChar char="-"/>
            </a:pPr>
            <a:r>
              <a:rPr lang="en-US" altLang="es-ES" sz="2400" dirty="0">
                <a:sym typeface="Wingdings" pitchFamily="2" charset="2"/>
              </a:rPr>
              <a:t>Se ha </a:t>
            </a:r>
            <a:r>
              <a:rPr lang="en-US" altLang="es-ES" sz="2400" dirty="0" err="1">
                <a:sym typeface="Wingdings" pitchFamily="2" charset="2"/>
              </a:rPr>
              <a:t>desarrollado</a:t>
            </a:r>
            <a:r>
              <a:rPr lang="en-US" altLang="es-ES" sz="2400" dirty="0">
                <a:sym typeface="Wingdings" pitchFamily="2" charset="2"/>
              </a:rPr>
              <a:t> </a:t>
            </a:r>
            <a:r>
              <a:rPr lang="en-US" altLang="es-ES" sz="2400" dirty="0" err="1">
                <a:sym typeface="Wingdings" pitchFamily="2" charset="2"/>
              </a:rPr>
              <a:t>una</a:t>
            </a:r>
            <a:r>
              <a:rPr lang="en-US" altLang="es-ES" sz="2400" dirty="0">
                <a:sym typeface="Wingdings" pitchFamily="2" charset="2"/>
              </a:rPr>
              <a:t> </a:t>
            </a:r>
            <a:r>
              <a:rPr lang="en-US" altLang="es-ES" sz="2400" dirty="0" err="1">
                <a:sym typeface="Wingdings" pitchFamily="2" charset="2"/>
              </a:rPr>
              <a:t>metodología</a:t>
            </a:r>
            <a:r>
              <a:rPr lang="en-US" altLang="es-ES" sz="2400" dirty="0">
                <a:sym typeface="Wingdings" pitchFamily="2" charset="2"/>
              </a:rPr>
              <a:t> que </a:t>
            </a:r>
            <a:r>
              <a:rPr lang="en-US" altLang="es-ES" sz="2400" dirty="0" err="1">
                <a:sym typeface="Wingdings" pitchFamily="2" charset="2"/>
              </a:rPr>
              <a:t>permite</a:t>
            </a:r>
            <a:r>
              <a:rPr lang="en-US" altLang="es-ES" sz="2400" dirty="0">
                <a:sym typeface="Wingdings" pitchFamily="2" charset="2"/>
              </a:rPr>
              <a:t> </a:t>
            </a:r>
            <a:r>
              <a:rPr lang="en-US" altLang="es-ES" sz="2400" dirty="0" err="1">
                <a:sym typeface="Wingdings" pitchFamily="2" charset="2"/>
              </a:rPr>
              <a:t>su</a:t>
            </a:r>
            <a:r>
              <a:rPr lang="en-US" altLang="es-ES" sz="2400" dirty="0">
                <a:sym typeface="Wingdings" pitchFamily="2" charset="2"/>
              </a:rPr>
              <a:t> </a:t>
            </a:r>
            <a:r>
              <a:rPr lang="en-US" altLang="es-ES" sz="2400" dirty="0" err="1">
                <a:sym typeface="Wingdings" pitchFamily="2" charset="2"/>
              </a:rPr>
              <a:t>evaluación</a:t>
            </a:r>
            <a:r>
              <a:rPr lang="en-US" altLang="es-ES" sz="2400" dirty="0">
                <a:sym typeface="Wingdings" pitchFamily="2" charset="2"/>
              </a:rPr>
              <a:t> </a:t>
            </a:r>
          </a:p>
          <a:p>
            <a:pPr algn="just" eaLnBrk="1" hangingPunct="1">
              <a:lnSpc>
                <a:spcPct val="80000"/>
              </a:lnSpc>
              <a:spcAft>
                <a:spcPts val="1200"/>
              </a:spcAft>
              <a:buFontTx/>
              <a:buChar char="-"/>
            </a:pPr>
            <a:r>
              <a:rPr lang="en-US" altLang="es-ES" sz="2400" dirty="0">
                <a:sym typeface="Wingdings" pitchFamily="2" charset="2"/>
              </a:rPr>
              <a:t>Se </a:t>
            </a:r>
            <a:r>
              <a:rPr lang="en-US" altLang="es-ES" sz="2400" dirty="0" err="1">
                <a:sym typeface="Wingdings" pitchFamily="2" charset="2"/>
              </a:rPr>
              <a:t>han</a:t>
            </a:r>
            <a:r>
              <a:rPr lang="en-US" altLang="es-ES" sz="2400" dirty="0">
                <a:sym typeface="Wingdings" pitchFamily="2" charset="2"/>
              </a:rPr>
              <a:t> </a:t>
            </a:r>
            <a:r>
              <a:rPr lang="en-US" altLang="es-ES" sz="2400" dirty="0" err="1">
                <a:sym typeface="Wingdings" pitchFamily="2" charset="2"/>
              </a:rPr>
              <a:t>desarrollado</a:t>
            </a:r>
            <a:r>
              <a:rPr lang="en-US" altLang="es-ES" sz="2400" dirty="0">
                <a:sym typeface="Wingdings" pitchFamily="2" charset="2"/>
              </a:rPr>
              <a:t> </a:t>
            </a:r>
            <a:r>
              <a:rPr lang="en-US" altLang="es-ES" sz="2400" dirty="0" err="1">
                <a:sym typeface="Wingdings" pitchFamily="2" charset="2"/>
              </a:rPr>
              <a:t>modelos</a:t>
            </a:r>
            <a:r>
              <a:rPr lang="en-US" altLang="es-ES" sz="2400" dirty="0">
                <a:sym typeface="Wingdings" pitchFamily="2" charset="2"/>
              </a:rPr>
              <a:t> que </a:t>
            </a:r>
            <a:r>
              <a:rPr lang="en-US" altLang="es-ES" sz="2400" dirty="0" err="1">
                <a:sym typeface="Wingdings" pitchFamily="2" charset="2"/>
              </a:rPr>
              <a:t>contemplan</a:t>
            </a:r>
            <a:r>
              <a:rPr lang="en-US" altLang="es-ES" sz="2400" dirty="0">
                <a:sym typeface="Wingdings" pitchFamily="2" charset="2"/>
              </a:rPr>
              <a:t> </a:t>
            </a:r>
            <a:r>
              <a:rPr lang="en-US" altLang="es-ES" sz="2400" dirty="0" err="1">
                <a:sym typeface="Wingdings" pitchFamily="2" charset="2"/>
              </a:rPr>
              <a:t>estas</a:t>
            </a:r>
            <a:r>
              <a:rPr lang="en-US" altLang="es-ES" sz="2400" dirty="0">
                <a:sym typeface="Wingdings" pitchFamily="2" charset="2"/>
              </a:rPr>
              <a:t> </a:t>
            </a:r>
            <a:r>
              <a:rPr lang="en-US" altLang="es-ES" sz="2400" dirty="0" err="1">
                <a:sym typeface="Wingdings" pitchFamily="2" charset="2"/>
              </a:rPr>
              <a:t>dosis</a:t>
            </a:r>
            <a:r>
              <a:rPr lang="en-US" altLang="es-ES" sz="2400" dirty="0">
                <a:sym typeface="Wingdings" pitchFamily="2" charset="2"/>
              </a:rPr>
              <a:t> </a:t>
            </a:r>
            <a:r>
              <a:rPr lang="en-US" altLang="es-ES" sz="2400" dirty="0" err="1">
                <a:sym typeface="Wingdings" pitchFamily="2" charset="2"/>
              </a:rPr>
              <a:t>en</a:t>
            </a:r>
            <a:r>
              <a:rPr lang="en-US" altLang="es-ES" sz="2400" dirty="0">
                <a:sym typeface="Wingdings" pitchFamily="2" charset="2"/>
              </a:rPr>
              <a:t> la </a:t>
            </a:r>
            <a:r>
              <a:rPr lang="en-US" altLang="es-ES" sz="2400" dirty="0" err="1">
                <a:sym typeface="Wingdings" pitchFamily="2" charset="2"/>
              </a:rPr>
              <a:t>selección</a:t>
            </a:r>
            <a:r>
              <a:rPr lang="en-US" altLang="es-ES" sz="2400" dirty="0">
                <a:sym typeface="Wingdings" pitchFamily="2" charset="2"/>
              </a:rPr>
              <a:t> del </a:t>
            </a:r>
            <a:r>
              <a:rPr lang="en-US" altLang="es-ES" sz="2400" dirty="0" err="1">
                <a:sym typeface="Wingdings" pitchFamily="2" charset="2"/>
              </a:rPr>
              <a:t>tratamiento</a:t>
            </a:r>
            <a:endParaRPr lang="en-US" altLang="es-ES" sz="2400" dirty="0">
              <a:sym typeface="Wingdings" pitchFamily="2" charset="2"/>
            </a:endParaRPr>
          </a:p>
          <a:p>
            <a:pPr algn="just" eaLnBrk="1" hangingPunct="1">
              <a:lnSpc>
                <a:spcPct val="80000"/>
              </a:lnSpc>
              <a:spcAft>
                <a:spcPts val="1200"/>
              </a:spcAft>
              <a:buFontTx/>
              <a:buChar char="-"/>
            </a:pPr>
            <a:r>
              <a:rPr lang="en-US" altLang="es-ES" sz="2400" dirty="0">
                <a:sym typeface="Wingdings" pitchFamily="2" charset="2"/>
              </a:rPr>
              <a:t>Se </a:t>
            </a:r>
            <a:r>
              <a:rPr lang="en-US" altLang="es-ES" sz="2400" dirty="0" err="1">
                <a:sym typeface="Wingdings" pitchFamily="2" charset="2"/>
              </a:rPr>
              <a:t>necesitan</a:t>
            </a:r>
            <a:r>
              <a:rPr lang="en-US" altLang="es-ES" sz="2400" dirty="0">
                <a:sym typeface="Wingdings" pitchFamily="2" charset="2"/>
              </a:rPr>
              <a:t> </a:t>
            </a:r>
            <a:r>
              <a:rPr lang="en-US" altLang="es-ES" sz="2400" dirty="0" err="1">
                <a:sym typeface="Wingdings" pitchFamily="2" charset="2"/>
              </a:rPr>
              <a:t>equipos</a:t>
            </a:r>
            <a:r>
              <a:rPr lang="en-US" altLang="es-ES" sz="2400" dirty="0">
                <a:sym typeface="Wingdings" pitchFamily="2" charset="2"/>
              </a:rPr>
              <a:t> </a:t>
            </a:r>
            <a:r>
              <a:rPr lang="en-US" altLang="es-ES" sz="2400" dirty="0" err="1">
                <a:sym typeface="Wingdings" pitchFamily="2" charset="2"/>
              </a:rPr>
              <a:t>multidisciplinares</a:t>
            </a:r>
            <a:r>
              <a:rPr lang="en-US" altLang="es-ES" sz="2400" dirty="0">
                <a:sym typeface="Wingdings" pitchFamily="2" charset="2"/>
              </a:rPr>
              <a:t> y </a:t>
            </a:r>
            <a:r>
              <a:rPr lang="en-US" altLang="es-ES" sz="2400" dirty="0" err="1">
                <a:sym typeface="Wingdings" pitchFamily="2" charset="2"/>
              </a:rPr>
              <a:t>altamente</a:t>
            </a:r>
            <a:r>
              <a:rPr lang="en-US" altLang="es-ES" sz="2400" dirty="0">
                <a:sym typeface="Wingdings" pitchFamily="2" charset="2"/>
              </a:rPr>
              <a:t> </a:t>
            </a:r>
            <a:r>
              <a:rPr lang="en-US" altLang="es-ES" sz="2400" dirty="0" err="1">
                <a:sym typeface="Wingdings" pitchFamily="2" charset="2"/>
              </a:rPr>
              <a:t>especializados</a:t>
            </a:r>
            <a:r>
              <a:rPr lang="en-US" altLang="es-ES" sz="2400" dirty="0">
                <a:sym typeface="Wingdings" pitchFamily="2" charset="2"/>
              </a:rPr>
              <a:t> para </a:t>
            </a:r>
            <a:r>
              <a:rPr lang="en-US" altLang="es-ES" sz="2400" dirty="0" err="1">
                <a:sym typeface="Wingdings" pitchFamily="2" charset="2"/>
              </a:rPr>
              <a:t>conocer</a:t>
            </a:r>
            <a:r>
              <a:rPr lang="en-US" altLang="es-ES" sz="2400" dirty="0">
                <a:sym typeface="Wingdings" pitchFamily="2" charset="2"/>
              </a:rPr>
              <a:t> </a:t>
            </a:r>
            <a:r>
              <a:rPr lang="en-US" altLang="es-ES" sz="2400" dirty="0" err="1">
                <a:sym typeface="Wingdings" pitchFamily="2" charset="2"/>
              </a:rPr>
              <a:t>estas</a:t>
            </a:r>
            <a:r>
              <a:rPr lang="en-US" altLang="es-ES" sz="2400" dirty="0">
                <a:sym typeface="Wingdings" pitchFamily="2" charset="2"/>
              </a:rPr>
              <a:t> </a:t>
            </a:r>
            <a:r>
              <a:rPr lang="en-US" altLang="es-ES" sz="2400" dirty="0" err="1">
                <a:sym typeface="Wingdings" pitchFamily="2" charset="2"/>
              </a:rPr>
              <a:t>dosis</a:t>
            </a:r>
            <a:endParaRPr lang="en-US" altLang="es-ES" sz="2400" dirty="0">
              <a:sym typeface="Wingdings" pitchFamily="2" charset="2"/>
            </a:endParaRPr>
          </a:p>
          <a:p>
            <a:pPr algn="just" eaLnBrk="1" hangingPunct="1">
              <a:lnSpc>
                <a:spcPct val="80000"/>
              </a:lnSpc>
              <a:spcAft>
                <a:spcPts val="1200"/>
              </a:spcAft>
              <a:buFontTx/>
              <a:buChar char="-"/>
            </a:pPr>
            <a:r>
              <a:rPr lang="en-US" altLang="es-ES" sz="2400" dirty="0" err="1">
                <a:sym typeface="Wingdings" pitchFamily="2" charset="2"/>
              </a:rPr>
              <a:t>Laboratorio</a:t>
            </a:r>
            <a:r>
              <a:rPr lang="en-US" altLang="es-ES" sz="2400" dirty="0">
                <a:sym typeface="Wingdings" pitchFamily="2" charset="2"/>
              </a:rPr>
              <a:t> de </a:t>
            </a:r>
            <a:r>
              <a:rPr lang="en-US" altLang="es-ES" sz="2400" dirty="0" err="1">
                <a:sym typeface="Wingdings" pitchFamily="2" charset="2"/>
              </a:rPr>
              <a:t>patrones</a:t>
            </a:r>
            <a:r>
              <a:rPr lang="en-US" altLang="es-ES" sz="2400" dirty="0">
                <a:sym typeface="Wingdings" pitchFamily="2" charset="2"/>
              </a:rPr>
              <a:t> </a:t>
            </a:r>
            <a:r>
              <a:rPr lang="en-US" altLang="es-ES" sz="2400" dirty="0" err="1">
                <a:sym typeface="Wingdings" pitchFamily="2" charset="2"/>
              </a:rPr>
              <a:t>neutrónicos</a:t>
            </a:r>
            <a:r>
              <a:rPr lang="en-US" altLang="es-ES" sz="2400" dirty="0">
                <a:sym typeface="Wingdings" pitchFamily="2" charset="2"/>
              </a:rPr>
              <a:t> / </a:t>
            </a:r>
            <a:r>
              <a:rPr lang="en-US" altLang="es-ES" sz="2400" dirty="0" err="1">
                <a:sym typeface="Wingdings" pitchFamily="2" charset="2"/>
              </a:rPr>
              <a:t>grupo</a:t>
            </a:r>
            <a:r>
              <a:rPr lang="en-US" altLang="es-ES" sz="2400" dirty="0">
                <a:sym typeface="Wingdings" pitchFamily="2" charset="2"/>
              </a:rPr>
              <a:t> </a:t>
            </a:r>
            <a:r>
              <a:rPr lang="en-US" altLang="es-ES" sz="2400" dirty="0" err="1">
                <a:sym typeface="Wingdings" pitchFamily="2" charset="2"/>
              </a:rPr>
              <a:t>especialista</a:t>
            </a:r>
            <a:r>
              <a:rPr lang="en-US" altLang="es-ES" sz="2400" dirty="0">
                <a:sym typeface="Wingdings" pitchFamily="2" charset="2"/>
              </a:rPr>
              <a:t> </a:t>
            </a:r>
            <a:r>
              <a:rPr lang="en-US" altLang="es-ES" sz="2400" dirty="0" err="1">
                <a:sym typeface="Wingdings" pitchFamily="2" charset="2"/>
              </a:rPr>
              <a:t>en</a:t>
            </a:r>
            <a:r>
              <a:rPr lang="en-US" altLang="es-ES" sz="2400" dirty="0">
                <a:sym typeface="Wingdings" pitchFamily="2" charset="2"/>
              </a:rPr>
              <a:t> </a:t>
            </a:r>
            <a:r>
              <a:rPr lang="en-US" altLang="es-ES" sz="2400" dirty="0" err="1">
                <a:sym typeface="Wingdings" pitchFamily="2" charset="2"/>
              </a:rPr>
              <a:t>dosimetría</a:t>
            </a:r>
            <a:r>
              <a:rPr lang="en-US" altLang="es-ES" sz="2400" dirty="0">
                <a:sym typeface="Wingdings" pitchFamily="2" charset="2"/>
              </a:rPr>
              <a:t> </a:t>
            </a:r>
            <a:r>
              <a:rPr lang="en-US" altLang="es-ES" sz="2400" dirty="0" err="1">
                <a:sym typeface="Wingdings" pitchFamily="2" charset="2"/>
              </a:rPr>
              <a:t>neutrónica</a:t>
            </a:r>
            <a:r>
              <a:rPr lang="en-US" altLang="es-ES" sz="2400" dirty="0">
                <a:sym typeface="Wingdings" pitchFamily="2" charset="2"/>
              </a:rPr>
              <a:t> → </a:t>
            </a:r>
            <a:r>
              <a:rPr lang="en-US" altLang="es-ES" sz="2400" dirty="0" err="1">
                <a:sym typeface="Wingdings" pitchFamily="2" charset="2"/>
              </a:rPr>
              <a:t>caracterización</a:t>
            </a:r>
            <a:r>
              <a:rPr lang="en-US" altLang="es-ES" sz="2400" dirty="0">
                <a:sym typeface="Wingdings" pitchFamily="2" charset="2"/>
              </a:rPr>
              <a:t> de </a:t>
            </a:r>
            <a:r>
              <a:rPr lang="en-US" altLang="es-ES" sz="2400" dirty="0" err="1">
                <a:sym typeface="Wingdings" pitchFamily="2" charset="2"/>
              </a:rPr>
              <a:t>nuevas</a:t>
            </a:r>
            <a:r>
              <a:rPr lang="en-US" altLang="es-ES" sz="2400" dirty="0">
                <a:sym typeface="Wingdings" pitchFamily="2" charset="2"/>
              </a:rPr>
              <a:t> </a:t>
            </a:r>
            <a:r>
              <a:rPr lang="en-US" altLang="es-ES" sz="2400" dirty="0" err="1">
                <a:sym typeface="Wingdings" pitchFamily="2" charset="2"/>
              </a:rPr>
              <a:t>instalaciones</a:t>
            </a:r>
            <a:endParaRPr lang="en-US" altLang="es-ES" sz="2400" dirty="0">
              <a:sym typeface="Wingdings" pitchFamily="2" charset="2"/>
            </a:endParaRPr>
          </a:p>
          <a:p>
            <a:pPr algn="just" eaLnBrk="1" hangingPunct="1">
              <a:lnSpc>
                <a:spcPct val="80000"/>
              </a:lnSpc>
              <a:spcAft>
                <a:spcPts val="1200"/>
              </a:spcAft>
              <a:buFontTx/>
              <a:buChar char="-"/>
            </a:pPr>
            <a:r>
              <a:rPr lang="en-US" altLang="es-ES" sz="2400" dirty="0">
                <a:sym typeface="Wingdings" pitchFamily="2" charset="2"/>
              </a:rPr>
              <a:t>¿</a:t>
            </a:r>
            <a:r>
              <a:rPr lang="en-US" altLang="es-ES" sz="2400" dirty="0" err="1">
                <a:sym typeface="Wingdings" pitchFamily="2" charset="2"/>
              </a:rPr>
              <a:t>Serían</a:t>
            </a:r>
            <a:r>
              <a:rPr lang="en-US" altLang="es-ES" sz="2400" dirty="0">
                <a:sym typeface="Wingdings" pitchFamily="2" charset="2"/>
              </a:rPr>
              <a:t> </a:t>
            </a:r>
            <a:r>
              <a:rPr lang="en-US" altLang="es-ES" sz="2400" dirty="0" err="1">
                <a:sym typeface="Wingdings" pitchFamily="2" charset="2"/>
              </a:rPr>
              <a:t>necesarios</a:t>
            </a:r>
            <a:r>
              <a:rPr lang="en-US" altLang="es-ES" sz="2400" dirty="0">
                <a:sym typeface="Wingdings" pitchFamily="2" charset="2"/>
              </a:rPr>
              <a:t> </a:t>
            </a:r>
            <a:r>
              <a:rPr lang="en-US" altLang="es-ES" sz="2400" dirty="0" err="1">
                <a:sym typeface="Wingdings" pitchFamily="2" charset="2"/>
              </a:rPr>
              <a:t>nuevas</a:t>
            </a:r>
            <a:r>
              <a:rPr lang="en-US" altLang="es-ES" sz="2400" dirty="0">
                <a:sym typeface="Wingdings" pitchFamily="2" charset="2"/>
              </a:rPr>
              <a:t> </a:t>
            </a:r>
            <a:r>
              <a:rPr lang="en-US" altLang="es-ES" sz="2400" dirty="0" err="1">
                <a:sym typeface="Wingdings" pitchFamily="2" charset="2"/>
              </a:rPr>
              <a:t>exigencias</a:t>
            </a:r>
            <a:r>
              <a:rPr lang="en-US" altLang="es-ES" sz="2400" dirty="0">
                <a:sym typeface="Wingdings" pitchFamily="2" charset="2"/>
              </a:rPr>
              <a:t> “</a:t>
            </a:r>
            <a:r>
              <a:rPr lang="en-US" altLang="es-ES" sz="2400" dirty="0" err="1">
                <a:sym typeface="Wingdings" pitchFamily="2" charset="2"/>
              </a:rPr>
              <a:t>legales</a:t>
            </a:r>
            <a:r>
              <a:rPr lang="en-US" altLang="es-ES" sz="2400" dirty="0">
                <a:sym typeface="Wingdings" pitchFamily="2" charset="2"/>
              </a:rPr>
              <a:t>” para </a:t>
            </a:r>
            <a:r>
              <a:rPr lang="en-US" altLang="es-ES" sz="2400" dirty="0" err="1">
                <a:sym typeface="Wingdings" pitchFamily="2" charset="2"/>
              </a:rPr>
              <a:t>considerar</a:t>
            </a:r>
            <a:r>
              <a:rPr lang="en-US" altLang="es-ES" sz="2400" dirty="0">
                <a:sym typeface="Wingdings" pitchFamily="2" charset="2"/>
              </a:rPr>
              <a:t> </a:t>
            </a:r>
            <a:r>
              <a:rPr lang="en-US" altLang="es-ES" sz="2400" dirty="0" err="1">
                <a:sym typeface="Wingdings" pitchFamily="2" charset="2"/>
              </a:rPr>
              <a:t>esta</a:t>
            </a:r>
            <a:r>
              <a:rPr lang="en-US" altLang="es-ES" sz="2400" dirty="0">
                <a:sym typeface="Wingdings" pitchFamily="2" charset="2"/>
              </a:rPr>
              <a:t> </a:t>
            </a:r>
            <a:r>
              <a:rPr lang="en-US" altLang="es-ES" sz="2400" dirty="0" err="1">
                <a:sym typeface="Wingdings" pitchFamily="2" charset="2"/>
              </a:rPr>
              <a:t>nueva</a:t>
            </a:r>
            <a:r>
              <a:rPr lang="en-US" altLang="es-ES" sz="2400" dirty="0">
                <a:sym typeface="Wingdings" pitchFamily="2" charset="2"/>
              </a:rPr>
              <a:t> </a:t>
            </a:r>
            <a:r>
              <a:rPr lang="en-US" altLang="es-ES" sz="2400" dirty="0" err="1">
                <a:sym typeface="Wingdings" pitchFamily="2" charset="2"/>
              </a:rPr>
              <a:t>evidencia</a:t>
            </a:r>
            <a:r>
              <a:rPr lang="en-US" altLang="es-ES" sz="2400" dirty="0">
                <a:sym typeface="Wingdings" pitchFamily="2" charset="2"/>
              </a:rPr>
              <a:t> </a:t>
            </a:r>
            <a:r>
              <a:rPr lang="en-US" altLang="es-ES" sz="2400" dirty="0" err="1">
                <a:sym typeface="Wingdings" pitchFamily="2" charset="2"/>
              </a:rPr>
              <a:t>científica</a:t>
            </a:r>
            <a:r>
              <a:rPr lang="en-US" altLang="es-ES" sz="2400" dirty="0">
                <a:sym typeface="Wingdings" pitchFamily="2" charset="2"/>
              </a:rPr>
              <a:t>?</a:t>
            </a:r>
            <a:endParaRPr lang="es-ES" altLang="es-ES" sz="2400" dirty="0">
              <a:sym typeface="Wingdings" pitchFamily="2" charset="2"/>
            </a:endParaRPr>
          </a:p>
          <a:p>
            <a:pPr eaLnBrk="1" hangingPunct="1">
              <a:lnSpc>
                <a:spcPct val="80000"/>
              </a:lnSpc>
            </a:pPr>
            <a:endParaRPr lang="es-ES" altLang="es-ES" sz="2400" dirty="0">
              <a:sym typeface="Wingdings" pitchFamily="2" charset="2"/>
            </a:endParaRPr>
          </a:p>
          <a:p>
            <a:pPr eaLnBrk="1" hangingPunct="1">
              <a:lnSpc>
                <a:spcPct val="80000"/>
              </a:lnSpc>
            </a:pPr>
            <a:endParaRPr lang="es-ES" altLang="es-ES" sz="2400" dirty="0"/>
          </a:p>
        </p:txBody>
      </p:sp>
    </p:spTree>
    <p:extLst>
      <p:ext uri="{BB962C8B-B14F-4D97-AF65-F5344CB8AC3E}">
        <p14:creationId xmlns:p14="http://schemas.microsoft.com/office/powerpoint/2010/main" val="87197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991273F-8067-CA0E-B167-C389302D6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1 Título">
            <a:extLst>
              <a:ext uri="{FF2B5EF4-FFF2-40B4-BE49-F238E27FC236}">
                <a16:creationId xmlns:a16="http://schemas.microsoft.com/office/drawing/2014/main" id="{B1B47008-0359-C714-D385-B1FADA60E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40199"/>
            <a:ext cx="8229600" cy="1177602"/>
          </a:xfrm>
        </p:spPr>
        <p:txBody>
          <a:bodyPr>
            <a:normAutofit/>
          </a:bodyPr>
          <a:lstStyle/>
          <a:p>
            <a:pPr algn="ctr"/>
            <a:r>
              <a:rPr lang="es-CL" b="1" u="sng" dirty="0">
                <a:solidFill>
                  <a:schemeClr val="bg1"/>
                </a:solidFill>
                <a:latin typeface="+mn-lt"/>
              </a:rPr>
              <a:t>Gracias</a:t>
            </a:r>
            <a:endParaRPr lang="en-GB" b="1" u="sng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42015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>
            <a:extLst>
              <a:ext uri="{FF2B5EF4-FFF2-40B4-BE49-F238E27FC236}">
                <a16:creationId xmlns:a16="http://schemas.microsoft.com/office/drawing/2014/main" id="{7B6C2E22-5092-B3B4-E0C4-2B5780F11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75"/>
            <a:ext cx="8229600" cy="1143000"/>
          </a:xfrm>
        </p:spPr>
        <p:txBody>
          <a:bodyPr/>
          <a:lstStyle/>
          <a:p>
            <a:pPr algn="ctr"/>
            <a:r>
              <a:rPr lang="es-CL" b="1" u="sng" dirty="0">
                <a:latin typeface="+mn-lt"/>
              </a:rPr>
              <a:t>NUEVO PROBLEMA</a:t>
            </a:r>
            <a:endParaRPr lang="en-GB" b="1" u="sng" dirty="0">
              <a:latin typeface="+mn-lt"/>
            </a:endParaRPr>
          </a:p>
        </p:txBody>
      </p:sp>
      <p:pic>
        <p:nvPicPr>
          <p:cNvPr id="6" name="Imagen 5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98875AC4-8BDB-0C81-8053-B0AC12522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32" y="1347273"/>
            <a:ext cx="4762500" cy="2222500"/>
          </a:xfrm>
          <a:prstGeom prst="rect">
            <a:avLst/>
          </a:prstGeom>
        </p:spPr>
      </p:pic>
      <p:pic>
        <p:nvPicPr>
          <p:cNvPr id="8" name="Imagen 7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4CEB087B-1F9F-6D7D-D0BF-439E39DF2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32" y="3762471"/>
            <a:ext cx="4762500" cy="2057400"/>
          </a:xfrm>
          <a:prstGeom prst="rect">
            <a:avLst/>
          </a:prstGeom>
        </p:spPr>
      </p:pic>
      <p:pic>
        <p:nvPicPr>
          <p:cNvPr id="10" name="Imagen 9" descr="Tabla&#10;&#10;Descripción generada automáticamente">
            <a:extLst>
              <a:ext uri="{FF2B5EF4-FFF2-40B4-BE49-F238E27FC236}">
                <a16:creationId xmlns:a16="http://schemas.microsoft.com/office/drawing/2014/main" id="{270F40D2-812D-2833-9CE0-877781C80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0585" y="1575873"/>
            <a:ext cx="4114800" cy="39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2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7">
            <a:extLst>
              <a:ext uri="{FF2B5EF4-FFF2-40B4-BE49-F238E27FC236}">
                <a16:creationId xmlns:a16="http://schemas.microsoft.com/office/drawing/2014/main" id="{C4F4ABC9-A0E3-5A2D-3235-636D0431E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802" y="6199188"/>
            <a:ext cx="1943100" cy="549275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S" altLang="es-ES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7C8A796A-2DB0-7B8B-7FC7-74E2A3091D12}"/>
              </a:ext>
            </a:extLst>
          </p:cNvPr>
          <p:cNvGrpSpPr/>
          <p:nvPr/>
        </p:nvGrpSpPr>
        <p:grpSpPr>
          <a:xfrm>
            <a:off x="82550" y="523081"/>
            <a:ext cx="8824913" cy="6152357"/>
            <a:chOff x="82550" y="523081"/>
            <a:chExt cx="8824913" cy="6152357"/>
          </a:xfrm>
        </p:grpSpPr>
        <p:graphicFrame>
          <p:nvGraphicFramePr>
            <p:cNvPr id="4" name="Object 110">
              <a:extLst>
                <a:ext uri="{FF2B5EF4-FFF2-40B4-BE49-F238E27FC236}">
                  <a16:creationId xmlns:a16="http://schemas.microsoft.com/office/drawing/2014/main" id="{8C0CEAA9-8F52-ECD9-2A30-97C9DBE3B05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57490962"/>
                </p:ext>
              </p:extLst>
            </p:nvPr>
          </p:nvGraphicFramePr>
          <p:xfrm>
            <a:off x="6445250" y="4652963"/>
            <a:ext cx="863600" cy="8397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n de mapa de bits" r:id="rId2" imgW="685835" imgH="666667" progId="PBrush">
                    <p:embed/>
                  </p:oleObj>
                </mc:Choice>
                <mc:Fallback>
                  <p:oleObj name="Imagen de mapa de bits" r:id="rId2" imgW="685835" imgH="666667" progId="PBrush">
                    <p:embed/>
                    <p:pic>
                      <p:nvPicPr>
                        <p:cNvPr id="129026" name="Object 1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45250" y="4652963"/>
                          <a:ext cx="863600" cy="8397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" name="Picture 2" descr="ciemat">
              <a:extLst>
                <a:ext uri="{FF2B5EF4-FFF2-40B4-BE49-F238E27FC236}">
                  <a16:creationId xmlns:a16="http://schemas.microsoft.com/office/drawing/2014/main" id="{479FA366-EBA8-251B-9093-179403247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920" y="1162635"/>
              <a:ext cx="2447925" cy="582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 descr="dkfz_logo">
              <a:extLst>
                <a:ext uri="{FF2B5EF4-FFF2-40B4-BE49-F238E27FC236}">
                  <a16:creationId xmlns:a16="http://schemas.microsoft.com/office/drawing/2014/main" id="{B84A0D2F-E3BC-2CD4-1515-41AD8F4338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622" y="3138140"/>
              <a:ext cx="2171700" cy="404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 descr="Eresa LOGO ESPECIAL">
              <a:extLst>
                <a:ext uri="{FF2B5EF4-FFF2-40B4-BE49-F238E27FC236}">
                  <a16:creationId xmlns:a16="http://schemas.microsoft.com/office/drawing/2014/main" id="{19CD2110-0AA1-6211-5A6B-CD9F8E2EDE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5215" y="3716582"/>
              <a:ext cx="1143000" cy="714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Hospital Puerta de Hierro">
              <a:hlinkClick r:id="rId7"/>
              <a:extLst>
                <a:ext uri="{FF2B5EF4-FFF2-40B4-BE49-F238E27FC236}">
                  <a16:creationId xmlns:a16="http://schemas.microsoft.com/office/drawing/2014/main" id="{929F32A5-7034-2440-0F4D-AD57B7363E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r:link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2978"/>
            <a:stretch>
              <a:fillRect/>
            </a:stretch>
          </p:blipFill>
          <p:spPr bwMode="auto">
            <a:xfrm>
              <a:off x="245452" y="4943475"/>
              <a:ext cx="1714500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 descr="http://www.hirexengineering.com/images/hirex.jpg">
              <a:extLst>
                <a:ext uri="{FF2B5EF4-FFF2-40B4-BE49-F238E27FC236}">
                  <a16:creationId xmlns:a16="http://schemas.microsoft.com/office/drawing/2014/main" id="{C96720BB-D53A-0656-EF7E-FA38EC0FC1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r:link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0434" y="4849812"/>
              <a:ext cx="78105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8" descr="http://tbn0.google.com/images?q=tbn:0Wy9Bfr7xFxRzM:http://www.eventoplenos.com/imagenes/rio-hortega.jpg">
              <a:hlinkClick r:id="rId12"/>
              <a:extLst>
                <a:ext uri="{FF2B5EF4-FFF2-40B4-BE49-F238E27FC236}">
                  <a16:creationId xmlns:a16="http://schemas.microsoft.com/office/drawing/2014/main" id="{9FE06AC8-4BA9-F809-D02D-69BAD842EC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r:link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5729287"/>
              <a:ext cx="1079500" cy="35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logo" descr="IAEA">
              <a:hlinkClick r:id="rId15"/>
              <a:extLst>
                <a:ext uri="{FF2B5EF4-FFF2-40B4-BE49-F238E27FC236}">
                  <a16:creationId xmlns:a16="http://schemas.microsoft.com/office/drawing/2014/main" id="{B791730C-71AE-84A9-AC74-157A8631F4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r:link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3530" y="1184844"/>
              <a:ext cx="2286000" cy="534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6AD6EF6-0ED5-EF4A-6A94-368E912F35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lum bright="-18000"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900" y="2057736"/>
              <a:ext cx="1511300" cy="811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3" descr="http://tbn0.google.com/images?q=tbn:JpSQgsveg7z9dM:http://www.prnoticias.com/images/jornadas/universidad%2520autonoma%2520de%2520barcelona.jpg">
              <a:hlinkClick r:id="rId19"/>
              <a:extLst>
                <a:ext uri="{FF2B5EF4-FFF2-40B4-BE49-F238E27FC236}">
                  <a16:creationId xmlns:a16="http://schemas.microsoft.com/office/drawing/2014/main" id="{28E491E1-F942-BA94-E630-B9BB6EEABB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r:link="rId2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030" y="5116512"/>
              <a:ext cx="1333500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4" descr="http://tbn0.google.com/images?q=tbn:U6y69hkxoc5SpM:http://www.jornadas.sidar.org/2005/ponencias/loic/graf/upm.jpg">
              <a:hlinkClick r:id="rId22"/>
              <a:extLst>
                <a:ext uri="{FF2B5EF4-FFF2-40B4-BE49-F238E27FC236}">
                  <a16:creationId xmlns:a16="http://schemas.microsoft.com/office/drawing/2014/main" id="{7DCD4961-77EA-E082-A2EC-90D9A7F397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r:link="rId2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5995" y="523081"/>
              <a:ext cx="1127125" cy="1231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Logotipo da Universidade de Santiago de Compostela">
              <a:extLst>
                <a:ext uri="{FF2B5EF4-FFF2-40B4-BE49-F238E27FC236}">
                  <a16:creationId xmlns:a16="http://schemas.microsoft.com/office/drawing/2014/main" id="{C5180C30-255B-5778-B5FE-B182C32F48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r:link="rId2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9563" y="3716338"/>
              <a:ext cx="1854200" cy="70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7">
              <a:extLst>
                <a:ext uri="{FF2B5EF4-FFF2-40B4-BE49-F238E27FC236}">
                  <a16:creationId xmlns:a16="http://schemas.microsoft.com/office/drawing/2014/main" id="{61F4466E-1843-B8C8-634C-63B0BE8091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0000"/>
            <a:stretch>
              <a:fillRect/>
            </a:stretch>
          </p:blipFill>
          <p:spPr bwMode="auto">
            <a:xfrm>
              <a:off x="6011863" y="5734050"/>
              <a:ext cx="2895600" cy="77946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17" name="Picture 18" descr="logo">
              <a:extLst>
                <a:ext uri="{FF2B5EF4-FFF2-40B4-BE49-F238E27FC236}">
                  <a16:creationId xmlns:a16="http://schemas.microsoft.com/office/drawing/2014/main" id="{BDA435EB-CBAC-425A-4EC6-77D353A215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50" y="3698875"/>
              <a:ext cx="1895475" cy="72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9">
              <a:extLst>
                <a:ext uri="{FF2B5EF4-FFF2-40B4-BE49-F238E27FC236}">
                  <a16:creationId xmlns:a16="http://schemas.microsoft.com/office/drawing/2014/main" id="{186CAC58-E670-E326-EB33-A655B33BBE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3025" y="4724400"/>
              <a:ext cx="120015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2" descr="PLANTI8">
              <a:extLst>
                <a:ext uri="{FF2B5EF4-FFF2-40B4-BE49-F238E27FC236}">
                  <a16:creationId xmlns:a16="http://schemas.microsoft.com/office/drawing/2014/main" id="{0B74AF19-184E-6BF9-DF08-C1DD63EAA5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6900" y="5764212"/>
              <a:ext cx="1338263" cy="28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3" descr="Satellite">
              <a:extLst>
                <a:ext uri="{FF2B5EF4-FFF2-40B4-BE49-F238E27FC236}">
                  <a16:creationId xmlns:a16="http://schemas.microsoft.com/office/drawing/2014/main" id="{F929B2FC-8BCA-CA47-2543-6618A08FA2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375" y="6165850"/>
              <a:ext cx="1808163" cy="50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 Box 24">
              <a:extLst>
                <a:ext uri="{FF2B5EF4-FFF2-40B4-BE49-F238E27FC236}">
                  <a16:creationId xmlns:a16="http://schemas.microsoft.com/office/drawing/2014/main" id="{7BD78A25-8833-1396-BB6F-F3E785E23C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4213" y="6276243"/>
              <a:ext cx="1800225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s-ES" dirty="0">
                  <a:solidFill>
                    <a:schemeClr val="bg1"/>
                  </a:solidFill>
                </a:rPr>
                <a:t>+ 25 </a:t>
              </a:r>
              <a:r>
                <a:rPr lang="es-ES" altLang="es-ES" dirty="0" err="1">
                  <a:solidFill>
                    <a:schemeClr val="bg1"/>
                  </a:solidFill>
                </a:rPr>
                <a:t>Hospitals</a:t>
              </a:r>
              <a:endParaRPr lang="es-ES" altLang="es-ES" dirty="0">
                <a:solidFill>
                  <a:schemeClr val="bg1"/>
                </a:solidFill>
              </a:endParaRPr>
            </a:p>
          </p:txBody>
        </p:sp>
        <p:pic>
          <p:nvPicPr>
            <p:cNvPr id="22" name="Picture 3">
              <a:extLst>
                <a:ext uri="{FF2B5EF4-FFF2-40B4-BE49-F238E27FC236}">
                  <a16:creationId xmlns:a16="http://schemas.microsoft.com/office/drawing/2014/main" id="{412DFAA7-20B5-50D2-28D2-FEA2F86940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475" y="3716338"/>
              <a:ext cx="2447925" cy="725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5883D648-E6BE-6869-2169-260872BA87BD}"/>
                </a:ext>
              </a:extLst>
            </p:cNvPr>
            <p:cNvGrpSpPr/>
            <p:nvPr/>
          </p:nvGrpSpPr>
          <p:grpSpPr>
            <a:xfrm>
              <a:off x="3641259" y="1846018"/>
              <a:ext cx="4651841" cy="1696935"/>
              <a:chOff x="3641259" y="1846018"/>
              <a:chExt cx="4651841" cy="1696935"/>
            </a:xfrm>
          </p:grpSpPr>
          <p:sp>
            <p:nvSpPr>
              <p:cNvPr id="25" name="1 Rectángulo">
                <a:extLst>
                  <a:ext uri="{FF2B5EF4-FFF2-40B4-BE49-F238E27FC236}">
                    <a16:creationId xmlns:a16="http://schemas.microsoft.com/office/drawing/2014/main" id="{B0E386DF-470D-1001-D3DC-32E04BE5F2C7}"/>
                  </a:ext>
                </a:extLst>
              </p:cNvPr>
              <p:cNvSpPr/>
              <p:nvPr/>
            </p:nvSpPr>
            <p:spPr>
              <a:xfrm>
                <a:off x="3641259" y="1846018"/>
                <a:ext cx="4651841" cy="169693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27" name="Picture 15" descr="marca-tinta-roja_300">
                <a:extLst>
                  <a:ext uri="{FF2B5EF4-FFF2-40B4-BE49-F238E27FC236}">
                    <a16:creationId xmlns:a16="http://schemas.microsoft.com/office/drawing/2014/main" id="{A237362B-1FFA-89CC-2873-55D2E0D834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3030" y="2082504"/>
                <a:ext cx="1223963" cy="1223962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10" descr="Resultado de imagen de pontificia universidad católica de chile">
                <a:hlinkClick r:id="rId34"/>
                <a:extLst>
                  <a:ext uri="{FF2B5EF4-FFF2-40B4-BE49-F238E27FC236}">
                    <a16:creationId xmlns:a16="http://schemas.microsoft.com/office/drawing/2014/main" id="{E44CAC58-8D06-EEA2-4313-4F9C354476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35134" y="2032594"/>
                <a:ext cx="989335" cy="13205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Imagen 28" descr="Logotipo&#10;&#10;Descripción generada automáticamente">
                <a:extLst>
                  <a:ext uri="{FF2B5EF4-FFF2-40B4-BE49-F238E27FC236}">
                    <a16:creationId xmlns:a16="http://schemas.microsoft.com/office/drawing/2014/main" id="{713D9217-EA53-B88C-9EBC-0C60A2D20E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473283" y="2574783"/>
                <a:ext cx="1819817" cy="956074"/>
              </a:xfrm>
              <a:prstGeom prst="rect">
                <a:avLst/>
              </a:prstGeom>
            </p:spPr>
          </p:pic>
          <p:pic>
            <p:nvPicPr>
              <p:cNvPr id="30" name="Imagen 2">
                <a:extLst>
                  <a:ext uri="{FF2B5EF4-FFF2-40B4-BE49-F238E27FC236}">
                    <a16:creationId xmlns:a16="http://schemas.microsoft.com/office/drawing/2014/main" id="{1B0CB8DB-2650-173B-74D5-8A7F6579F8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09162" y="1847486"/>
                <a:ext cx="1780396" cy="7155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1" name="1 Título">
            <a:extLst>
              <a:ext uri="{FF2B5EF4-FFF2-40B4-BE49-F238E27FC236}">
                <a16:creationId xmlns:a16="http://schemas.microsoft.com/office/drawing/2014/main" id="{9EA12C07-1106-D7D4-8E06-66D3A0659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75"/>
            <a:ext cx="8229600" cy="1143000"/>
          </a:xfrm>
        </p:spPr>
        <p:txBody>
          <a:bodyPr/>
          <a:lstStyle/>
          <a:p>
            <a:pPr algn="ctr"/>
            <a:r>
              <a:rPr lang="es-CL" b="1" u="sng" dirty="0">
                <a:latin typeface="+mn-lt"/>
              </a:rPr>
              <a:t>TRABAJO COLABORATIVO</a:t>
            </a:r>
            <a:endParaRPr lang="en-GB" b="1" u="sng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124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SC00024">
            <a:extLst>
              <a:ext uri="{FF2B5EF4-FFF2-40B4-BE49-F238E27FC236}">
                <a16:creationId xmlns:a16="http://schemas.microsoft.com/office/drawing/2014/main" id="{951D5617-5939-0B58-936C-01E847375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50" y="3175"/>
            <a:ext cx="917575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3 Grupo">
            <a:extLst>
              <a:ext uri="{FF2B5EF4-FFF2-40B4-BE49-F238E27FC236}">
                <a16:creationId xmlns:a16="http://schemas.microsoft.com/office/drawing/2014/main" id="{26E02F0D-39A2-61BD-6311-00DABE6432FB}"/>
              </a:ext>
            </a:extLst>
          </p:cNvPr>
          <p:cNvGrpSpPr/>
          <p:nvPr/>
        </p:nvGrpSpPr>
        <p:grpSpPr>
          <a:xfrm>
            <a:off x="2411760" y="50007"/>
            <a:ext cx="3306763" cy="3300412"/>
            <a:chOff x="2378075" y="23813"/>
            <a:chExt cx="3306763" cy="3300412"/>
          </a:xfrm>
        </p:grpSpPr>
        <p:sp>
          <p:nvSpPr>
            <p:cNvPr id="6" name="Oval 9">
              <a:extLst>
                <a:ext uri="{FF2B5EF4-FFF2-40B4-BE49-F238E27FC236}">
                  <a16:creationId xmlns:a16="http://schemas.microsoft.com/office/drawing/2014/main" id="{85AEA24A-B6A1-E574-B6EF-EF24E6FCFB3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275389">
              <a:off x="2378075" y="23813"/>
              <a:ext cx="3306763" cy="3300412"/>
            </a:xfrm>
            <a:prstGeom prst="ellipse">
              <a:avLst/>
            </a:prstGeom>
            <a:solidFill>
              <a:srgbClr val="CC0000">
                <a:alpha val="32941"/>
              </a:srgbClr>
            </a:solidFill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s-ES" altLang="es-ES"/>
            </a:p>
          </p:txBody>
        </p:sp>
        <p:sp>
          <p:nvSpPr>
            <p:cNvPr id="7" name="2 CuadroTexto">
              <a:extLst>
                <a:ext uri="{FF2B5EF4-FFF2-40B4-BE49-F238E27FC236}">
                  <a16:creationId xmlns:a16="http://schemas.microsoft.com/office/drawing/2014/main" id="{D8260EF1-812A-4FB7-4DF4-A52E277150AA}"/>
                </a:ext>
              </a:extLst>
            </p:cNvPr>
            <p:cNvSpPr txBox="1"/>
            <p:nvPr/>
          </p:nvSpPr>
          <p:spPr>
            <a:xfrm>
              <a:off x="3131840" y="476672"/>
              <a:ext cx="1754021" cy="369332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S" dirty="0"/>
                <a:t>NEUTRONES</a:t>
              </a:r>
            </a:p>
          </p:txBody>
        </p:sp>
      </p:grpSp>
      <p:grpSp>
        <p:nvGrpSpPr>
          <p:cNvPr id="8" name="4 Grupo">
            <a:extLst>
              <a:ext uri="{FF2B5EF4-FFF2-40B4-BE49-F238E27FC236}">
                <a16:creationId xmlns:a16="http://schemas.microsoft.com/office/drawing/2014/main" id="{A5862FEE-C6EA-566B-C719-DCB15CAF9E46}"/>
              </a:ext>
            </a:extLst>
          </p:cNvPr>
          <p:cNvGrpSpPr/>
          <p:nvPr/>
        </p:nvGrpSpPr>
        <p:grpSpPr>
          <a:xfrm>
            <a:off x="3635375" y="872198"/>
            <a:ext cx="3482734" cy="1655835"/>
            <a:chOff x="3635375" y="1268413"/>
            <a:chExt cx="3482734" cy="1655835"/>
          </a:xfrm>
        </p:grpSpPr>
        <p:grpSp>
          <p:nvGrpSpPr>
            <p:cNvPr id="9" name="1 Grupo">
              <a:extLst>
                <a:ext uri="{FF2B5EF4-FFF2-40B4-BE49-F238E27FC236}">
                  <a16:creationId xmlns:a16="http://schemas.microsoft.com/office/drawing/2014/main" id="{92CAB5C7-EC0F-D3A4-4E49-2262A852B3A7}"/>
                </a:ext>
              </a:extLst>
            </p:cNvPr>
            <p:cNvGrpSpPr/>
            <p:nvPr/>
          </p:nvGrpSpPr>
          <p:grpSpPr>
            <a:xfrm>
              <a:off x="3635375" y="1268413"/>
              <a:ext cx="1656705" cy="1655835"/>
              <a:chOff x="3635375" y="1268413"/>
              <a:chExt cx="1656705" cy="1655835"/>
            </a:xfrm>
          </p:grpSpPr>
          <p:sp>
            <p:nvSpPr>
              <p:cNvPr id="11" name="Line 26">
                <a:extLst>
                  <a:ext uri="{FF2B5EF4-FFF2-40B4-BE49-F238E27FC236}">
                    <a16:creationId xmlns:a16="http://schemas.microsoft.com/office/drawing/2014/main" id="{980CFCCB-F89E-BCF2-FDA3-5E1421CBB5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35375" y="1484314"/>
                <a:ext cx="576263" cy="1439934"/>
              </a:xfrm>
              <a:prstGeom prst="line">
                <a:avLst/>
              </a:prstGeom>
              <a:noFill/>
              <a:ln w="9525">
                <a:solidFill>
                  <a:srgbClr val="FFFF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27">
                <a:extLst>
                  <a:ext uri="{FF2B5EF4-FFF2-40B4-BE49-F238E27FC236}">
                    <a16:creationId xmlns:a16="http://schemas.microsoft.com/office/drawing/2014/main" id="{DF48230A-D171-5E88-BB58-73F53A5650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98975" y="1268413"/>
                <a:ext cx="121770" cy="1521689"/>
              </a:xfrm>
              <a:prstGeom prst="line">
                <a:avLst/>
              </a:prstGeom>
              <a:noFill/>
              <a:ln w="9525">
                <a:solidFill>
                  <a:srgbClr val="FFFF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Line 28">
                <a:extLst>
                  <a:ext uri="{FF2B5EF4-FFF2-40B4-BE49-F238E27FC236}">
                    <a16:creationId xmlns:a16="http://schemas.microsoft.com/office/drawing/2014/main" id="{1A9C78AE-A1AE-0E54-944B-8716395DB4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51274" y="1700213"/>
                <a:ext cx="1250483" cy="792234"/>
              </a:xfrm>
              <a:prstGeom prst="line">
                <a:avLst/>
              </a:prstGeom>
              <a:noFill/>
              <a:ln w="9525">
                <a:solidFill>
                  <a:srgbClr val="FFFF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29">
                <a:extLst>
                  <a:ext uri="{FF2B5EF4-FFF2-40B4-BE49-F238E27FC236}">
                    <a16:creationId xmlns:a16="http://schemas.microsoft.com/office/drawing/2014/main" id="{BDBF8699-6108-053E-5A3C-53A315A322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87900" y="1557338"/>
                <a:ext cx="504180" cy="935109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30">
                <a:extLst>
                  <a:ext uri="{FF2B5EF4-FFF2-40B4-BE49-F238E27FC236}">
                    <a16:creationId xmlns:a16="http://schemas.microsoft.com/office/drawing/2014/main" id="{512EBD6B-F4D4-F6E8-F51D-68FD9F7CEC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84662" y="1341438"/>
                <a:ext cx="143995" cy="1582809"/>
              </a:xfrm>
              <a:prstGeom prst="line">
                <a:avLst/>
              </a:prstGeom>
              <a:noFill/>
              <a:ln w="9525">
                <a:solidFill>
                  <a:srgbClr val="FFFF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Line 31">
                <a:extLst>
                  <a:ext uri="{FF2B5EF4-FFF2-40B4-BE49-F238E27FC236}">
                    <a16:creationId xmlns:a16="http://schemas.microsoft.com/office/drawing/2014/main" id="{EF428133-5045-34E6-AEB1-3C5A4976AA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84663" y="2133600"/>
                <a:ext cx="935037" cy="503238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EB98750-AA68-B3AA-3EF6-42E93F3FA2E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28660" y="2465460"/>
                <a:ext cx="792163" cy="458788"/>
                <a:chOff x="2819" y="1570"/>
                <a:chExt cx="499" cy="289"/>
              </a:xfrm>
            </p:grpSpPr>
            <p:sp>
              <p:nvSpPr>
                <p:cNvPr id="24" name="Line 17">
                  <a:extLst>
                    <a:ext uri="{FF2B5EF4-FFF2-40B4-BE49-F238E27FC236}">
                      <a16:creationId xmlns:a16="http://schemas.microsoft.com/office/drawing/2014/main" id="{E4C7292E-CA71-6FDE-F684-BB05125C3D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880" y="1752"/>
                  <a:ext cx="181" cy="62"/>
                </a:xfrm>
                <a:prstGeom prst="line">
                  <a:avLst/>
                </a:prstGeom>
                <a:noFill/>
                <a:ln w="9525">
                  <a:solidFill>
                    <a:srgbClr val="FFFF66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" name="Line 18">
                  <a:extLst>
                    <a:ext uri="{FF2B5EF4-FFF2-40B4-BE49-F238E27FC236}">
                      <a16:creationId xmlns:a16="http://schemas.microsoft.com/office/drawing/2014/main" id="{DFAE34E8-2C5B-5328-8C0B-4CA8492139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819" y="1706"/>
                  <a:ext cx="242" cy="46"/>
                </a:xfrm>
                <a:prstGeom prst="line">
                  <a:avLst/>
                </a:prstGeom>
                <a:noFill/>
                <a:ln w="9525">
                  <a:solidFill>
                    <a:srgbClr val="FFFF66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" name="Line 19">
                  <a:extLst>
                    <a:ext uri="{FF2B5EF4-FFF2-40B4-BE49-F238E27FC236}">
                      <a16:creationId xmlns:a16="http://schemas.microsoft.com/office/drawing/2014/main" id="{9EF787D0-4D95-5969-4C32-2719709069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016" y="1570"/>
                  <a:ext cx="91" cy="182"/>
                </a:xfrm>
                <a:prstGeom prst="line">
                  <a:avLst/>
                </a:prstGeom>
                <a:noFill/>
                <a:ln w="9525">
                  <a:solidFill>
                    <a:srgbClr val="FFFF66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" name="Line 20">
                  <a:extLst>
                    <a:ext uri="{FF2B5EF4-FFF2-40B4-BE49-F238E27FC236}">
                      <a16:creationId xmlns:a16="http://schemas.microsoft.com/office/drawing/2014/main" id="{D4A37525-AB10-B65F-B007-5EAF02B37F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61" y="1706"/>
                  <a:ext cx="120" cy="108"/>
                </a:xfrm>
                <a:prstGeom prst="line">
                  <a:avLst/>
                </a:prstGeom>
                <a:noFill/>
                <a:ln w="9525">
                  <a:solidFill>
                    <a:srgbClr val="FFFF66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" name="Line 21">
                  <a:extLst>
                    <a:ext uri="{FF2B5EF4-FFF2-40B4-BE49-F238E27FC236}">
                      <a16:creationId xmlns:a16="http://schemas.microsoft.com/office/drawing/2014/main" id="{73863245-A85C-16E2-6968-51CFBC3B28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061" y="1587"/>
                  <a:ext cx="182" cy="165"/>
                </a:xfrm>
                <a:prstGeom prst="line">
                  <a:avLst/>
                </a:prstGeom>
                <a:noFill/>
                <a:ln w="9525">
                  <a:solidFill>
                    <a:srgbClr val="FFFF66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" name="Line 22">
                  <a:extLst>
                    <a:ext uri="{FF2B5EF4-FFF2-40B4-BE49-F238E27FC236}">
                      <a16:creationId xmlns:a16="http://schemas.microsoft.com/office/drawing/2014/main" id="{6CD779EF-A0C5-5268-1864-17ED294278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61" y="1706"/>
                  <a:ext cx="257" cy="17"/>
                </a:xfrm>
                <a:prstGeom prst="line">
                  <a:avLst/>
                </a:prstGeom>
                <a:noFill/>
                <a:ln w="9525">
                  <a:solidFill>
                    <a:srgbClr val="FFFF66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" name="Line 23">
                  <a:extLst>
                    <a:ext uri="{FF2B5EF4-FFF2-40B4-BE49-F238E27FC236}">
                      <a16:creationId xmlns:a16="http://schemas.microsoft.com/office/drawing/2014/main" id="{22E083B8-CEED-D2CE-B7D7-7A865B4CDB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977" y="1706"/>
                  <a:ext cx="84" cy="153"/>
                </a:xfrm>
                <a:prstGeom prst="line">
                  <a:avLst/>
                </a:prstGeom>
                <a:noFill/>
                <a:ln w="9525">
                  <a:solidFill>
                    <a:srgbClr val="FFFF66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" name="Line 24">
                  <a:extLst>
                    <a:ext uri="{FF2B5EF4-FFF2-40B4-BE49-F238E27FC236}">
                      <a16:creationId xmlns:a16="http://schemas.microsoft.com/office/drawing/2014/main" id="{D3849CD2-9301-1FDD-2140-596BDC104E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61" y="1752"/>
                  <a:ext cx="249" cy="45"/>
                </a:xfrm>
                <a:prstGeom prst="line">
                  <a:avLst/>
                </a:prstGeom>
                <a:noFill/>
                <a:ln w="9525">
                  <a:solidFill>
                    <a:srgbClr val="FFFF66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" name="Line 25">
                  <a:extLst>
                    <a:ext uri="{FF2B5EF4-FFF2-40B4-BE49-F238E27FC236}">
                      <a16:creationId xmlns:a16="http://schemas.microsoft.com/office/drawing/2014/main" id="{A2D86854-A827-FF0C-B379-F358693C31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880" y="1670"/>
                  <a:ext cx="227" cy="37"/>
                </a:xfrm>
                <a:prstGeom prst="line">
                  <a:avLst/>
                </a:prstGeom>
                <a:noFill/>
                <a:ln w="9525">
                  <a:solidFill>
                    <a:srgbClr val="FFFF66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3">
                <a:extLst>
                  <a:ext uri="{FF2B5EF4-FFF2-40B4-BE49-F238E27FC236}">
                    <a16:creationId xmlns:a16="http://schemas.microsoft.com/office/drawing/2014/main" id="{CF24E7E5-CC34-9FAD-460A-152B16CF851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41816" y="2020888"/>
                <a:ext cx="585788" cy="768350"/>
                <a:chOff x="2744" y="1253"/>
                <a:chExt cx="365" cy="487"/>
              </a:xfrm>
            </p:grpSpPr>
            <p:sp>
              <p:nvSpPr>
                <p:cNvPr id="19" name="Rectangle 4">
                  <a:extLst>
                    <a:ext uri="{FF2B5EF4-FFF2-40B4-BE49-F238E27FC236}">
                      <a16:creationId xmlns:a16="http://schemas.microsoft.com/office/drawing/2014/main" id="{540FA029-6ED3-1617-949F-537633C419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73" y="1643"/>
                  <a:ext cx="136" cy="91"/>
                </a:xfrm>
                <a:prstGeom prst="rect">
                  <a:avLst/>
                </a:prstGeom>
                <a:solidFill>
                  <a:srgbClr val="FFFF00">
                    <a:alpha val="52156"/>
                  </a:srgbClr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ES" altLang="es-ES"/>
                </a:p>
              </p:txBody>
            </p:sp>
            <p:sp>
              <p:nvSpPr>
                <p:cNvPr id="20" name="Line 5">
                  <a:extLst>
                    <a:ext uri="{FF2B5EF4-FFF2-40B4-BE49-F238E27FC236}">
                      <a16:creationId xmlns:a16="http://schemas.microsoft.com/office/drawing/2014/main" id="{6A23E130-F02B-3C5D-F76D-AB40CB9AC4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789" y="1253"/>
                  <a:ext cx="320" cy="39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Line 6">
                  <a:extLst>
                    <a:ext uri="{FF2B5EF4-FFF2-40B4-BE49-F238E27FC236}">
                      <a16:creationId xmlns:a16="http://schemas.microsoft.com/office/drawing/2014/main" id="{1DCD4B43-C86A-C5D8-E4F7-FE3FD6AC0D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744" y="1298"/>
                  <a:ext cx="229" cy="351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" name="Line 7">
                  <a:extLst>
                    <a:ext uri="{FF2B5EF4-FFF2-40B4-BE49-F238E27FC236}">
                      <a16:creationId xmlns:a16="http://schemas.microsoft.com/office/drawing/2014/main" id="{A7201DF5-940A-9F9E-3771-543B1700CF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789" y="1298"/>
                  <a:ext cx="320" cy="44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" name="Line 8">
                  <a:extLst>
                    <a:ext uri="{FF2B5EF4-FFF2-40B4-BE49-F238E27FC236}">
                      <a16:creationId xmlns:a16="http://schemas.microsoft.com/office/drawing/2014/main" id="{B08CC5C5-EC03-B908-8889-BFF29C3072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744" y="1344"/>
                  <a:ext cx="229" cy="396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0" name="41 CuadroTexto">
              <a:extLst>
                <a:ext uri="{FF2B5EF4-FFF2-40B4-BE49-F238E27FC236}">
                  <a16:creationId xmlns:a16="http://schemas.microsoft.com/office/drawing/2014/main" id="{05B08437-4D36-0163-7269-F93905BB89AD}"/>
                </a:ext>
              </a:extLst>
            </p:cNvPr>
            <p:cNvSpPr txBox="1"/>
            <p:nvPr/>
          </p:nvSpPr>
          <p:spPr>
            <a:xfrm>
              <a:off x="5364088" y="1948934"/>
              <a:ext cx="1754021" cy="369332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Fotones</a:t>
              </a:r>
              <a:endParaRPr lang="en-US" dirty="0"/>
            </a:p>
          </p:txBody>
        </p:sp>
      </p:grpSp>
      <p:grpSp>
        <p:nvGrpSpPr>
          <p:cNvPr id="33" name="7 Grupo">
            <a:extLst>
              <a:ext uri="{FF2B5EF4-FFF2-40B4-BE49-F238E27FC236}">
                <a16:creationId xmlns:a16="http://schemas.microsoft.com/office/drawing/2014/main" id="{E705F3A4-F01E-CC03-4319-4702E3EBD4E4}"/>
              </a:ext>
            </a:extLst>
          </p:cNvPr>
          <p:cNvGrpSpPr/>
          <p:nvPr/>
        </p:nvGrpSpPr>
        <p:grpSpPr>
          <a:xfrm>
            <a:off x="1273766" y="4620121"/>
            <a:ext cx="7327090" cy="1936750"/>
            <a:chOff x="1273766" y="4620121"/>
            <a:chExt cx="7327090" cy="1936750"/>
          </a:xfrm>
        </p:grpSpPr>
        <p:grpSp>
          <p:nvGrpSpPr>
            <p:cNvPr id="34" name="5 Grupo">
              <a:extLst>
                <a:ext uri="{FF2B5EF4-FFF2-40B4-BE49-F238E27FC236}">
                  <a16:creationId xmlns:a16="http://schemas.microsoft.com/office/drawing/2014/main" id="{6E171F13-91AF-F4A5-63C5-96896D6D1EF6}"/>
                </a:ext>
              </a:extLst>
            </p:cNvPr>
            <p:cNvGrpSpPr/>
            <p:nvPr/>
          </p:nvGrpSpPr>
          <p:grpSpPr>
            <a:xfrm>
              <a:off x="1273766" y="4620121"/>
              <a:ext cx="7327090" cy="1936750"/>
              <a:chOff x="1273766" y="4620121"/>
              <a:chExt cx="7327090" cy="1936750"/>
            </a:xfrm>
          </p:grpSpPr>
          <p:pic>
            <p:nvPicPr>
              <p:cNvPr id="36" name="Picture 63" descr="IMG_2838">
                <a:extLst>
                  <a:ext uri="{FF2B5EF4-FFF2-40B4-BE49-F238E27FC236}">
                    <a16:creationId xmlns:a16="http://schemas.microsoft.com/office/drawing/2014/main" id="{309CB180-43F3-8ADD-8EBD-9566E6AC95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lum bright="18000" contrast="9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51118" y="4620121"/>
                <a:ext cx="4249738" cy="1936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" name="Text Box 61">
                <a:extLst>
                  <a:ext uri="{FF2B5EF4-FFF2-40B4-BE49-F238E27FC236}">
                    <a16:creationId xmlns:a16="http://schemas.microsoft.com/office/drawing/2014/main" id="{2CC2D1D0-3A0B-F683-6C2A-7A4534331F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73766" y="5301208"/>
                <a:ext cx="2952750" cy="923330"/>
              </a:xfrm>
              <a:prstGeom prst="rect">
                <a:avLst/>
              </a:prstGeom>
              <a:solidFill>
                <a:srgbClr val="800080"/>
              </a:solidFill>
              <a:ln w="1270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s-ES_tradnl" altLang="es-ES" sz="1800" dirty="0">
                    <a:solidFill>
                      <a:srgbClr val="FFFFCC"/>
                    </a:solidFill>
                  </a:rPr>
                  <a:t>Foto-neutrones producidos en el cabezal del acelerador</a:t>
                </a:r>
                <a:endParaRPr lang="es-ES" altLang="es-ES" sz="1800" dirty="0">
                  <a:solidFill>
                    <a:srgbClr val="FFFFCC"/>
                  </a:solidFill>
                </a:endParaRPr>
              </a:p>
            </p:txBody>
          </p:sp>
        </p:grpSp>
        <p:sp>
          <p:nvSpPr>
            <p:cNvPr id="35" name="6 CuadroTexto">
              <a:extLst>
                <a:ext uri="{FF2B5EF4-FFF2-40B4-BE49-F238E27FC236}">
                  <a16:creationId xmlns:a16="http://schemas.microsoft.com/office/drawing/2014/main" id="{6190BECA-96E2-A3CB-3A6D-D1C21E95C629}"/>
                </a:ext>
              </a:extLst>
            </p:cNvPr>
            <p:cNvSpPr txBox="1"/>
            <p:nvPr/>
          </p:nvSpPr>
          <p:spPr>
            <a:xfrm>
              <a:off x="6156176" y="6165304"/>
              <a:ext cx="2376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err="1">
                  <a:solidFill>
                    <a:srgbClr val="C00000"/>
                  </a:solidFill>
                  <a:latin typeface="Bodoni MT" panose="02070603080606020203" pitchFamily="18" charset="0"/>
                </a:rPr>
                <a:t>Proceso</a:t>
              </a:r>
              <a:r>
                <a:rPr lang="en-US" i="1" dirty="0">
                  <a:solidFill>
                    <a:srgbClr val="C00000"/>
                  </a:solidFill>
                  <a:latin typeface="Bodoni MT" panose="02070603080606020203" pitchFamily="18" charset="0"/>
                </a:rPr>
                <a:t> de </a:t>
              </a:r>
              <a:r>
                <a:rPr lang="en-US" i="1" dirty="0" err="1">
                  <a:solidFill>
                    <a:srgbClr val="C00000"/>
                  </a:solidFill>
                  <a:latin typeface="Bodoni MT" panose="02070603080606020203" pitchFamily="18" charset="0"/>
                </a:rPr>
                <a:t>evaporación</a:t>
              </a:r>
              <a:endParaRPr lang="en-US" i="1" dirty="0">
                <a:solidFill>
                  <a:srgbClr val="C00000"/>
                </a:solidFill>
                <a:latin typeface="Bodoni MT" panose="02070603080606020203" pitchFamily="18" charset="0"/>
              </a:endParaRPr>
            </a:p>
          </p:txBody>
        </p:sp>
      </p:grpSp>
      <p:grpSp>
        <p:nvGrpSpPr>
          <p:cNvPr id="45" name="Grupo 44">
            <a:extLst>
              <a:ext uri="{FF2B5EF4-FFF2-40B4-BE49-F238E27FC236}">
                <a16:creationId xmlns:a16="http://schemas.microsoft.com/office/drawing/2014/main" id="{2B58E626-D69C-63A2-F877-92404307E654}"/>
              </a:ext>
            </a:extLst>
          </p:cNvPr>
          <p:cNvGrpSpPr/>
          <p:nvPr/>
        </p:nvGrpSpPr>
        <p:grpSpPr>
          <a:xfrm>
            <a:off x="9036" y="30163"/>
            <a:ext cx="9050215" cy="6854825"/>
            <a:chOff x="9036" y="30163"/>
            <a:chExt cx="9050215" cy="6854825"/>
          </a:xfrm>
        </p:grpSpPr>
        <p:sp>
          <p:nvSpPr>
            <p:cNvPr id="3" name="Rectángulo redondeado 2">
              <a:extLst>
                <a:ext uri="{FF2B5EF4-FFF2-40B4-BE49-F238E27FC236}">
                  <a16:creationId xmlns:a16="http://schemas.microsoft.com/office/drawing/2014/main" id="{095C60C2-B447-0441-32CC-5F96ECF95A6A}"/>
                </a:ext>
              </a:extLst>
            </p:cNvPr>
            <p:cNvSpPr/>
            <p:nvPr/>
          </p:nvSpPr>
          <p:spPr>
            <a:xfrm>
              <a:off x="9036" y="30163"/>
              <a:ext cx="9050215" cy="6854825"/>
            </a:xfrm>
            <a:prstGeom prst="roundRect">
              <a:avLst/>
            </a:prstGeom>
            <a:solidFill>
              <a:srgbClr val="D00031">
                <a:alpha val="3294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4" name="2 CuadroTexto">
              <a:extLst>
                <a:ext uri="{FF2B5EF4-FFF2-40B4-BE49-F238E27FC236}">
                  <a16:creationId xmlns:a16="http://schemas.microsoft.com/office/drawing/2014/main" id="{275792F1-4C38-FF69-AB05-6AA2D270555A}"/>
                </a:ext>
              </a:extLst>
            </p:cNvPr>
            <p:cNvSpPr txBox="1"/>
            <p:nvPr/>
          </p:nvSpPr>
          <p:spPr>
            <a:xfrm>
              <a:off x="324657" y="2420621"/>
              <a:ext cx="1898217" cy="369332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S" dirty="0"/>
                <a:t>NUBE EN LA SALA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733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8 CuadroTexto">
            <a:extLst>
              <a:ext uri="{FF2B5EF4-FFF2-40B4-BE49-F238E27FC236}">
                <a16:creationId xmlns:a16="http://schemas.microsoft.com/office/drawing/2014/main" id="{FFD0E094-975A-F8A1-7EF0-8F3263EB80B9}"/>
              </a:ext>
            </a:extLst>
          </p:cNvPr>
          <p:cNvSpPr txBox="1"/>
          <p:nvPr/>
        </p:nvSpPr>
        <p:spPr>
          <a:xfrm>
            <a:off x="117956" y="990509"/>
            <a:ext cx="4667952" cy="126188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Dosis</a:t>
            </a:r>
            <a:r>
              <a:rPr lang="en-US" dirty="0"/>
              <a:t> </a:t>
            </a:r>
            <a:r>
              <a:rPr lang="en-US" dirty="0" err="1"/>
              <a:t>fuera</a:t>
            </a:r>
            <a:r>
              <a:rPr lang="en-US" dirty="0"/>
              <a:t> del campo:</a:t>
            </a:r>
          </a:p>
          <a:p>
            <a:pPr algn="ctr"/>
            <a:r>
              <a:rPr lang="en-US" sz="2000" b="1" dirty="0"/>
              <a:t>AUMENTA CON EL TAMAÑO</a:t>
            </a:r>
          </a:p>
          <a:p>
            <a:pPr algn="ctr"/>
            <a:r>
              <a:rPr lang="en-US" dirty="0"/>
              <a:t>MAYOR VOLUMEN IRRADIADO, MAYOR DISPERSIÓN</a:t>
            </a:r>
          </a:p>
        </p:txBody>
      </p:sp>
      <p:sp>
        <p:nvSpPr>
          <p:cNvPr id="8" name="51 CuadroTexto">
            <a:extLst>
              <a:ext uri="{FF2B5EF4-FFF2-40B4-BE49-F238E27FC236}">
                <a16:creationId xmlns:a16="http://schemas.microsoft.com/office/drawing/2014/main" id="{42263703-1927-4875-77E8-A93BA9AFC03E}"/>
              </a:ext>
            </a:extLst>
          </p:cNvPr>
          <p:cNvSpPr txBox="1"/>
          <p:nvPr/>
        </p:nvSpPr>
        <p:spPr>
          <a:xfrm>
            <a:off x="117956" y="5994268"/>
            <a:ext cx="4667952" cy="67710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LEJOS</a:t>
            </a:r>
            <a:r>
              <a:rPr lang="en-US" dirty="0"/>
              <a:t> del </a:t>
            </a:r>
            <a:r>
              <a:rPr lang="en-US" dirty="0" err="1"/>
              <a:t>haz</a:t>
            </a:r>
            <a:r>
              <a:rPr lang="en-US" dirty="0"/>
              <a:t>, </a:t>
            </a:r>
            <a:r>
              <a:rPr lang="en-US" sz="2000" b="1" dirty="0"/>
              <a:t>INDEPENDIENTE DEL CAMPO</a:t>
            </a:r>
          </a:p>
          <a:p>
            <a:pPr algn="ctr"/>
            <a:r>
              <a:rPr lang="en-US" dirty="0" err="1"/>
              <a:t>Domina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componente</a:t>
            </a:r>
            <a:r>
              <a:rPr lang="en-US" dirty="0"/>
              <a:t> de </a:t>
            </a:r>
            <a:r>
              <a:rPr lang="en-US" dirty="0" err="1"/>
              <a:t>fuga</a:t>
            </a:r>
            <a:endParaRPr lang="en-US" dirty="0"/>
          </a:p>
        </p:txBody>
      </p:sp>
      <p:sp>
        <p:nvSpPr>
          <p:cNvPr id="11" name="1 Título">
            <a:extLst>
              <a:ext uri="{FF2B5EF4-FFF2-40B4-BE49-F238E27FC236}">
                <a16:creationId xmlns:a16="http://schemas.microsoft.com/office/drawing/2014/main" id="{877C37CD-1093-0506-0DB7-1253F9444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75"/>
            <a:ext cx="8229600" cy="1143000"/>
          </a:xfrm>
        </p:spPr>
        <p:txBody>
          <a:bodyPr/>
          <a:lstStyle/>
          <a:p>
            <a:pPr algn="ctr"/>
            <a:r>
              <a:rPr lang="es-CL" b="1" u="sng" dirty="0">
                <a:latin typeface="+mn-lt"/>
              </a:rPr>
              <a:t>FOTONES</a:t>
            </a:r>
            <a:endParaRPr lang="en-GB" b="1" u="sng" dirty="0">
              <a:latin typeface="+mn-lt"/>
            </a:endParaRPr>
          </a:p>
        </p:txBody>
      </p:sp>
      <p:pic>
        <p:nvPicPr>
          <p:cNvPr id="12" name="Picture 8" descr="figure">
            <a:extLst>
              <a:ext uri="{FF2B5EF4-FFF2-40B4-BE49-F238E27FC236}">
                <a16:creationId xmlns:a16="http://schemas.microsoft.com/office/drawing/2014/main" id="{1BA24DDB-E65F-2FC9-BA2A-575D26F1F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956" y="2646747"/>
            <a:ext cx="4667952" cy="3154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3 Conector recto">
            <a:extLst>
              <a:ext uri="{FF2B5EF4-FFF2-40B4-BE49-F238E27FC236}">
                <a16:creationId xmlns:a16="http://schemas.microsoft.com/office/drawing/2014/main" id="{2975AC9E-1B58-3B69-998A-22498D94474B}"/>
              </a:ext>
            </a:extLst>
          </p:cNvPr>
          <p:cNvCxnSpPr>
            <a:cxnSpLocks/>
          </p:cNvCxnSpPr>
          <p:nvPr/>
        </p:nvCxnSpPr>
        <p:spPr>
          <a:xfrm>
            <a:off x="2287810" y="2535939"/>
            <a:ext cx="0" cy="239051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7 Conector recto de flecha">
            <a:extLst>
              <a:ext uri="{FF2B5EF4-FFF2-40B4-BE49-F238E27FC236}">
                <a16:creationId xmlns:a16="http://schemas.microsoft.com/office/drawing/2014/main" id="{462C1DF8-E75B-BD8D-85F2-62863FB93E1A}"/>
              </a:ext>
            </a:extLst>
          </p:cNvPr>
          <p:cNvCxnSpPr/>
          <p:nvPr/>
        </p:nvCxnSpPr>
        <p:spPr>
          <a:xfrm>
            <a:off x="828071" y="2555740"/>
            <a:ext cx="1436293" cy="0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0 CuadroTexto">
            <a:extLst>
              <a:ext uri="{FF2B5EF4-FFF2-40B4-BE49-F238E27FC236}">
                <a16:creationId xmlns:a16="http://schemas.microsoft.com/office/drawing/2014/main" id="{4BB04291-1463-3590-2C19-FDDB3F411BC6}"/>
              </a:ext>
            </a:extLst>
          </p:cNvPr>
          <p:cNvSpPr txBox="1"/>
          <p:nvPr/>
        </p:nvSpPr>
        <p:spPr>
          <a:xfrm>
            <a:off x="1150744" y="2246746"/>
            <a:ext cx="777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Yes</a:t>
            </a:r>
          </a:p>
        </p:txBody>
      </p:sp>
      <p:cxnSp>
        <p:nvCxnSpPr>
          <p:cNvPr id="20" name="6 Conector recto de flecha">
            <a:extLst>
              <a:ext uri="{FF2B5EF4-FFF2-40B4-BE49-F238E27FC236}">
                <a16:creationId xmlns:a16="http://schemas.microsoft.com/office/drawing/2014/main" id="{51AE3B7D-5EBB-CB14-9FD9-2606FB64152E}"/>
              </a:ext>
            </a:extLst>
          </p:cNvPr>
          <p:cNvCxnSpPr/>
          <p:nvPr/>
        </p:nvCxnSpPr>
        <p:spPr>
          <a:xfrm>
            <a:off x="2324764" y="2554211"/>
            <a:ext cx="2094594" cy="0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11 CuadroTexto">
            <a:extLst>
              <a:ext uri="{FF2B5EF4-FFF2-40B4-BE49-F238E27FC236}">
                <a16:creationId xmlns:a16="http://schemas.microsoft.com/office/drawing/2014/main" id="{23915942-97B4-7781-C535-67B400D560C3}"/>
              </a:ext>
            </a:extLst>
          </p:cNvPr>
          <p:cNvSpPr txBox="1"/>
          <p:nvPr/>
        </p:nvSpPr>
        <p:spPr>
          <a:xfrm>
            <a:off x="2983065" y="2258737"/>
            <a:ext cx="777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No</a:t>
            </a:r>
          </a:p>
        </p:txBody>
      </p:sp>
      <p:pic>
        <p:nvPicPr>
          <p:cNvPr id="24" name="Picture 8" descr="zoom">
            <a:extLst>
              <a:ext uri="{FF2B5EF4-FFF2-40B4-BE49-F238E27FC236}">
                <a16:creationId xmlns:a16="http://schemas.microsoft.com/office/drawing/2014/main" id="{86B95761-CC8F-4E25-ADB5-349B79CDA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70258" y="2646747"/>
            <a:ext cx="4171007" cy="3154815"/>
          </a:xfrm>
          <a:prstGeom prst="rect">
            <a:avLst/>
          </a:prstGeom>
          <a:solidFill>
            <a:srgbClr val="FFC000"/>
          </a:solidFill>
          <a:ln>
            <a:noFill/>
          </a:ln>
        </p:spPr>
      </p:pic>
      <p:sp>
        <p:nvSpPr>
          <p:cNvPr id="25" name="4 CuadroTexto">
            <a:extLst>
              <a:ext uri="{FF2B5EF4-FFF2-40B4-BE49-F238E27FC236}">
                <a16:creationId xmlns:a16="http://schemas.microsoft.com/office/drawing/2014/main" id="{DB43C536-EB4D-9EA3-841F-FED3B6994686}"/>
              </a:ext>
            </a:extLst>
          </p:cNvPr>
          <p:cNvSpPr txBox="1"/>
          <p:nvPr/>
        </p:nvSpPr>
        <p:spPr>
          <a:xfrm>
            <a:off x="5171458" y="1131870"/>
            <a:ext cx="3568606" cy="98488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Dosis</a:t>
            </a:r>
            <a:r>
              <a:rPr lang="en-US" dirty="0"/>
              <a:t> </a:t>
            </a:r>
          </a:p>
          <a:p>
            <a:pPr algn="ctr"/>
            <a:r>
              <a:rPr lang="en-US" sz="2000" b="1" dirty="0"/>
              <a:t>AUMENTA CON LA MODULACIÓN (I</a:t>
            </a:r>
            <a:r>
              <a:rPr lang="en-US" sz="2000" b="1" baseline="-25000" dirty="0"/>
              <a:t>M</a:t>
            </a:r>
            <a:r>
              <a:rPr lang="en-US" sz="2000" b="1" dirty="0"/>
              <a:t> = MU/D</a:t>
            </a:r>
            <a:r>
              <a:rPr lang="en-US" sz="2000" b="1" baseline="-25000" dirty="0"/>
              <a:t>PRESC</a:t>
            </a:r>
            <a:r>
              <a:rPr lang="en-US" sz="2000" b="1" dirty="0"/>
              <a:t>) </a:t>
            </a:r>
            <a:endParaRPr lang="en-US" b="1" dirty="0"/>
          </a:p>
        </p:txBody>
      </p:sp>
      <p:sp>
        <p:nvSpPr>
          <p:cNvPr id="26" name="8 CuadroTexto">
            <a:extLst>
              <a:ext uri="{FF2B5EF4-FFF2-40B4-BE49-F238E27FC236}">
                <a16:creationId xmlns:a16="http://schemas.microsoft.com/office/drawing/2014/main" id="{8C9B5412-D4FA-4DDB-A366-60FCF6A2A12B}"/>
              </a:ext>
            </a:extLst>
          </p:cNvPr>
          <p:cNvSpPr txBox="1"/>
          <p:nvPr/>
        </p:nvSpPr>
        <p:spPr>
          <a:xfrm>
            <a:off x="5543233" y="5869889"/>
            <a:ext cx="2825056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(ED/MU)!</a:t>
            </a:r>
          </a:p>
          <a:p>
            <a:pPr algn="ctr"/>
            <a:endParaRPr lang="es-ES" dirty="0"/>
          </a:p>
          <a:p>
            <a:pPr algn="ctr"/>
            <a:r>
              <a:rPr lang="es-ES" dirty="0"/>
              <a:t>I</a:t>
            </a:r>
            <a:r>
              <a:rPr lang="es-ES" baseline="-25000" dirty="0"/>
              <a:t>M</a:t>
            </a:r>
            <a:r>
              <a:rPr lang="es-ES" dirty="0"/>
              <a:t> ↑   </a:t>
            </a:r>
            <a:r>
              <a:rPr lang="es-ES" dirty="0">
                <a:sym typeface="Wingdings" panose="05000000000000000000" pitchFamily="2" charset="2"/>
              </a:rPr>
              <a:t>   MU</a:t>
            </a:r>
            <a:r>
              <a:rPr lang="es-ES" dirty="0"/>
              <a:t> ↑</a:t>
            </a:r>
          </a:p>
        </p:txBody>
      </p:sp>
    </p:spTree>
    <p:extLst>
      <p:ext uri="{BB962C8B-B14F-4D97-AF65-F5344CB8AC3E}">
        <p14:creationId xmlns:p14="http://schemas.microsoft.com/office/powerpoint/2010/main" val="2169264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>
            <a:extLst>
              <a:ext uri="{FF2B5EF4-FFF2-40B4-BE49-F238E27FC236}">
                <a16:creationId xmlns:a16="http://schemas.microsoft.com/office/drawing/2014/main" id="{877C37CD-1093-0506-0DB7-1253F9444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75"/>
            <a:ext cx="8229600" cy="1143000"/>
          </a:xfrm>
        </p:spPr>
        <p:txBody>
          <a:bodyPr/>
          <a:lstStyle/>
          <a:p>
            <a:pPr algn="ctr"/>
            <a:r>
              <a:rPr lang="es-CL" b="1" u="sng" dirty="0">
                <a:latin typeface="+mn-lt"/>
              </a:rPr>
              <a:t>FOTONES</a:t>
            </a:r>
            <a:endParaRPr lang="en-GB" b="1" u="sng" dirty="0">
              <a:latin typeface="+mn-lt"/>
            </a:endParaRPr>
          </a:p>
        </p:txBody>
      </p:sp>
      <p:sp>
        <p:nvSpPr>
          <p:cNvPr id="17" name="7 CuadroTexto">
            <a:extLst>
              <a:ext uri="{FF2B5EF4-FFF2-40B4-BE49-F238E27FC236}">
                <a16:creationId xmlns:a16="http://schemas.microsoft.com/office/drawing/2014/main" id="{DFB1F969-1908-8362-0A75-36DB693C117E}"/>
              </a:ext>
            </a:extLst>
          </p:cNvPr>
          <p:cNvSpPr txBox="1"/>
          <p:nvPr/>
        </p:nvSpPr>
        <p:spPr>
          <a:xfrm>
            <a:off x="1453879" y="1025089"/>
            <a:ext cx="5760640" cy="67710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Dosis periférica </a:t>
            </a:r>
            <a:r>
              <a:rPr lang="es-ES" sz="2000" b="1" dirty="0"/>
              <a:t>diferente entre aceleradores</a:t>
            </a:r>
          </a:p>
          <a:p>
            <a:pPr algn="ctr"/>
            <a:r>
              <a:rPr lang="es-ES" dirty="0"/>
              <a:t>Debido a la variación en el diseño del blindaje del cabezal</a:t>
            </a:r>
            <a:endParaRPr lang="en-US" dirty="0"/>
          </a:p>
        </p:txBody>
      </p:sp>
      <p:pic>
        <p:nvPicPr>
          <p:cNvPr id="19" name="0 Imagen" descr="ajuste con elekta e incer.png">
            <a:extLst>
              <a:ext uri="{FF2B5EF4-FFF2-40B4-BE49-F238E27FC236}">
                <a16:creationId xmlns:a16="http://schemas.microsoft.com/office/drawing/2014/main" id="{F98C6A6F-C10C-4C58-8F3A-69709ED2C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46" t="7269" r="7527" b="2261"/>
          <a:stretch>
            <a:fillRect/>
          </a:stretch>
        </p:blipFill>
        <p:spPr bwMode="auto">
          <a:xfrm>
            <a:off x="457200" y="1936821"/>
            <a:ext cx="5110920" cy="389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4 CuadroTexto">
            <a:extLst>
              <a:ext uri="{FF2B5EF4-FFF2-40B4-BE49-F238E27FC236}">
                <a16:creationId xmlns:a16="http://schemas.microsoft.com/office/drawing/2014/main" id="{17E187A8-7C03-5DBA-6971-82D24839A77C}"/>
              </a:ext>
            </a:extLst>
          </p:cNvPr>
          <p:cNvSpPr txBox="1"/>
          <p:nvPr/>
        </p:nvSpPr>
        <p:spPr>
          <a:xfrm>
            <a:off x="784067" y="6067535"/>
            <a:ext cx="4465191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Pequeñas</a:t>
            </a:r>
            <a:r>
              <a:rPr lang="en-US" dirty="0"/>
              <a:t> </a:t>
            </a:r>
            <a:r>
              <a:rPr lang="en-US" dirty="0" err="1"/>
              <a:t>diferencias</a:t>
            </a:r>
            <a:endParaRPr lang="en-US" dirty="0"/>
          </a:p>
        </p:txBody>
      </p:sp>
      <p:sp>
        <p:nvSpPr>
          <p:cNvPr id="23" name="10 Sol">
            <a:extLst>
              <a:ext uri="{FF2B5EF4-FFF2-40B4-BE49-F238E27FC236}">
                <a16:creationId xmlns:a16="http://schemas.microsoft.com/office/drawing/2014/main" id="{3F01502F-9876-6A7C-AFD7-8385A865FD35}"/>
              </a:ext>
            </a:extLst>
          </p:cNvPr>
          <p:cNvSpPr/>
          <p:nvPr/>
        </p:nvSpPr>
        <p:spPr>
          <a:xfrm>
            <a:off x="2267744" y="3562925"/>
            <a:ext cx="216024" cy="216024"/>
          </a:xfrm>
          <a:prstGeom prst="su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12 Grupo">
            <a:extLst>
              <a:ext uri="{FF2B5EF4-FFF2-40B4-BE49-F238E27FC236}">
                <a16:creationId xmlns:a16="http://schemas.microsoft.com/office/drawing/2014/main" id="{4C29472E-C7D8-AB1A-C810-9CDEE237970C}"/>
              </a:ext>
            </a:extLst>
          </p:cNvPr>
          <p:cNvGrpSpPr/>
          <p:nvPr/>
        </p:nvGrpSpPr>
        <p:grpSpPr>
          <a:xfrm>
            <a:off x="5940152" y="2886107"/>
            <a:ext cx="2736304" cy="1569660"/>
            <a:chOff x="5755510" y="1435111"/>
            <a:chExt cx="2736304" cy="1569660"/>
          </a:xfrm>
          <a:noFill/>
        </p:grpSpPr>
        <p:sp>
          <p:nvSpPr>
            <p:cNvPr id="28" name="5 CuadroTexto">
              <a:extLst>
                <a:ext uri="{FF2B5EF4-FFF2-40B4-BE49-F238E27FC236}">
                  <a16:creationId xmlns:a16="http://schemas.microsoft.com/office/drawing/2014/main" id="{96D85B7D-BF0C-49F7-F8A0-369A59C37AA3}"/>
                </a:ext>
              </a:extLst>
            </p:cNvPr>
            <p:cNvSpPr txBox="1"/>
            <p:nvPr/>
          </p:nvSpPr>
          <p:spPr>
            <a:xfrm>
              <a:off x="5755510" y="1435111"/>
              <a:ext cx="2736304" cy="1569660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/>
                <a:t>Radiación</a:t>
              </a:r>
              <a:r>
                <a:rPr lang="en-US" sz="2000" b="1" dirty="0"/>
                <a:t> de </a:t>
              </a:r>
              <a:r>
                <a:rPr lang="en-US" sz="2000" b="1" dirty="0" err="1"/>
                <a:t>fuga</a:t>
              </a:r>
              <a:r>
                <a:rPr lang="en-US" sz="2000" b="1" dirty="0"/>
                <a:t>:</a:t>
              </a:r>
            </a:p>
            <a:p>
              <a:pPr algn="ctr"/>
              <a:endParaRPr lang="en-US" sz="2000" b="1" dirty="0"/>
            </a:p>
            <a:p>
              <a:pPr marL="285750" indent="-285750">
                <a:buFontTx/>
                <a:buChar char="-"/>
              </a:pPr>
              <a:r>
                <a:rPr lang="en-US" dirty="0"/>
                <a:t>Siemens </a:t>
              </a:r>
            </a:p>
            <a:p>
              <a:pPr marL="285750" indent="-285750">
                <a:buFontTx/>
                <a:buChar char="-"/>
              </a:pPr>
              <a:r>
                <a:rPr lang="en-US" dirty="0"/>
                <a:t>Varian                </a:t>
              </a:r>
              <a:r>
                <a:rPr lang="en-US" sz="2000" b="1" dirty="0"/>
                <a:t>&lt;1%</a:t>
              </a:r>
            </a:p>
            <a:p>
              <a:pPr marL="285750" indent="-285750">
                <a:buFontTx/>
                <a:buChar char="-"/>
              </a:pPr>
              <a:r>
                <a:rPr lang="en-US" dirty="0"/>
                <a:t>Elekta </a:t>
              </a:r>
            </a:p>
          </p:txBody>
        </p:sp>
        <p:cxnSp>
          <p:nvCxnSpPr>
            <p:cNvPr id="29" name="2 Conector recto">
              <a:extLst>
                <a:ext uri="{FF2B5EF4-FFF2-40B4-BE49-F238E27FC236}">
                  <a16:creationId xmlns:a16="http://schemas.microsoft.com/office/drawing/2014/main" id="{291AED43-744A-910A-6940-B8AEA432208B}"/>
                </a:ext>
              </a:extLst>
            </p:cNvPr>
            <p:cNvCxnSpPr/>
            <p:nvPr/>
          </p:nvCxnSpPr>
          <p:spPr>
            <a:xfrm>
              <a:off x="7123662" y="2132856"/>
              <a:ext cx="0" cy="784830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7305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728</TotalTime>
  <Words>998</Words>
  <Application>Microsoft Macintosh PowerPoint</Application>
  <PresentationFormat>Presentación en pantalla (4:3)</PresentationFormat>
  <Paragraphs>241</Paragraphs>
  <Slides>43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3</vt:i4>
      </vt:variant>
      <vt:variant>
        <vt:lpstr>Títulos de diapositiva</vt:lpstr>
      </vt:variant>
      <vt:variant>
        <vt:i4>43</vt:i4>
      </vt:variant>
    </vt:vector>
  </HeadingPairs>
  <TitlesOfParts>
    <vt:vector size="55" baseType="lpstr">
      <vt:lpstr>Arial</vt:lpstr>
      <vt:lpstr>Bodoni MT</vt:lpstr>
      <vt:lpstr>Calibri</vt:lpstr>
      <vt:lpstr>Calibri Light</vt:lpstr>
      <vt:lpstr>Franklin Gothic Book</vt:lpstr>
      <vt:lpstr>Palatino</vt:lpstr>
      <vt:lpstr>Times New Roman</vt:lpstr>
      <vt:lpstr>Wingdings</vt:lpstr>
      <vt:lpstr>Tema de Office</vt:lpstr>
      <vt:lpstr>Imagen de mapa de bits</vt:lpstr>
      <vt:lpstr>Equazione</vt:lpstr>
      <vt:lpstr>SPW 10.0 Graph</vt:lpstr>
      <vt:lpstr>Presentación de PowerPoint</vt:lpstr>
      <vt:lpstr>JUSTIFICACIÓN</vt:lpstr>
      <vt:lpstr>JUSTIFICACIÓN</vt:lpstr>
      <vt:lpstr>NUEVO PROBLEMA</vt:lpstr>
      <vt:lpstr>NUEVO PROBLEMA</vt:lpstr>
      <vt:lpstr>TRABAJO COLABORATIVO</vt:lpstr>
      <vt:lpstr>Presentación de PowerPoint</vt:lpstr>
      <vt:lpstr>FOTONES</vt:lpstr>
      <vt:lpstr>FOTONES</vt:lpstr>
      <vt:lpstr>DETECTORES Y DOSIMETRÍA</vt:lpstr>
      <vt:lpstr>NEUTRONES</vt:lpstr>
      <vt:lpstr>NEUTRONES</vt:lpstr>
      <vt:lpstr>NEUTRONES</vt:lpstr>
      <vt:lpstr>DETECTORES Y DOSIMETRÍA</vt:lpstr>
      <vt:lpstr>DETECTORES Y DOSIMETRÍA</vt:lpstr>
      <vt:lpstr>ESPECTROMETRÍA</vt:lpstr>
      <vt:lpstr>CARACTERIZACIÓN</vt:lpstr>
      <vt:lpstr>CALIBRACIÓN</vt:lpstr>
      <vt:lpstr>ESTABILIDAD</vt:lpstr>
      <vt:lpstr>MANIQUÍES</vt:lpstr>
      <vt:lpstr>Presentación de PowerPoint</vt:lpstr>
      <vt:lpstr>MANIQUÍES</vt:lpstr>
      <vt:lpstr>MODELOS</vt:lpstr>
      <vt:lpstr>APLICACIÓN EN PACIENTES</vt:lpstr>
      <vt:lpstr>APLICACIÓN EN PACIENTES</vt:lpstr>
      <vt:lpstr>MODELO GENERAL</vt:lpstr>
      <vt:lpstr>MODELO GENERAL</vt:lpstr>
      <vt:lpstr>MODELO GENERAL</vt:lpstr>
      <vt:lpstr>MODELO GENERAL. VERIFICACIÓN</vt:lpstr>
      <vt:lpstr>PERIPHOCAL: FOTONES Y NEUTRONES</vt:lpstr>
      <vt:lpstr>MODELO INTEGRADO</vt:lpstr>
      <vt:lpstr>DOSIS PERIFÉRICA EN TRATAMIENTOS </vt:lpstr>
      <vt:lpstr>COMPARATIVA PLANES</vt:lpstr>
      <vt:lpstr>Presentación de PowerPoint</vt:lpstr>
      <vt:lpstr>METODOLOGÍA EXTENSIBLE. PROTONTERAPIA</vt:lpstr>
      <vt:lpstr>METODOLOGÍA EXTENSIBLE. PROTONTERAPIA</vt:lpstr>
      <vt:lpstr>Presentación de PowerPoint</vt:lpstr>
      <vt:lpstr>Presentación de PowerPoint</vt:lpstr>
      <vt:lpstr>METODOLOGÍA EXTENSIBLE. PROTONTERAPIA</vt:lpstr>
      <vt:lpstr>METODOLOGÍA EXTENSIBLE. PROTONTERAPIA</vt:lpstr>
      <vt:lpstr>METODOLOGÍA EXTENSIBLE. PROTONTERAPIA</vt:lpstr>
      <vt:lpstr>CONCLUSIONES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José Antonio Terrón León</dc:creator>
  <cp:lastModifiedBy>José Antonio Terrón León</cp:lastModifiedBy>
  <cp:revision>36</cp:revision>
  <dcterms:created xsi:type="dcterms:W3CDTF">2022-05-17T17:51:46Z</dcterms:created>
  <dcterms:modified xsi:type="dcterms:W3CDTF">2022-06-07T17:55:55Z</dcterms:modified>
</cp:coreProperties>
</file>