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1" r:id="rId1"/>
    <p:sldMasterId id="2147483723" r:id="rId2"/>
    <p:sldMasterId id="2147483814" r:id="rId3"/>
  </p:sldMasterIdLst>
  <p:notesMasterIdLst>
    <p:notesMasterId r:id="rId17"/>
  </p:notesMasterIdLst>
  <p:handoutMasterIdLst>
    <p:handoutMasterId r:id="rId18"/>
  </p:handoutMasterIdLst>
  <p:sldIdLst>
    <p:sldId id="256" r:id="rId4"/>
    <p:sldId id="337" r:id="rId5"/>
    <p:sldId id="346" r:id="rId6"/>
    <p:sldId id="319" r:id="rId7"/>
    <p:sldId id="321" r:id="rId8"/>
    <p:sldId id="339" r:id="rId9"/>
    <p:sldId id="340" r:id="rId10"/>
    <p:sldId id="341" r:id="rId11"/>
    <p:sldId id="344" r:id="rId12"/>
    <p:sldId id="348" r:id="rId13"/>
    <p:sldId id="351" r:id="rId14"/>
    <p:sldId id="347" r:id="rId15"/>
    <p:sldId id="350" r:id="rId16"/>
  </p:sldIdLst>
  <p:sldSz cx="9144000" cy="6858000" type="screen4x3"/>
  <p:notesSz cx="7104063" cy="10234613"/>
  <p:defaultTextStyle>
    <a:defPPr>
      <a:defRPr lang="es-ES"/>
    </a:defPPr>
    <a:lvl1pPr algn="l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SzPct val="80000"/>
      <a:buFont typeface="Wingdings" pitchFamily="2" charset="2"/>
      <a:buChar char="l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SzPct val="80000"/>
      <a:buFont typeface="Wingdings" pitchFamily="2" charset="2"/>
      <a:buChar char="l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SzPct val="80000"/>
      <a:buFont typeface="Wingdings" pitchFamily="2" charset="2"/>
      <a:buChar char="l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SzPct val="80000"/>
      <a:buFont typeface="Wingdings" pitchFamily="2" charset="2"/>
      <a:buChar char="l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SzPct val="80000"/>
      <a:buFont typeface="Wingdings" pitchFamily="2" charset="2"/>
      <a:buChar char="l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69B2"/>
    <a:srgbClr val="1F497D"/>
    <a:srgbClr val="9BB7D9"/>
    <a:srgbClr val="000000"/>
    <a:srgbClr val="CCECFF"/>
    <a:srgbClr val="FFFFCC"/>
    <a:srgbClr val="002060"/>
    <a:srgbClr val="66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9202" cy="512222"/>
          </a:xfrm>
          <a:prstGeom prst="rect">
            <a:avLst/>
          </a:prstGeom>
        </p:spPr>
        <p:txBody>
          <a:bodyPr vert="horz" lIns="94772" tIns="47386" rIns="94772" bIns="47386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204" y="0"/>
            <a:ext cx="3079202" cy="512222"/>
          </a:xfrm>
          <a:prstGeom prst="rect">
            <a:avLst/>
          </a:prstGeom>
        </p:spPr>
        <p:txBody>
          <a:bodyPr vert="horz" lIns="94772" tIns="47386" rIns="94772" bIns="47386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4CC7CC5-95CC-4C33-896A-3EDA3552A912}" type="datetimeFigureOut">
              <a:rPr lang="es-ES"/>
              <a:pPr>
                <a:defRPr/>
              </a:pPr>
              <a:t>28/09/2014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9720756"/>
            <a:ext cx="3079202" cy="512222"/>
          </a:xfrm>
          <a:prstGeom prst="rect">
            <a:avLst/>
          </a:prstGeom>
        </p:spPr>
        <p:txBody>
          <a:bodyPr vert="horz" lIns="94772" tIns="47386" rIns="94772" bIns="47386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204" y="9720756"/>
            <a:ext cx="3079202" cy="512222"/>
          </a:xfrm>
          <a:prstGeom prst="rect">
            <a:avLst/>
          </a:prstGeom>
        </p:spPr>
        <p:txBody>
          <a:bodyPr vert="horz" lIns="94772" tIns="47386" rIns="94772" bIns="47386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0D901E2-04CE-4DFE-927E-D1DE59FC700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9202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72" tIns="47386" rIns="94772" bIns="47386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204" y="0"/>
            <a:ext cx="3079202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72" tIns="47386" rIns="94772" bIns="47386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9687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076" y="4862016"/>
            <a:ext cx="5683914" cy="460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72" tIns="47386" rIns="94772" bIns="473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0756"/>
            <a:ext cx="3079202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72" tIns="47386" rIns="94772" bIns="47386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204" y="9720756"/>
            <a:ext cx="3079202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72" tIns="47386" rIns="94772" bIns="47386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70048DD9-61DC-464F-9362-EC4D952730A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4506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5CE842-8EE3-4402-8706-BE6B42D6A9C8}" type="slidenum">
              <a:rPr lang="es-ES" smtClean="0"/>
              <a:pPr/>
              <a:t>3</a:t>
            </a:fld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4608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13D86-20F6-4EE5-906B-6F509B1CC604}" type="slidenum">
              <a:rPr lang="es-ES" smtClean="0"/>
              <a:pPr/>
              <a:t>7</a:t>
            </a:fld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4710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CA5ECF-DF4A-4545-AB69-AB2D1D0CAF93}" type="slidenum">
              <a:rPr lang="es-ES" smtClean="0"/>
              <a:pPr/>
              <a:t>8</a:t>
            </a:fld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481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74B59B-3115-4B49-9DD2-E5A04ECF17D5}" type="slidenum">
              <a:rPr lang="es-ES" smtClean="0"/>
              <a:pPr/>
              <a:t>9</a:t>
            </a:fld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491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CD5219-23B2-4C10-B333-35D10CA3B5E7}" type="slidenum">
              <a:rPr lang="es-ES" smtClean="0"/>
              <a:pPr/>
              <a:t>10</a:t>
            </a:fld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491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CD5219-23B2-4C10-B333-35D10CA3B5E7}" type="slidenum">
              <a:rPr lang="es-ES" smtClean="0"/>
              <a:pPr/>
              <a:t>11</a:t>
            </a:fld>
            <a:endParaRPr 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5018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FCBF1B-1F7B-401D-9A1B-0CE4BA975DA7}" type="slidenum">
              <a:rPr lang="es-ES" smtClean="0"/>
              <a:pPr/>
              <a:t>12</a:t>
            </a:fld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5018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FCBF1B-1F7B-401D-9A1B-0CE4BA975DA7}" type="slidenum">
              <a:rPr lang="es-ES" smtClean="0"/>
              <a:pPr/>
              <a:t>13</a:t>
            </a:fld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s-ES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s-ES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s-ES"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sp>
        <p:nvSpPr>
          <p:cNvPr id="8499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8500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14/09/2011</a:t>
            </a:r>
            <a:endParaRPr lang="es-E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5ª ASAMBLEA GENERAL CEIDEN</a:t>
            </a:r>
            <a:endParaRPr lang="es-E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F57E3-CA0A-453A-AA8F-9C252796A8B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14/09/2011</a:t>
            </a:r>
            <a:endParaRPr lang="es-E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5ª ASAMBLEA GENERAL CEIDEN</a:t>
            </a:r>
            <a:endParaRPr lang="es-E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5DF68-3913-4F22-9B54-774A27238C7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14/09/2011</a:t>
            </a:r>
            <a:endParaRPr lang="es-E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5ª ASAMBLEA GENERAL CEIDEN</a:t>
            </a:r>
            <a:endParaRPr lang="es-E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9BBB6-6C72-467B-BBD4-0CD3BBACC04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 smtClean="0"/>
              <a:t>07/06/2011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/>
              <a:t>ORDEN DEL DIA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fld id="{BE937B81-D04D-4E59-A4B6-199412566FB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 smtClean="0"/>
              <a:t>07/06/2011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/>
              <a:t>ORDEN DEL DIA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fld id="{C585F1FE-F45D-4731-A409-0B32E299206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 smtClean="0"/>
              <a:t>07/06/2011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/>
              <a:t>ORDEN DEL DIA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fld id="{2FEB8044-97F0-43A9-ADE8-36328422A0A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 smtClean="0"/>
              <a:t>07/06/2011</a:t>
            </a: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/>
              <a:t>ORDEN DEL DIA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fld id="{B53D8638-0E91-427B-8A01-B4EB4EECC61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 smtClean="0"/>
              <a:t>07/06/2011</a:t>
            </a:r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/>
              <a:t>ORDEN DEL DIA</a:t>
            </a: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fld id="{09FC482C-2C2C-4A93-8BE8-D83C2A80271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 smtClean="0"/>
              <a:t>07/06/2011</a:t>
            </a:r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/>
              <a:t>ORDEN DEL DIA</a:t>
            </a: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fld id="{1872AF88-C847-4879-80C3-9F81F651F4F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 smtClean="0"/>
              <a:t>07/06/2011</a:t>
            </a:r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/>
              <a:t>ORDEN DEL DIA</a:t>
            </a: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fld id="{81295EF9-A56C-4398-BF04-2D5FEEC0563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 smtClean="0"/>
              <a:t>07/06/2011</a:t>
            </a: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/>
              <a:t>ORDEN DEL DIA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fld id="{4EE66F92-579C-48EF-A4C2-3A5E0E5FAB4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14/09/2011</a:t>
            </a:r>
            <a:endParaRPr lang="es-E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5ª ASAMBLEA GENERAL CEIDEN</a:t>
            </a:r>
            <a:endParaRPr lang="es-E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26F5D-34DB-491E-9386-5750C3E386B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 smtClean="0"/>
              <a:t>07/06/2011</a:t>
            </a: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/>
              <a:t>ORDEN DEL DIA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fld id="{118DA98B-EB29-4443-86ED-47C1056D667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 smtClean="0"/>
              <a:t>07/06/2011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/>
              <a:t>ORDEN DEL DIA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fld id="{96B618CA-6FF1-4578-8DB1-5881DA81B8E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 smtClean="0"/>
              <a:t>07/06/2011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/>
              <a:t>ORDEN DEL DIA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fld id="{71FCAE9B-2378-4437-95D5-B915C4A4375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 smtClean="0"/>
              <a:t>07/06/2011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/>
              <a:t>ORDEN DEL DIA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fld id="{B60FF2E3-5FB9-4C4F-9D6C-84CFB2EDDB3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 smtClean="0"/>
              <a:t>07/06/2011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/>
              <a:t>ORDEN DEL DIA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fld id="{0F305540-7987-46D1-B149-A776B87477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 smtClean="0"/>
              <a:t>07/06/2011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/>
              <a:t>ORDEN DEL DIA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fld id="{031AD833-4635-4B43-AE36-811A1C1A55F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 smtClean="0"/>
              <a:t>07/06/2011</a:t>
            </a: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/>
              <a:t>ORDEN DEL DIA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fld id="{6C808863-42BE-4CE5-9ED7-826361DF1A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 smtClean="0"/>
              <a:t>07/06/2011</a:t>
            </a:r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/>
              <a:t>ORDEN DEL DIA</a:t>
            </a: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fld id="{382A03DE-C8F8-4185-ACF2-55E074F01B9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 smtClean="0"/>
              <a:t>07/06/2011</a:t>
            </a:r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/>
              <a:t>ORDEN DEL DIA</a:t>
            </a: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fld id="{6A58984A-FCC2-46E0-AE49-A4629D6F1DA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 smtClean="0"/>
              <a:t>07/06/2011</a:t>
            </a:r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/>
              <a:t>ORDEN DEL DIA</a:t>
            </a: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fld id="{A3E34ABC-A414-4CD7-8C9B-FBF022AD427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14/09/2011</a:t>
            </a:r>
            <a:endParaRPr lang="es-E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5ª ASAMBLEA GENERAL CEIDEN</a:t>
            </a:r>
            <a:endParaRPr lang="es-E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2078B-DCC4-4941-B09F-84B18FD79A2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 smtClean="0"/>
              <a:t>07/06/2011</a:t>
            </a: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/>
              <a:t>ORDEN DEL DIA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fld id="{25B0870F-7262-49FD-BA3E-7937ECBA6CC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 smtClean="0"/>
              <a:t>07/06/2011</a:t>
            </a: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/>
              <a:t>ORDEN DEL DIA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fld id="{578416CD-33DE-4319-BA92-C743063090C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 smtClean="0"/>
              <a:t>07/06/2011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/>
              <a:t>ORDEN DEL DIA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fld id="{EF6E8F2A-E0D9-4425-B331-845C34C59BB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 smtClean="0"/>
              <a:t>07/06/2011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/>
              <a:t>ORDEN DEL DIA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fld id="{8E18EF7B-5BE8-411C-8ADE-0EC131A3C8C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14/09/2011</a:t>
            </a:r>
            <a:endParaRPr lang="es-E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5ª ASAMBLEA GENERAL CEIDEN</a:t>
            </a:r>
            <a:endParaRPr lang="es-E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2D8AE-26EB-45A8-8D11-7879D7A4D88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14/09/2011</a:t>
            </a:r>
            <a:endParaRPr lang="es-E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5ª ASAMBLEA GENERAL CEIDEN</a:t>
            </a:r>
            <a:endParaRPr lang="es-E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E8BAF-CA73-414C-A32E-B2A6A1E104C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14/09/2011</a:t>
            </a:r>
            <a:endParaRPr lang="es-E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5ª ASAMBLEA GENERAL CEIDEN</a:t>
            </a:r>
            <a:endParaRPr lang="es-E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7B299-8534-4F9A-9CBB-8357FB5D9A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14/09/2011</a:t>
            </a:r>
            <a:endParaRPr lang="es-E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5ª ASAMBLEA GENERAL CEIDEN</a:t>
            </a:r>
            <a:endParaRPr lang="es-E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26EC1-1870-471A-B851-F5E5DA638D1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14/09/2011</a:t>
            </a:r>
            <a:endParaRPr lang="es-E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5ª ASAMBLEA GENERAL CEIDEN</a:t>
            </a:r>
            <a:endParaRPr lang="es-E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4C4C0-C9A9-498C-ABF0-EC0CBE335D4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14/09/2011</a:t>
            </a:r>
            <a:endParaRPr lang="es-E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5ª ASAMBLEA GENERAL CEIDEN</a:t>
            </a:r>
            <a:endParaRPr lang="es-E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C39B0-3CB2-4B80-AA0F-B083CECCAB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83971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s-ES">
                <a:latin typeface="Times New Roman" pitchFamily="18" charset="0"/>
              </a:endParaRPr>
            </a:p>
          </p:txBody>
        </p:sp>
        <p:sp>
          <p:nvSpPr>
            <p:cNvPr id="83972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s-ES">
                <a:latin typeface="Times New Roman" pitchFamily="18" charset="0"/>
              </a:endParaRPr>
            </a:p>
          </p:txBody>
        </p:sp>
        <p:sp>
          <p:nvSpPr>
            <p:cNvPr id="83973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8397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s-ES" smtClean="0"/>
              <a:t>14/09/2011</a:t>
            </a:r>
            <a:endParaRPr lang="es-ES"/>
          </a:p>
        </p:txBody>
      </p:sp>
      <p:sp>
        <p:nvSpPr>
          <p:cNvPr id="8397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s-ES" smtClean="0"/>
              <a:t>5ª ASAMBLEA GENERAL CEIDEN</a:t>
            </a:r>
            <a:endParaRPr lang="es-ES"/>
          </a:p>
        </p:txBody>
      </p:sp>
      <p:sp>
        <p:nvSpPr>
          <p:cNvPr id="8397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3184069F-658A-444D-9111-F74D5B4BD88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5" r:id="rId1"/>
    <p:sldLayoutId id="2147484745" r:id="rId2"/>
    <p:sldLayoutId id="2147484746" r:id="rId3"/>
    <p:sldLayoutId id="2147484747" r:id="rId4"/>
    <p:sldLayoutId id="2147484748" r:id="rId5"/>
    <p:sldLayoutId id="2147484749" r:id="rId6"/>
    <p:sldLayoutId id="2147484750" r:id="rId7"/>
    <p:sldLayoutId id="2147484751" r:id="rId8"/>
    <p:sldLayoutId id="2147484752" r:id="rId9"/>
    <p:sldLayoutId id="2147484753" r:id="rId10"/>
    <p:sldLayoutId id="2147484754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s-ES" smtClean="0"/>
              <a:t>07/06/2011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s-ES"/>
              <a:t>ORDEN DEL DIA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F2C60D6C-B657-453F-8246-91C86C8F80B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6" r:id="rId1"/>
    <p:sldLayoutId id="2147484757" r:id="rId2"/>
    <p:sldLayoutId id="2147484758" r:id="rId3"/>
    <p:sldLayoutId id="2147484759" r:id="rId4"/>
    <p:sldLayoutId id="2147484760" r:id="rId5"/>
    <p:sldLayoutId id="2147484761" r:id="rId6"/>
    <p:sldLayoutId id="2147484762" r:id="rId7"/>
    <p:sldLayoutId id="2147484763" r:id="rId8"/>
    <p:sldLayoutId id="2147484764" r:id="rId9"/>
    <p:sldLayoutId id="2147484765" r:id="rId10"/>
    <p:sldLayoutId id="2147484766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307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s-ES" smtClean="0"/>
              <a:t>07/06/2011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s-ES"/>
              <a:t>ORDEN DEL DIA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7AD0BDCE-E44C-4C80-A2DB-1AA94A29131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7" r:id="rId1"/>
    <p:sldLayoutId id="2147484768" r:id="rId2"/>
    <p:sldLayoutId id="2147484769" r:id="rId3"/>
    <p:sldLayoutId id="2147484770" r:id="rId4"/>
    <p:sldLayoutId id="2147484771" r:id="rId5"/>
    <p:sldLayoutId id="2147484772" r:id="rId6"/>
    <p:sldLayoutId id="2147484773" r:id="rId7"/>
    <p:sldLayoutId id="2147484774" r:id="rId8"/>
    <p:sldLayoutId id="2147484775" r:id="rId9"/>
    <p:sldLayoutId id="2147484776" r:id="rId10"/>
    <p:sldLayoutId id="2147484777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1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jpeg"/><Relationship Id="rId5" Type="http://schemas.openxmlformats.org/officeDocument/2006/relationships/image" Target="../media/image34.emf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1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image" Target="../media/image27.emf"/><Relationship Id="rId18" Type="http://schemas.openxmlformats.org/officeDocument/2006/relationships/image" Target="../media/image32.emf"/><Relationship Id="rId3" Type="http://schemas.openxmlformats.org/officeDocument/2006/relationships/image" Target="../media/image1.png"/><Relationship Id="rId7" Type="http://schemas.openxmlformats.org/officeDocument/2006/relationships/image" Target="../media/image21.emf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emf"/><Relationship Id="rId11" Type="http://schemas.openxmlformats.org/officeDocument/2006/relationships/image" Target="../media/image25.emf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emf"/><Relationship Id="rId4" Type="http://schemas.openxmlformats.org/officeDocument/2006/relationships/image" Target="../media/image18.jpeg"/><Relationship Id="rId9" Type="http://schemas.openxmlformats.org/officeDocument/2006/relationships/image" Target="../media/image23.emf"/><Relationship Id="rId14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ES" sz="3600" dirty="0" smtClean="0"/>
              <a:t>CEIDEN: R&amp;D SPANISH NUCLEAR PLATFORM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 cstate="print"/>
          <a:srcRect l="35889" t="62500" r="44336" b="16992"/>
          <a:stretch>
            <a:fillRect/>
          </a:stretch>
        </p:blipFill>
        <p:spPr bwMode="auto">
          <a:xfrm>
            <a:off x="7675563" y="122238"/>
            <a:ext cx="128905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525250"/>
            <a:ext cx="1958099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http://www.placassolaresweb.com/wp-content/uploads/2013/08/material-radiactiv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9605" y="3453242"/>
            <a:ext cx="2184483" cy="144016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7" y="3453242"/>
            <a:ext cx="224149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 bwMode="auto">
          <a:xfrm>
            <a:off x="1187624" y="3429000"/>
            <a:ext cx="6408712" cy="1440160"/>
          </a:xfrm>
          <a:prstGeom prst="rect">
            <a:avLst/>
          </a:prstGeom>
          <a:noFill/>
          <a:ln w="38100" cap="flat" cmpd="sng" algn="ctr">
            <a:solidFill>
              <a:schemeClr val="accent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" name="12 Conector recto"/>
          <p:cNvCxnSpPr/>
          <p:nvPr/>
        </p:nvCxnSpPr>
        <p:spPr bwMode="auto">
          <a:xfrm>
            <a:off x="3165348" y="3429000"/>
            <a:ext cx="0" cy="1440160"/>
          </a:xfrm>
          <a:prstGeom prst="line">
            <a:avLst/>
          </a:prstGeom>
          <a:noFill/>
          <a:ln w="38100" cap="flat" cmpd="sng" algn="ctr">
            <a:solidFill>
              <a:schemeClr val="accent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13 Conector recto"/>
          <p:cNvCxnSpPr/>
          <p:nvPr/>
        </p:nvCxnSpPr>
        <p:spPr bwMode="auto">
          <a:xfrm>
            <a:off x="5364447" y="3429000"/>
            <a:ext cx="0" cy="1440160"/>
          </a:xfrm>
          <a:prstGeom prst="line">
            <a:avLst/>
          </a:prstGeom>
          <a:noFill/>
          <a:ln w="38100" cap="flat" cmpd="sng" algn="ctr">
            <a:solidFill>
              <a:schemeClr val="accent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 l="35889" t="62500" r="44336" b="16992"/>
          <a:stretch>
            <a:fillRect/>
          </a:stretch>
        </p:blipFill>
        <p:spPr bwMode="auto">
          <a:xfrm>
            <a:off x="7956550" y="17463"/>
            <a:ext cx="1144588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463" y="549275"/>
            <a:ext cx="9180512" cy="53657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tabLst>
                <a:tab pos="-457200" algn="l"/>
                <a:tab pos="180975" algn="l"/>
                <a:tab pos="457200" algn="l"/>
                <a:tab pos="5670550" algn="l"/>
              </a:tabLst>
            </a:pPr>
            <a:r>
              <a:rPr lang="es-ES_tradnl" altLang="ko-KR" sz="2400" b="1" dirty="0" smtClean="0">
                <a:solidFill>
                  <a:srgbClr val="002060"/>
                </a:solidFill>
                <a:latin typeface="Verdana" pitchFamily="34" charset="0"/>
                <a:ea typeface="굴림" pitchFamily="34" charset="-127"/>
              </a:rPr>
              <a:t>CROSS-CUTTING TOPICS (1/2)</a:t>
            </a:r>
            <a:endParaRPr lang="es-ES" sz="24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0" name="49 Conector recto"/>
          <p:cNvCxnSpPr/>
          <p:nvPr/>
        </p:nvCxnSpPr>
        <p:spPr>
          <a:xfrm>
            <a:off x="1908175" y="3717032"/>
            <a:ext cx="723582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71" name="50 Rectángulo"/>
          <p:cNvSpPr>
            <a:spLocks noChangeArrowheads="1"/>
          </p:cNvSpPr>
          <p:nvPr/>
        </p:nvSpPr>
        <p:spPr bwMode="auto">
          <a:xfrm>
            <a:off x="2051720" y="1268760"/>
            <a:ext cx="6929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s-ES_tradnl" altLang="es-ES_tradnl" sz="1800" b="1" dirty="0" smtClean="0">
                <a:solidFill>
                  <a:srgbClr val="0031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EDUCATION/TRAINING GROUP: FORMACION +</a:t>
            </a:r>
            <a:endParaRPr lang="es-ES" altLang="es-ES_tradnl" sz="1800" b="1" dirty="0">
              <a:solidFill>
                <a:srgbClr val="0031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0972" name="Text Box 5"/>
          <p:cNvSpPr txBox="1">
            <a:spLocks noChangeArrowheads="1"/>
          </p:cNvSpPr>
          <p:nvPr/>
        </p:nvSpPr>
        <p:spPr bwMode="auto">
          <a:xfrm>
            <a:off x="1907704" y="1772816"/>
            <a:ext cx="734377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lvl="1" indent="-268288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s-ES" sz="1600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Objective</a:t>
            </a:r>
            <a:r>
              <a:rPr lang="es-ES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Promote coordination of education and training nationally, and Spanish participation in international programs and networks (EU EUROSAFE, IAEA, Latin America)</a:t>
            </a:r>
            <a:endParaRPr lang="es-ES" sz="16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lvl="1" indent="-268288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s-ES" sz="1600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Participants</a:t>
            </a:r>
            <a:r>
              <a:rPr lang="es-ES" sz="16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es-ES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CIEMAT, TECNATOM, CSN, UPM, UAB, </a:t>
            </a:r>
            <a:r>
              <a:rPr lang="es-E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UPV/EHU,  UPV, UPC, Titania</a:t>
            </a:r>
            <a:r>
              <a:rPr lang="es-ES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s-E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ENUSA</a:t>
            </a:r>
            <a:r>
              <a:rPr lang="es-ES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Foro Nuclear, </a:t>
            </a:r>
            <a:r>
              <a:rPr lang="es-ES" sz="16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Thunder</a:t>
            </a:r>
            <a:r>
              <a:rPr lang="es-ES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INDRA </a:t>
            </a:r>
            <a:r>
              <a:rPr lang="es-E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 ENDESA</a:t>
            </a:r>
            <a:r>
              <a:rPr lang="es-ES" sz="1600" dirty="0">
                <a:solidFill>
                  <a:srgbClr val="66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  <a:p>
            <a:pPr marL="355600" lvl="1" indent="-268288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endParaRPr lang="es-ES" sz="16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9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3" y="1152525"/>
            <a:ext cx="1865313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4" name="46 Rectángulo"/>
          <p:cNvSpPr>
            <a:spLocks noChangeArrowheads="1"/>
          </p:cNvSpPr>
          <p:nvPr/>
        </p:nvSpPr>
        <p:spPr bwMode="auto">
          <a:xfrm>
            <a:off x="1979712" y="3861048"/>
            <a:ext cx="6929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s-ES_tradnl" altLang="es-ES_tradnl" sz="1800" b="1" dirty="0" smtClean="0">
                <a:solidFill>
                  <a:srgbClr val="0031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CAPABILITIES PROJECT</a:t>
            </a:r>
            <a:endParaRPr lang="es-ES" altLang="es-ES_tradnl" sz="1800" b="1" dirty="0">
              <a:solidFill>
                <a:srgbClr val="0031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0975" name="Text Box 5"/>
          <p:cNvSpPr txBox="1">
            <a:spLocks noChangeArrowheads="1"/>
          </p:cNvSpPr>
          <p:nvPr/>
        </p:nvSpPr>
        <p:spPr bwMode="auto">
          <a:xfrm>
            <a:off x="1907705" y="4293096"/>
            <a:ext cx="712879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lvl="1" indent="-268288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s-ES" sz="1600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Objectives</a:t>
            </a:r>
            <a:r>
              <a:rPr lang="es-ES" sz="16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</a:p>
          <a:p>
            <a:pPr marL="539750" lvl="2" indent="-184150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Phase 1: Analyze the current capabilities of the Spanish industry to face a new nuclear project </a:t>
            </a:r>
          </a:p>
          <a:p>
            <a:pPr marL="539750" lvl="2" indent="-184150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Phase 2: Promote that the Spanish suppliers have the necessary skills to participate in new nuclear projects</a:t>
            </a:r>
          </a:p>
          <a:p>
            <a:pPr marL="539750" lvl="2" indent="-184150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es-ES" sz="16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lvl="1" indent="-268288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s-ES" sz="1600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Participants</a:t>
            </a:r>
            <a:r>
              <a:rPr lang="es-ES" sz="16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es-ES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Endesa, Iberdrola, </a:t>
            </a:r>
            <a:r>
              <a:rPr lang="es-E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GNF, </a:t>
            </a:r>
            <a:r>
              <a:rPr lang="es-ES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Foro </a:t>
            </a:r>
            <a:r>
              <a:rPr lang="es-E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Nuclear</a:t>
            </a:r>
          </a:p>
          <a:p>
            <a:pPr marL="355600" lvl="1" indent="-268288">
              <a:lnSpc>
                <a:spcPct val="100000"/>
              </a:lnSpc>
              <a:spcBef>
                <a:spcPct val="0"/>
              </a:spcBef>
              <a:buNone/>
            </a:pPr>
            <a:r>
              <a:rPr lang="es-ES" sz="1600" dirty="0" smtClean="0">
                <a:solidFill>
                  <a:srgbClr val="663300"/>
                </a:solidFill>
                <a:ea typeface="Calibri" pitchFamily="34" charset="0"/>
                <a:cs typeface="Arial" charset="0"/>
              </a:rPr>
              <a:t>     W</a:t>
            </a:r>
            <a:r>
              <a:rPr lang="es-ES" sz="1600" dirty="0">
                <a:solidFill>
                  <a:srgbClr val="663300"/>
                </a:solidFill>
                <a:ea typeface="Calibri" pitchFamily="34" charset="0"/>
                <a:cs typeface="Arial" charset="0"/>
              </a:rPr>
              <a:t>, GE, </a:t>
            </a:r>
            <a:r>
              <a:rPr lang="es-ES" sz="1600" dirty="0" smtClean="0">
                <a:solidFill>
                  <a:srgbClr val="663300"/>
                </a:solidFill>
                <a:ea typeface="Calibri" pitchFamily="34" charset="0"/>
                <a:cs typeface="Arial" charset="0"/>
              </a:rPr>
              <a:t>AREVA</a:t>
            </a:r>
            <a:endParaRPr lang="es-ES" sz="1600" dirty="0">
              <a:solidFill>
                <a:srgbClr val="002060"/>
              </a:solidFill>
              <a:ea typeface="Calibri" pitchFamily="34" charset="0"/>
              <a:cs typeface="Arial" charset="0"/>
            </a:endParaRPr>
          </a:p>
        </p:txBody>
      </p:sp>
      <p:pic>
        <p:nvPicPr>
          <p:cNvPr id="4097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57563"/>
            <a:ext cx="1847850" cy="13128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097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949950"/>
            <a:ext cx="12700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8" name="Picture 5"/>
          <p:cNvPicPr>
            <a:picLocks noChangeAspect="1" noChangeArrowheads="1"/>
          </p:cNvPicPr>
          <p:nvPr/>
        </p:nvPicPr>
        <p:blipFill>
          <a:blip r:embed="rId7" cstate="print"/>
          <a:srcRect r="61" b="3529"/>
          <a:stretch>
            <a:fillRect/>
          </a:stretch>
        </p:blipFill>
        <p:spPr bwMode="auto">
          <a:xfrm>
            <a:off x="0" y="4724400"/>
            <a:ext cx="116998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9" name="Picture 3" descr="AP1000 with callout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0575" y="5229225"/>
            <a:ext cx="118903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 l="35889" t="62500" r="44336" b="16992"/>
          <a:stretch>
            <a:fillRect/>
          </a:stretch>
        </p:blipFill>
        <p:spPr bwMode="auto">
          <a:xfrm>
            <a:off x="7956550" y="17463"/>
            <a:ext cx="1144588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"/>
          <p:cNvCxnSpPr/>
          <p:nvPr/>
        </p:nvCxnSpPr>
        <p:spPr>
          <a:xfrm>
            <a:off x="1908175" y="2985532"/>
            <a:ext cx="723582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71" name="50 Rectángulo"/>
          <p:cNvSpPr>
            <a:spLocks noChangeArrowheads="1"/>
          </p:cNvSpPr>
          <p:nvPr/>
        </p:nvSpPr>
        <p:spPr bwMode="auto">
          <a:xfrm>
            <a:off x="2051720" y="1268760"/>
            <a:ext cx="6929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s-ES_tradnl" altLang="es-ES_tradnl" sz="1800" b="1" dirty="0" smtClean="0">
                <a:solidFill>
                  <a:srgbClr val="0031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HORIZON 2020</a:t>
            </a:r>
            <a:endParaRPr lang="es-ES" altLang="es-ES_tradnl" sz="1800" b="1" dirty="0">
              <a:solidFill>
                <a:srgbClr val="0031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0972" name="Text Box 5"/>
          <p:cNvSpPr txBox="1">
            <a:spLocks noChangeArrowheads="1"/>
          </p:cNvSpPr>
          <p:nvPr/>
        </p:nvSpPr>
        <p:spPr bwMode="auto">
          <a:xfrm>
            <a:off x="1907705" y="1772816"/>
            <a:ext cx="705678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lvl="1" indent="-268288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n-US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Monitoring</a:t>
            </a:r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European </a:t>
            </a:r>
            <a:r>
              <a:rPr lang="en-US" sz="16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Euratom</a:t>
            </a:r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programs within the Horizon 2020 program, in order to inform CEIDEN members of opportunities for R&amp;D in Europe, and promote a coordinated Spanish participation</a:t>
            </a:r>
            <a:endParaRPr lang="es-ES" sz="1600" dirty="0">
              <a:solidFill>
                <a:srgbClr val="6633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lvl="1" indent="-268288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endParaRPr lang="es-ES" sz="16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0974" name="46 Rectángulo"/>
          <p:cNvSpPr>
            <a:spLocks noChangeArrowheads="1"/>
          </p:cNvSpPr>
          <p:nvPr/>
        </p:nvSpPr>
        <p:spPr bwMode="auto">
          <a:xfrm>
            <a:off x="2145816" y="3164851"/>
            <a:ext cx="5184576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s-ES_tradnl" altLang="es-ES_tradnl" sz="1800" b="1" dirty="0" smtClean="0">
                <a:solidFill>
                  <a:srgbClr val="0031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SNE-TP</a:t>
            </a:r>
            <a:endParaRPr lang="es-ES" altLang="es-ES_tradnl" sz="1800" b="1" dirty="0">
              <a:solidFill>
                <a:srgbClr val="0031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0975" name="Text Box 5"/>
          <p:cNvSpPr txBox="1">
            <a:spLocks noChangeArrowheads="1"/>
          </p:cNvSpPr>
          <p:nvPr/>
        </p:nvSpPr>
        <p:spPr bwMode="auto">
          <a:xfrm>
            <a:off x="1907705" y="3574185"/>
            <a:ext cx="70567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lvl="1" indent="-268288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n-US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Monitoring</a:t>
            </a:r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of activities of the European Technology Platform for Sustainable Nuclear Energy, which define the strategic lines of support for R&amp;D in Europe Nuclear Fission</a:t>
            </a:r>
          </a:p>
          <a:p>
            <a:pPr marL="355600" lvl="1" indent="-268288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v"/>
            </a:pPr>
            <a:endParaRPr lang="es-ES" sz="16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5" y="1268761"/>
            <a:ext cx="1866234" cy="136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637" y="3160218"/>
            <a:ext cx="172819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21 Conector recto"/>
          <p:cNvCxnSpPr/>
          <p:nvPr/>
        </p:nvCxnSpPr>
        <p:spPr>
          <a:xfrm>
            <a:off x="1908174" y="4797152"/>
            <a:ext cx="723582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46 Rectángulo"/>
          <p:cNvSpPr>
            <a:spLocks noChangeArrowheads="1"/>
          </p:cNvSpPr>
          <p:nvPr/>
        </p:nvSpPr>
        <p:spPr bwMode="auto">
          <a:xfrm>
            <a:off x="2145815" y="4976471"/>
            <a:ext cx="5184576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s-ES_tradnl" altLang="es-ES_tradnl" sz="1800" b="1" dirty="0" smtClean="0">
                <a:solidFill>
                  <a:srgbClr val="0031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NATIONAL R&amp;D BUDGET</a:t>
            </a:r>
            <a:endParaRPr lang="es-ES" altLang="es-ES_tradnl" sz="1800" b="1" dirty="0">
              <a:solidFill>
                <a:srgbClr val="0031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1907704" y="5385805"/>
            <a:ext cx="7056784" cy="93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lvl="1" indent="-268288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n-US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Analysis</a:t>
            </a:r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of the annual budget for Nuclear R&amp;D in Spain</a:t>
            </a:r>
          </a:p>
          <a:p>
            <a:pPr marL="812800" lvl="2" indent="-268288">
              <a:lnSpc>
                <a:spcPct val="100000"/>
              </a:lnSpc>
              <a:spcBef>
                <a:spcPct val="0"/>
              </a:spcBef>
              <a:buNone/>
            </a:pPr>
            <a:endParaRPr lang="es-ES" sz="105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12800" lvl="2" indent="-268288">
              <a:lnSpc>
                <a:spcPct val="100000"/>
              </a:lnSpc>
              <a:spcBef>
                <a:spcPct val="0"/>
              </a:spcBef>
              <a:buNone/>
            </a:pPr>
            <a:r>
              <a:rPr lang="es-E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		</a:t>
            </a:r>
            <a:r>
              <a:rPr lang="es-E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45 M€</a:t>
            </a:r>
            <a:endParaRPr lang="es-ES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0421" name="Picture 5" descr="C:\Users\es33531523f\AppData\Local\Microsoft\Windows\Temporary Internet Files\Content.IE5\2NL8WWI0\MP900315542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1" y="4941168"/>
            <a:ext cx="1800201" cy="1305145"/>
          </a:xfrm>
          <a:prstGeom prst="rect">
            <a:avLst/>
          </a:prstGeom>
          <a:noFill/>
        </p:spPr>
      </p:pic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144463" y="549275"/>
            <a:ext cx="9180512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Tx/>
              <a:buNone/>
              <a:tabLst>
                <a:tab pos="-457200" algn="l"/>
                <a:tab pos="180975" algn="l"/>
                <a:tab pos="457200" algn="l"/>
                <a:tab pos="5670550" algn="l"/>
              </a:tabLst>
              <a:defRPr/>
            </a:pPr>
            <a:r>
              <a:rPr kumimoji="0" lang="es-ES_tradnl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굴림" pitchFamily="34" charset="-127"/>
                <a:cs typeface="+mj-cs"/>
              </a:rPr>
              <a:t>CROSS-CUTTING TOPICS (2/2)</a:t>
            </a:r>
            <a:endParaRPr kumimoji="0" lang="es-E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 l="35889" t="62500" r="44336" b="16992"/>
          <a:stretch>
            <a:fillRect/>
          </a:stretch>
        </p:blipFill>
        <p:spPr bwMode="auto">
          <a:xfrm>
            <a:off x="7956550" y="17463"/>
            <a:ext cx="1144588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9 Conector recto"/>
          <p:cNvCxnSpPr/>
          <p:nvPr/>
        </p:nvCxnSpPr>
        <p:spPr>
          <a:xfrm>
            <a:off x="0" y="981075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463" y="476250"/>
            <a:ext cx="9180512" cy="53657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tabLst>
                <a:tab pos="-457200" algn="l"/>
                <a:tab pos="180975" algn="l"/>
                <a:tab pos="457200" algn="l"/>
                <a:tab pos="5670550" algn="l"/>
              </a:tabLst>
            </a:pPr>
            <a:r>
              <a:rPr lang="es-ES_tradnl" altLang="ko-KR" sz="2400" b="1" dirty="0" err="1" smtClean="0">
                <a:solidFill>
                  <a:srgbClr val="002060"/>
                </a:solidFill>
                <a:latin typeface="Verdana" pitchFamily="34" charset="0"/>
                <a:ea typeface="굴림" pitchFamily="34" charset="-127"/>
              </a:rPr>
              <a:t>Conclusions</a:t>
            </a:r>
            <a:endParaRPr lang="es-ES" sz="24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4925" y="1250171"/>
            <a:ext cx="9037638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lvl="1" indent="-268288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CEIDEN technology platform is an entity coordinating the needs and efforts of R&amp;D in the field of nuclear fission technology, nationwide </a:t>
            </a:r>
          </a:p>
          <a:p>
            <a:pPr marL="355600" lvl="1" indent="-268288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v"/>
            </a:pPr>
            <a:endParaRPr lang="en-US" sz="16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lvl="1" indent="-268288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Nearly 100 public and private entities participate in CEIDEN, which represents the majority of the players in this field in Spain </a:t>
            </a:r>
          </a:p>
          <a:p>
            <a:pPr marL="355600" lvl="1" indent="-268288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v"/>
            </a:pPr>
            <a:endParaRPr lang="en-US" sz="16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lvl="1" indent="-268288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CEIDEN develops 8 lines of specific work, with 25 entities involved. The majority of CEIDEN programs have relationships with equivalent international programs, being highly valued in this environment </a:t>
            </a:r>
          </a:p>
          <a:p>
            <a:pPr marL="355600" lvl="1" indent="-268288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v"/>
            </a:pPr>
            <a:endParaRPr lang="en-US" sz="16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lvl="1" indent="-268288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CEIDEN has established cooperative ties with Latin American institutions with similar objectives, especially in the field of education &amp; training </a:t>
            </a:r>
          </a:p>
          <a:p>
            <a:pPr marL="355600" lvl="1" indent="-268288">
              <a:lnSpc>
                <a:spcPct val="100000"/>
              </a:lnSpc>
              <a:spcBef>
                <a:spcPct val="0"/>
              </a:spcBef>
              <a:buNone/>
            </a:pPr>
            <a:endParaRPr lang="en-US" sz="16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lvl="1" indent="-268288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CEIDEN objective is to transmit to the Administration and to the Spanish companies the idea that the promotion of R&amp;D supports nuclear Spanish industrial exports, and the safe operation of short, medium and long term of our nuclear power plants</a:t>
            </a:r>
          </a:p>
          <a:p>
            <a:pPr marL="355600" lvl="1" indent="-268288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v"/>
            </a:pPr>
            <a:endParaRPr lang="es-ES" sz="18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 l="35889" t="62500" r="44336" b="16992"/>
          <a:stretch>
            <a:fillRect/>
          </a:stretch>
        </p:blipFill>
        <p:spPr bwMode="auto">
          <a:xfrm>
            <a:off x="7956550" y="17463"/>
            <a:ext cx="1144588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9 Conector recto"/>
          <p:cNvCxnSpPr/>
          <p:nvPr/>
        </p:nvCxnSpPr>
        <p:spPr>
          <a:xfrm>
            <a:off x="0" y="981075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2" name="Rectangle 2"/>
          <p:cNvSpPr>
            <a:spLocks noGrp="1" noChangeArrowheads="1"/>
          </p:cNvSpPr>
          <p:nvPr>
            <p:ph type="title"/>
          </p:nvPr>
        </p:nvSpPr>
        <p:spPr>
          <a:xfrm>
            <a:off x="1509882" y="1561066"/>
            <a:ext cx="6230470" cy="53657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tabLst>
                <a:tab pos="-457200" algn="l"/>
                <a:tab pos="180975" algn="l"/>
                <a:tab pos="457200" algn="l"/>
                <a:tab pos="5670550" algn="l"/>
              </a:tabLst>
            </a:pPr>
            <a:r>
              <a:rPr lang="en-GB" altLang="ko-K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굴림" pitchFamily="34" charset="-127"/>
              </a:rPr>
              <a:t>Thanks for your Attention</a:t>
            </a:r>
            <a:endParaRPr lang="en-GB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Picture 7" descr="Asamblea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593140"/>
            <a:ext cx="2592288" cy="1632514"/>
          </a:xfrm>
          <a:prstGeom prst="rect">
            <a:avLst/>
          </a:prstGeom>
          <a:noFill/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2572860"/>
            <a:ext cx="2535589" cy="166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C:\Users\es33531523f\AppData\Local\Microsoft\Windows\Temporary Internet Files\Content.Outlook\622EJUQL\13032014CEIDEN GRUPO-1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2567868"/>
            <a:ext cx="2837648" cy="1817868"/>
          </a:xfrm>
          <a:prstGeom prst="rect">
            <a:avLst/>
          </a:prstGeom>
          <a:noFill/>
        </p:spPr>
      </p:pic>
      <p:pic>
        <p:nvPicPr>
          <p:cNvPr id="14" name="Picture 4" descr="C:\Users\es33531523f\AppData\Local\Microsoft\Windows\Temporary Internet Files\Content.Outlook\622EJUQL\130314CEIDE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6477" y="4036903"/>
            <a:ext cx="2472861" cy="1584176"/>
          </a:xfrm>
          <a:prstGeom prst="rect">
            <a:avLst/>
          </a:prstGeom>
          <a:noFill/>
        </p:spPr>
      </p:pic>
      <p:pic>
        <p:nvPicPr>
          <p:cNvPr id="15" name="Picture 9" descr="Sin títul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4013020"/>
            <a:ext cx="2666796" cy="1648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7 CuadroTexto"/>
          <p:cNvSpPr txBox="1">
            <a:spLocks noChangeArrowheads="1"/>
          </p:cNvSpPr>
          <p:nvPr/>
        </p:nvSpPr>
        <p:spPr bwMode="auto">
          <a:xfrm>
            <a:off x="1692275" y="1279525"/>
            <a:ext cx="5472113" cy="425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FF"/>
              </a:buClr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144463" y="732855"/>
            <a:ext cx="8820150" cy="53657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tabLst>
                <a:tab pos="-457200" algn="l"/>
                <a:tab pos="180975" algn="l"/>
                <a:tab pos="457200" algn="l"/>
                <a:tab pos="5670550" algn="l"/>
              </a:tabLst>
            </a:pPr>
            <a:r>
              <a:rPr lang="en-GB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¿What is CEIDEN? </a:t>
            </a: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 cstate="print"/>
          <a:srcRect l="35889" t="62500" r="44336" b="16992"/>
          <a:stretch>
            <a:fillRect/>
          </a:stretch>
        </p:blipFill>
        <p:spPr bwMode="auto">
          <a:xfrm>
            <a:off x="7956550" y="17463"/>
            <a:ext cx="1144588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9 Conector recto"/>
          <p:cNvCxnSpPr/>
          <p:nvPr/>
        </p:nvCxnSpPr>
        <p:spPr>
          <a:xfrm>
            <a:off x="0" y="1268413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7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1252275" y="1556792"/>
            <a:ext cx="7640205" cy="1177245"/>
          </a:xfrm>
        </p:spPr>
        <p:txBody>
          <a:bodyPr wrap="square" anchor="ctr">
            <a:spAutoFit/>
          </a:bodyPr>
          <a:lstStyle/>
          <a:p>
            <a:pPr>
              <a:spcBef>
                <a:spcPts val="1200"/>
              </a:spcBef>
              <a:buClr>
                <a:srgbClr val="669900"/>
              </a:buClr>
              <a:defRPr/>
            </a:pPr>
            <a:r>
              <a:rPr lang="en-GB" sz="2350" b="1" dirty="0" smtClean="0">
                <a:solidFill>
                  <a:srgbClr val="1F497D"/>
                </a:solidFill>
                <a:latin typeface="Arial" charset="0"/>
                <a:ea typeface="Times New Roman" pitchFamily="18" charset="0"/>
                <a:cs typeface="Arial" charset="0"/>
              </a:rPr>
              <a:t>CEIDEN is a Spanish Organization for the coordination of the efforts and needs of Nuclear Fission Technology R&amp;D</a:t>
            </a:r>
            <a:r>
              <a:rPr lang="en-GB" sz="2350" b="1" dirty="0" smtClean="0">
                <a:solidFill>
                  <a:schemeClr val="tx2"/>
                </a:solidFill>
                <a:latin typeface="Arial" charset="0"/>
                <a:ea typeface="Times New Roman" pitchFamily="18" charset="0"/>
                <a:cs typeface="Arial" charset="0"/>
              </a:rPr>
              <a:t>. </a:t>
            </a:r>
            <a:endParaRPr lang="en-GB" sz="2350" b="1" dirty="0" smtClean="0">
              <a:solidFill>
                <a:schemeClr val="accent1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8" name="7 Pentágono"/>
          <p:cNvSpPr/>
          <p:nvPr/>
        </p:nvSpPr>
        <p:spPr>
          <a:xfrm>
            <a:off x="0" y="1412875"/>
            <a:ext cx="1259632" cy="1871663"/>
          </a:xfrm>
          <a:prstGeom prst="homePlate">
            <a:avLst>
              <a:gd name="adj" fmla="val 14593"/>
            </a:avLst>
          </a:prstGeom>
          <a:solidFill>
            <a:srgbClr val="9BB7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pitchFamily="2" charset="2"/>
              <a:buNone/>
              <a:defRPr/>
            </a:pPr>
            <a:r>
              <a:rPr lang="en-GB" sz="1800" b="1" smtClean="0">
                <a:solidFill>
                  <a:schemeClr val="tx2"/>
                </a:solidFill>
              </a:rPr>
              <a:t>¿What is?</a:t>
            </a:r>
            <a:endParaRPr lang="en-GB" sz="1800" b="1">
              <a:solidFill>
                <a:schemeClr val="tx2"/>
              </a:solidFill>
            </a:endParaRPr>
          </a:p>
        </p:txBody>
      </p:sp>
      <p:sp>
        <p:nvSpPr>
          <p:cNvPr id="9" name="8 Pentágono"/>
          <p:cNvSpPr/>
          <p:nvPr/>
        </p:nvSpPr>
        <p:spPr>
          <a:xfrm>
            <a:off x="0" y="3356992"/>
            <a:ext cx="1259632" cy="1489075"/>
          </a:xfrm>
          <a:prstGeom prst="homePlate">
            <a:avLst>
              <a:gd name="adj" fmla="val 14593"/>
            </a:avLst>
          </a:prstGeom>
          <a:solidFill>
            <a:srgbClr val="9BB7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FF"/>
              </a:buClr>
              <a:buFont typeface="Wingdings" pitchFamily="2" charset="2"/>
              <a:buNone/>
              <a:defRPr/>
            </a:pPr>
            <a:r>
              <a:rPr lang="en-GB" sz="1800" b="1" smtClean="0">
                <a:solidFill>
                  <a:srgbClr val="1F497D"/>
                </a:solidFill>
              </a:rPr>
              <a:t>¿What does?</a:t>
            </a:r>
            <a:endParaRPr lang="en-GB" sz="1800" b="1">
              <a:solidFill>
                <a:srgbClr val="1F497D"/>
              </a:solidFill>
            </a:endParaRPr>
          </a:p>
        </p:txBody>
      </p:sp>
      <p:sp>
        <p:nvSpPr>
          <p:cNvPr id="11" name="10 Pentágono"/>
          <p:cNvSpPr/>
          <p:nvPr/>
        </p:nvSpPr>
        <p:spPr>
          <a:xfrm>
            <a:off x="0" y="4941317"/>
            <a:ext cx="1259632" cy="1655763"/>
          </a:xfrm>
          <a:prstGeom prst="homePlate">
            <a:avLst>
              <a:gd name="adj" fmla="val 14593"/>
            </a:avLst>
          </a:prstGeom>
          <a:solidFill>
            <a:srgbClr val="9BB7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pitchFamily="2" charset="2"/>
              <a:buNone/>
              <a:defRPr/>
            </a:pPr>
            <a:endParaRPr lang="en-GB" sz="1800" b="1" smtClean="0">
              <a:solidFill>
                <a:srgbClr val="1F497D"/>
              </a:solidFill>
            </a:endParaRPr>
          </a:p>
          <a:p>
            <a:pPr algn="ctr">
              <a:buFont typeface="Wingdings" pitchFamily="2" charset="2"/>
              <a:buNone/>
              <a:defRPr/>
            </a:pPr>
            <a:endParaRPr lang="en-GB" sz="1800" b="1" smtClean="0">
              <a:solidFill>
                <a:srgbClr val="1F497D"/>
              </a:solidFill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en-GB" sz="1800" b="1" smtClean="0">
                <a:solidFill>
                  <a:srgbClr val="1F497D"/>
                </a:solidFill>
              </a:rPr>
              <a:t>¿Who?</a:t>
            </a:r>
          </a:p>
          <a:p>
            <a:pPr algn="ctr">
              <a:buFont typeface="Wingdings" pitchFamily="2" charset="2"/>
              <a:buNone/>
              <a:defRPr/>
            </a:pPr>
            <a:endParaRPr lang="en-GB"/>
          </a:p>
        </p:txBody>
      </p:sp>
      <p:sp>
        <p:nvSpPr>
          <p:cNvPr id="12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1291603" y="3262198"/>
            <a:ext cx="7781037" cy="1538883"/>
          </a:xfrm>
        </p:spPr>
        <p:txBody>
          <a:bodyPr wrap="square" anchor="ctr">
            <a:spAutoFit/>
          </a:bodyPr>
          <a:lstStyle/>
          <a:p>
            <a:pPr>
              <a:spcBef>
                <a:spcPts val="1200"/>
              </a:spcBef>
              <a:buClr>
                <a:srgbClr val="669900"/>
              </a:buClr>
              <a:defRPr/>
            </a:pPr>
            <a:r>
              <a:rPr lang="en-GB" sz="2350" b="1" smtClean="0">
                <a:solidFill>
                  <a:srgbClr val="1F497D"/>
                </a:solidFill>
                <a:latin typeface="Arial" charset="0"/>
                <a:ea typeface="Times New Roman" pitchFamily="18" charset="0"/>
                <a:cs typeface="Arial" charset="0"/>
              </a:rPr>
              <a:t>Definition and development of joint projects, and the presentation of a common position for national and international commitments and proposals in the Nuclear Fission R&amp;D field. 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1357673" y="5339440"/>
            <a:ext cx="7766664" cy="815608"/>
          </a:xfrm>
        </p:spPr>
        <p:txBody>
          <a:bodyPr wrap="square" anchor="ctr">
            <a:spAutoFit/>
          </a:bodyPr>
          <a:lstStyle/>
          <a:p>
            <a:pPr>
              <a:spcBef>
                <a:spcPts val="1200"/>
              </a:spcBef>
              <a:buClr>
                <a:srgbClr val="669900"/>
              </a:buClr>
              <a:defRPr/>
            </a:pPr>
            <a:r>
              <a:rPr lang="en-GB" sz="2350" b="1" smtClean="0">
                <a:solidFill>
                  <a:schemeClr val="tx2"/>
                </a:solidFill>
                <a:latin typeface="Arial" charset="0"/>
                <a:ea typeface="Times New Roman" pitchFamily="18" charset="0"/>
                <a:cs typeface="Arial" charset="0"/>
              </a:rPr>
              <a:t>CEIDEN includes all sectors related to R&amp;D Nuclear Fission in Spain.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 l="35889" t="62500" r="44336" b="16992"/>
          <a:stretch>
            <a:fillRect/>
          </a:stretch>
        </p:blipFill>
        <p:spPr bwMode="auto">
          <a:xfrm>
            <a:off x="7956550" y="17463"/>
            <a:ext cx="1144588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/>
        </p:nvSpPr>
        <p:spPr>
          <a:xfrm>
            <a:off x="1259632" y="1094875"/>
            <a:ext cx="5904656" cy="3139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1" algn="ctr">
              <a:buFont typeface="Wingdings" pitchFamily="2" charset="2"/>
              <a:buNone/>
              <a:defRPr/>
            </a:pPr>
            <a:r>
              <a:rPr lang="es-E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Consejo Gestor CEIDEN: Executive </a:t>
            </a:r>
            <a:r>
              <a:rPr lang="es-ES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Committee</a:t>
            </a:r>
            <a:endParaRPr lang="es-E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80512" cy="53657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tabLst>
                <a:tab pos="-457200" algn="l"/>
                <a:tab pos="180975" algn="l"/>
                <a:tab pos="457200" algn="l"/>
                <a:tab pos="5670550" algn="l"/>
              </a:tabLst>
            </a:pPr>
            <a:r>
              <a:rPr lang="es-ES_tradnl" altLang="ko-KR" sz="2400" b="1" dirty="0" smtClean="0">
                <a:solidFill>
                  <a:srgbClr val="002060"/>
                </a:solidFill>
                <a:latin typeface="Verdana" pitchFamily="34" charset="0"/>
                <a:ea typeface="굴림" pitchFamily="34" charset="-127"/>
              </a:rPr>
              <a:t>CEIDEN ORGANIZATION</a:t>
            </a:r>
            <a:endParaRPr lang="es-ES" sz="24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807" name="14 CuadroTexto"/>
          <p:cNvSpPr txBox="1">
            <a:spLocks noChangeArrowheads="1"/>
          </p:cNvSpPr>
          <p:nvPr/>
        </p:nvSpPr>
        <p:spPr bwMode="auto">
          <a:xfrm>
            <a:off x="2699619" y="1484784"/>
            <a:ext cx="3024509" cy="523220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400" b="1" dirty="0" smtClean="0">
                <a:solidFill>
                  <a:schemeClr val="tx2"/>
                </a:solidFill>
              </a:rPr>
              <a:t> </a:t>
            </a:r>
            <a:r>
              <a:rPr lang="es-ES" sz="1400" b="1" dirty="0" err="1" smtClean="0">
                <a:solidFill>
                  <a:schemeClr val="tx2"/>
                </a:solidFill>
              </a:rPr>
              <a:t>President</a:t>
            </a:r>
            <a:r>
              <a:rPr lang="es-ES" sz="1400" b="1" dirty="0" smtClean="0">
                <a:solidFill>
                  <a:schemeClr val="tx2"/>
                </a:solidFill>
              </a:rPr>
              <a:t>: Rosario Velasco </a:t>
            </a:r>
            <a:r>
              <a:rPr lang="es-ES" sz="1400" b="1" dirty="0">
                <a:solidFill>
                  <a:schemeClr val="tx2"/>
                </a:solidFill>
              </a:rPr>
              <a:t>(CSN)</a:t>
            </a:r>
          </a:p>
          <a:p>
            <a:r>
              <a:rPr lang="es-ES" sz="1400" b="1" dirty="0" smtClean="0">
                <a:solidFill>
                  <a:schemeClr val="tx2"/>
                </a:solidFill>
              </a:rPr>
              <a:t> </a:t>
            </a:r>
            <a:r>
              <a:rPr lang="es-ES" sz="1400" b="1" dirty="0" err="1" smtClean="0">
                <a:solidFill>
                  <a:schemeClr val="tx2"/>
                </a:solidFill>
              </a:rPr>
              <a:t>Secretary</a:t>
            </a:r>
            <a:r>
              <a:rPr lang="es-ES" sz="1400" b="1" dirty="0" smtClean="0">
                <a:solidFill>
                  <a:schemeClr val="tx2"/>
                </a:solidFill>
              </a:rPr>
              <a:t>: Pablo T. León </a:t>
            </a:r>
            <a:r>
              <a:rPr lang="es-ES" sz="1400" b="1" dirty="0">
                <a:solidFill>
                  <a:schemeClr val="tx2"/>
                </a:solidFill>
              </a:rPr>
              <a:t>(ENDESA)</a:t>
            </a:r>
          </a:p>
        </p:txBody>
      </p:sp>
      <p:graphicFrame>
        <p:nvGraphicFramePr>
          <p:cNvPr id="16" name="15 Tabla"/>
          <p:cNvGraphicFramePr>
            <a:graphicFrameLocks noGrp="1"/>
          </p:cNvGraphicFramePr>
          <p:nvPr/>
        </p:nvGraphicFramePr>
        <p:xfrm>
          <a:off x="1470435" y="2132856"/>
          <a:ext cx="5328591" cy="3747570"/>
        </p:xfrm>
        <a:graphic>
          <a:graphicData uri="http://schemas.openxmlformats.org/drawingml/2006/table">
            <a:tbl>
              <a:tblPr/>
              <a:tblGrid>
                <a:gridCol w="2736303"/>
                <a:gridCol w="1260140"/>
                <a:gridCol w="1332148"/>
              </a:tblGrid>
              <a:tr h="143867"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SECTOR </a:t>
                      </a:r>
                      <a:endParaRPr lang="es-E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98" marR="5498" marT="5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1130" indent="12700" algn="just">
                        <a:spcAft>
                          <a:spcPts val="0"/>
                        </a:spcAft>
                        <a:tabLst>
                          <a:tab pos="1617663" algn="l"/>
                        </a:tabLst>
                      </a:pPr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ENTIDAD</a:t>
                      </a:r>
                      <a:endParaRPr lang="es-E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73" marR="6873" marT="687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1130" marR="0" indent="127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17663" algn="l"/>
                        </a:tabLst>
                        <a:defRPr/>
                      </a:pPr>
                      <a:r>
                        <a:rPr lang="es-ES" sz="16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SUPLENTE</a:t>
                      </a:r>
                      <a:endParaRPr lang="es-ES" sz="16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73" marR="6873" marT="687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95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es-ES" sz="1200" b="1" dirty="0" err="1" smtClean="0">
                          <a:latin typeface="Arial"/>
                          <a:ea typeface="Times New Roman"/>
                          <a:cs typeface="Times New Roman"/>
                        </a:rPr>
                        <a:t>Utilities</a:t>
                      </a:r>
                      <a:r>
                        <a:rPr lang="es-ES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(3 rep): </a:t>
                      </a:r>
                      <a:endParaRPr lang="es-ES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98" marR="5498" marT="5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51130" indent="12700"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"/>
                          <a:ea typeface="Times New Roman"/>
                          <a:cs typeface="Times New Roman"/>
                        </a:rPr>
                        <a:t>ENDESA </a:t>
                      </a:r>
                      <a:endParaRPr lang="es-ES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73" marR="6873" marT="687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1130" indent="12700">
                        <a:spcAft>
                          <a:spcPts val="0"/>
                        </a:spcAft>
                      </a:pPr>
                      <a:endParaRPr lang="es-ES" sz="12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73" marR="6873" marT="687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78">
                <a:tc>
                  <a:txBody>
                    <a:bodyPr/>
                    <a:lstStyle/>
                    <a:p>
                      <a:endParaRPr lang="es-ES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8" marR="5498" marT="5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51130" indent="12700"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"/>
                          <a:ea typeface="Times New Roman"/>
                          <a:cs typeface="Times New Roman"/>
                        </a:rPr>
                        <a:t>IBERDROLA </a:t>
                      </a:r>
                      <a:endParaRPr lang="es-ES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73" marR="6873" marT="687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1130" indent="12700">
                        <a:spcAft>
                          <a:spcPts val="0"/>
                        </a:spcAft>
                      </a:pPr>
                      <a:endParaRPr lang="es-ES" sz="12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73" marR="6873" marT="687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78">
                <a:tc>
                  <a:txBody>
                    <a:bodyPr/>
                    <a:lstStyle/>
                    <a:p>
                      <a:endParaRPr lang="es-ES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8" marR="5498" marT="5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1130" indent="12700"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"/>
                          <a:ea typeface="Times New Roman"/>
                          <a:cs typeface="Times New Roman"/>
                        </a:rPr>
                        <a:t>GNF </a:t>
                      </a:r>
                      <a:endParaRPr lang="es-ES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73" marR="6873" marT="687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1130" indent="12700">
                        <a:spcAft>
                          <a:spcPts val="0"/>
                        </a:spcAft>
                      </a:pPr>
                      <a:endParaRPr lang="es-ES" sz="12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73" marR="6873" marT="687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708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Fuel </a:t>
                      </a:r>
                      <a:r>
                        <a:rPr lang="es-ES" sz="1200" b="1" dirty="0" err="1" smtClean="0">
                          <a:latin typeface="Arial"/>
                          <a:ea typeface="Times New Roman"/>
                          <a:cs typeface="Times New Roman"/>
                        </a:rPr>
                        <a:t>Cycle</a:t>
                      </a:r>
                      <a:r>
                        <a:rPr lang="es-ES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(2 rep): </a:t>
                      </a:r>
                      <a:endParaRPr lang="es-ES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98" marR="5498" marT="5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51130" indent="12700"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"/>
                          <a:ea typeface="Times New Roman"/>
                          <a:cs typeface="Times New Roman"/>
                        </a:rPr>
                        <a:t>ENUSA </a:t>
                      </a:r>
                      <a:endParaRPr lang="es-ES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73" marR="6873" marT="687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1130" indent="12700">
                        <a:spcAft>
                          <a:spcPts val="0"/>
                        </a:spcAft>
                      </a:pPr>
                      <a:endParaRPr lang="es-ES" sz="12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73" marR="6873" marT="687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78">
                <a:tc>
                  <a:txBody>
                    <a:bodyPr/>
                    <a:lstStyle/>
                    <a:p>
                      <a:endParaRPr lang="es-ES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8" marR="5498" marT="5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1130" indent="12700">
                        <a:spcAft>
                          <a:spcPts val="0"/>
                        </a:spcAft>
                      </a:pPr>
                      <a:r>
                        <a:rPr lang="pt-PT" sz="1200" b="1" dirty="0">
                          <a:latin typeface="Arial"/>
                          <a:ea typeface="Times New Roman"/>
                          <a:cs typeface="Times New Roman"/>
                        </a:rPr>
                        <a:t>ENRESA</a:t>
                      </a:r>
                      <a:r>
                        <a:rPr lang="es-ES" sz="1200" b="1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s-ES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73" marR="6873" marT="687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1130" indent="12700">
                        <a:spcAft>
                          <a:spcPts val="0"/>
                        </a:spcAft>
                      </a:pPr>
                      <a:endParaRPr lang="es-ES" sz="12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73" marR="6873" marT="687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78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R&amp;D </a:t>
                      </a:r>
                      <a:r>
                        <a:rPr lang="es-ES" sz="1200" b="1" dirty="0" err="1" smtClean="0">
                          <a:latin typeface="Arial"/>
                          <a:ea typeface="Times New Roman"/>
                          <a:cs typeface="Times New Roman"/>
                        </a:rPr>
                        <a:t>Institutions</a:t>
                      </a:r>
                      <a:r>
                        <a:rPr lang="es-ES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(2 rep): </a:t>
                      </a:r>
                      <a:endParaRPr lang="es-ES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98" marR="5498" marT="5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51130" indent="12700"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"/>
                          <a:ea typeface="Times New Roman"/>
                          <a:cs typeface="Times New Roman"/>
                        </a:rPr>
                        <a:t>TECNALIA </a:t>
                      </a:r>
                      <a:endParaRPr lang="es-ES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73" marR="6873" marT="687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1130" indent="12700">
                        <a:spcAft>
                          <a:spcPts val="0"/>
                        </a:spcAft>
                      </a:pPr>
                      <a:r>
                        <a:rPr lang="es-ES" sz="12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GDES</a:t>
                      </a:r>
                      <a:endParaRPr lang="es-ES" sz="12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73" marR="6873" marT="687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78">
                <a:tc>
                  <a:txBody>
                    <a:bodyPr/>
                    <a:lstStyle/>
                    <a:p>
                      <a:endParaRPr lang="es-E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8" marR="5498" marT="5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1130" indent="12700"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"/>
                          <a:ea typeface="Times New Roman"/>
                          <a:cs typeface="Times New Roman"/>
                        </a:rPr>
                        <a:t>CIEMAT </a:t>
                      </a:r>
                      <a:endParaRPr lang="es-ES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73" marR="6873" marT="687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1130" indent="12700">
                        <a:spcAft>
                          <a:spcPts val="0"/>
                        </a:spcAft>
                      </a:pPr>
                      <a:endParaRPr lang="es-ES" sz="12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73" marR="6873" marT="687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817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es-ES" sz="1200" b="1" dirty="0" err="1" smtClean="0">
                          <a:latin typeface="Arial"/>
                          <a:ea typeface="Times New Roman"/>
                          <a:cs typeface="Times New Roman"/>
                        </a:rPr>
                        <a:t>Universities</a:t>
                      </a:r>
                      <a:r>
                        <a:rPr lang="es-ES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s-ES" sz="1200" b="1" dirty="0">
                          <a:latin typeface="Arial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es-ES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rep): </a:t>
                      </a:r>
                      <a:endParaRPr lang="es-ES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98" marR="5498" marT="5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1130" indent="12700"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"/>
                          <a:ea typeface="Times New Roman"/>
                          <a:cs typeface="Times New Roman"/>
                        </a:rPr>
                        <a:t>UPM </a:t>
                      </a:r>
                      <a:endParaRPr lang="es-ES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73" marR="6873" marT="687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1130" indent="12700">
                        <a:spcAft>
                          <a:spcPts val="0"/>
                        </a:spcAft>
                      </a:pPr>
                      <a:r>
                        <a:rPr lang="es-ES" sz="12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UPC</a:t>
                      </a:r>
                      <a:endParaRPr lang="es-ES" sz="12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73" marR="6873" marT="687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144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es-ES" sz="1200" b="1" dirty="0" err="1" smtClean="0">
                          <a:latin typeface="Arial"/>
                          <a:ea typeface="Times New Roman"/>
                          <a:cs typeface="Times New Roman"/>
                        </a:rPr>
                        <a:t>Eng</a:t>
                      </a:r>
                      <a:r>
                        <a:rPr lang="es-ES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 &amp; Const. </a:t>
                      </a:r>
                      <a:r>
                        <a:rPr lang="es-ES" sz="1200" b="1" dirty="0" err="1" smtClean="0">
                          <a:latin typeface="Arial"/>
                          <a:ea typeface="Times New Roman"/>
                          <a:cs typeface="Times New Roman"/>
                        </a:rPr>
                        <a:t>Companies</a:t>
                      </a:r>
                      <a:r>
                        <a:rPr lang="es-ES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s-ES" sz="1200" b="1" dirty="0">
                          <a:latin typeface="Arial"/>
                          <a:ea typeface="Times New Roman"/>
                          <a:cs typeface="Times New Roman"/>
                        </a:rPr>
                        <a:t>(1 </a:t>
                      </a:r>
                      <a:r>
                        <a:rPr lang="es-ES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rep): </a:t>
                      </a:r>
                      <a:endParaRPr lang="es-ES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98" marR="5498" marT="5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1130" indent="12700"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"/>
                          <a:ea typeface="Times New Roman"/>
                          <a:cs typeface="Times New Roman"/>
                        </a:rPr>
                        <a:t>GNF ENG </a:t>
                      </a:r>
                      <a:endParaRPr lang="es-ES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73" marR="6873" marT="687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1130" indent="12700">
                        <a:spcAft>
                          <a:spcPts val="0"/>
                        </a:spcAft>
                      </a:pPr>
                      <a:r>
                        <a:rPr lang="es-ES" sz="12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IBERD.ING.</a:t>
                      </a:r>
                      <a:endParaRPr lang="es-ES" sz="12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73" marR="6873" marT="687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630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es-ES" sz="1200" b="1" dirty="0" err="1" smtClean="0">
                          <a:latin typeface="Arial"/>
                          <a:ea typeface="Times New Roman"/>
                          <a:cs typeface="Times New Roman"/>
                        </a:rPr>
                        <a:t>Equipment</a:t>
                      </a:r>
                      <a:r>
                        <a:rPr lang="es-ES" sz="1200" b="1" baseline="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1200" b="1" baseline="0" dirty="0" err="1" smtClean="0">
                          <a:latin typeface="Arial"/>
                          <a:ea typeface="Times New Roman"/>
                          <a:cs typeface="Times New Roman"/>
                        </a:rPr>
                        <a:t>Companies</a:t>
                      </a:r>
                      <a:r>
                        <a:rPr lang="es-ES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(1 rep): </a:t>
                      </a:r>
                      <a:endParaRPr lang="es-ES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98" marR="5498" marT="5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1130" indent="12700"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"/>
                          <a:ea typeface="Times New Roman"/>
                          <a:cs typeface="Times New Roman"/>
                        </a:rPr>
                        <a:t>ENSA </a:t>
                      </a:r>
                      <a:endParaRPr lang="es-ES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73" marR="6873" marT="687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1130" indent="12700">
                        <a:spcAft>
                          <a:spcPts val="0"/>
                        </a:spcAft>
                      </a:pPr>
                      <a:endParaRPr lang="es-ES" sz="12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73" marR="6873" marT="687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502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es-ES" sz="1200" b="1" dirty="0" err="1" smtClean="0">
                          <a:latin typeface="Arial"/>
                          <a:ea typeface="Times New Roman"/>
                          <a:cs typeface="Times New Roman"/>
                        </a:rPr>
                        <a:t>Services</a:t>
                      </a:r>
                      <a:r>
                        <a:rPr lang="es-ES" sz="1200" b="1" baseline="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1200" b="1" baseline="0" dirty="0" err="1" smtClean="0">
                          <a:latin typeface="Arial"/>
                          <a:ea typeface="Times New Roman"/>
                          <a:cs typeface="Times New Roman"/>
                        </a:rPr>
                        <a:t>Companies</a:t>
                      </a:r>
                      <a:r>
                        <a:rPr lang="es-ES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(1 rep): </a:t>
                      </a:r>
                      <a:endParaRPr lang="es-ES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98" marR="5498" marT="5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1130" indent="12700"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"/>
                          <a:ea typeface="Times New Roman"/>
                          <a:cs typeface="Times New Roman"/>
                        </a:rPr>
                        <a:t>TECNATOM </a:t>
                      </a:r>
                      <a:endParaRPr lang="es-ES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73" marR="6873" marT="687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1130" indent="12700">
                        <a:spcAft>
                          <a:spcPts val="0"/>
                        </a:spcAft>
                      </a:pPr>
                      <a:r>
                        <a:rPr lang="es-ES" sz="12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ENWESA</a:t>
                      </a:r>
                      <a:endParaRPr lang="es-ES" sz="12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73" marR="6873" marT="687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78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REGULATOR(2 rep): </a:t>
                      </a:r>
                      <a:endParaRPr lang="es-ES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98" marR="5498" marT="5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1130" indent="12700"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"/>
                          <a:ea typeface="Times New Roman"/>
                          <a:cs typeface="Times New Roman"/>
                        </a:rPr>
                        <a:t>CSN </a:t>
                      </a:r>
                      <a:endParaRPr lang="es-ES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73" marR="6873" marT="687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1130" indent="12700">
                        <a:spcAft>
                          <a:spcPts val="0"/>
                        </a:spcAft>
                      </a:pPr>
                      <a:endParaRPr lang="es-ES" sz="12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73" marR="6873" marT="687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621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ADMINISTRATION  </a:t>
                      </a:r>
                      <a:r>
                        <a:rPr lang="pt-BR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pt-BR" sz="1200" b="1" dirty="0" err="1" smtClean="0">
                          <a:latin typeface="Arial"/>
                          <a:ea typeface="Times New Roman"/>
                          <a:cs typeface="Times New Roman"/>
                        </a:rPr>
                        <a:t>rep</a:t>
                      </a:r>
                      <a:r>
                        <a:rPr lang="pt-BR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): </a:t>
                      </a:r>
                      <a:endParaRPr lang="es-ES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98" marR="5498" marT="5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1130" indent="12700"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"/>
                          <a:ea typeface="Times New Roman"/>
                          <a:cs typeface="Times New Roman"/>
                        </a:rPr>
                        <a:t>MINETUR </a:t>
                      </a:r>
                      <a:endParaRPr lang="es-ES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73" marR="6873" marT="687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1130" indent="12700">
                        <a:spcAft>
                          <a:spcPts val="0"/>
                        </a:spcAft>
                      </a:pPr>
                      <a:endParaRPr lang="es-ES" sz="12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73" marR="6873" marT="687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872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ADMINISTRATION  (</a:t>
                      </a:r>
                      <a:r>
                        <a:rPr lang="es-ES" sz="1200" b="1" dirty="0">
                          <a:latin typeface="Arial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es-ES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rep): </a:t>
                      </a:r>
                      <a:endParaRPr lang="es-ES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98" marR="5498" marT="5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1130" indent="12700"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"/>
                          <a:ea typeface="Times New Roman"/>
                          <a:cs typeface="Times New Roman"/>
                        </a:rPr>
                        <a:t>MINECO </a:t>
                      </a:r>
                      <a:endParaRPr lang="es-ES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73" marR="6873" marT="687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1130" indent="12700">
                        <a:spcAft>
                          <a:spcPts val="0"/>
                        </a:spcAft>
                      </a:pPr>
                      <a:endParaRPr lang="es-ES" sz="12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73" marR="6873" marT="687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16 CuadroTexto"/>
          <p:cNvSpPr txBox="1"/>
          <p:nvPr/>
        </p:nvSpPr>
        <p:spPr>
          <a:xfrm>
            <a:off x="4422762" y="6093296"/>
            <a:ext cx="2381486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1600" dirty="0" smtClean="0"/>
              <a:t> </a:t>
            </a:r>
            <a:r>
              <a:rPr lang="es-ES" sz="1600" b="1" dirty="0" smtClean="0"/>
              <a:t>Nº Ceiden </a:t>
            </a:r>
            <a:r>
              <a:rPr lang="es-ES" sz="1600" b="1" dirty="0" err="1" smtClean="0"/>
              <a:t>Members</a:t>
            </a:r>
            <a:r>
              <a:rPr lang="es-ES" sz="1600" b="1" dirty="0" smtClean="0"/>
              <a:t>: 93</a:t>
            </a:r>
          </a:p>
          <a:p>
            <a:r>
              <a:rPr lang="es-ES" sz="1600" b="1" dirty="0" smtClean="0"/>
              <a:t> Nº </a:t>
            </a:r>
            <a:r>
              <a:rPr lang="es-ES" sz="1600" b="1" dirty="0" err="1" smtClean="0"/>
              <a:t>Contributors</a:t>
            </a:r>
            <a:r>
              <a:rPr lang="es-ES" sz="1600" b="1" dirty="0" smtClean="0"/>
              <a:t>: 10</a:t>
            </a:r>
            <a:endParaRPr lang="es-ES" sz="1600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1470434" y="6165304"/>
            <a:ext cx="2099421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None/>
            </a:pP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</a:t>
            </a:r>
            <a:r>
              <a:rPr lang="es-E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Assembly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18 Flecha derecha"/>
          <p:cNvSpPr/>
          <p:nvPr/>
        </p:nvSpPr>
        <p:spPr>
          <a:xfrm>
            <a:off x="3770057" y="6223054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7 CuadroTexto"/>
          <p:cNvSpPr txBox="1">
            <a:spLocks noChangeArrowheads="1"/>
          </p:cNvSpPr>
          <p:nvPr/>
        </p:nvSpPr>
        <p:spPr bwMode="auto">
          <a:xfrm>
            <a:off x="1692275" y="1279525"/>
            <a:ext cx="5472113" cy="425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144463" y="836613"/>
            <a:ext cx="9180512" cy="536575"/>
          </a:xfrm>
        </p:spPr>
        <p:txBody>
          <a:bodyPr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tabLst>
                <a:tab pos="-457200" algn="l"/>
                <a:tab pos="180975" algn="l"/>
                <a:tab pos="457200" algn="l"/>
                <a:tab pos="5670550" algn="l"/>
              </a:tabLst>
            </a:pPr>
            <a:r>
              <a:rPr lang="es-ES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VISION of CEIDEN </a:t>
            </a:r>
            <a:r>
              <a:rPr lang="es-ES" sz="2400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Technology</a:t>
            </a:r>
            <a:r>
              <a:rPr lang="es-ES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2400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Platform</a:t>
            </a:r>
            <a:endParaRPr lang="es-ES" sz="24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 cstate="print"/>
          <a:srcRect l="35889" t="62500" r="44336" b="16992"/>
          <a:stretch>
            <a:fillRect/>
          </a:stretch>
        </p:blipFill>
        <p:spPr bwMode="auto">
          <a:xfrm>
            <a:off x="7956550" y="17463"/>
            <a:ext cx="1144588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9 Conector recto"/>
          <p:cNvCxnSpPr/>
          <p:nvPr/>
        </p:nvCxnSpPr>
        <p:spPr>
          <a:xfrm>
            <a:off x="0" y="1268413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3" name="Rectangle 8"/>
          <p:cNvSpPr>
            <a:spLocks noChangeArrowheads="1"/>
          </p:cNvSpPr>
          <p:nvPr/>
        </p:nvSpPr>
        <p:spPr bwMode="auto">
          <a:xfrm>
            <a:off x="36513" y="1402696"/>
            <a:ext cx="9144000" cy="14157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-457200" algn="l"/>
                <a:tab pos="180975" algn="l"/>
                <a:tab pos="457200" algn="l"/>
                <a:tab pos="5670550" algn="l"/>
              </a:tabLst>
            </a:pPr>
            <a:r>
              <a:rPr lang="en-US" b="1" dirty="0" smtClean="0">
                <a:solidFill>
                  <a:srgbClr val="002060"/>
                </a:solidFill>
                <a:ea typeface="Times New Roman" pitchFamily="18" charset="0"/>
                <a:cs typeface="Arial" charset="0"/>
              </a:rPr>
              <a:t>Develop R&amp;D activities focused on the </a:t>
            </a:r>
            <a:r>
              <a:rPr lang="en-US" b="1" i="1" u="sng" dirty="0" smtClean="0">
                <a:solidFill>
                  <a:srgbClr val="002060"/>
                </a:solidFill>
                <a:ea typeface="Times New Roman" pitchFamily="18" charset="0"/>
                <a:cs typeface="Arial" charset="0"/>
              </a:rPr>
              <a:t>safe, reliable and competitive </a:t>
            </a:r>
            <a:r>
              <a:rPr lang="en-US" b="1" dirty="0" smtClean="0">
                <a:solidFill>
                  <a:srgbClr val="002060"/>
                </a:solidFill>
                <a:ea typeface="Times New Roman" pitchFamily="18" charset="0"/>
                <a:cs typeface="Arial" charset="0"/>
              </a:rPr>
              <a:t>operation of actual nuclear installations and the fuel cycle, and the development of new nuclear projects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-457200" algn="l"/>
                <a:tab pos="180975" algn="l"/>
                <a:tab pos="457200" algn="l"/>
                <a:tab pos="5670550" algn="l"/>
              </a:tabLst>
            </a:pPr>
            <a:endParaRPr lang="en-US" sz="1400" dirty="0">
              <a:solidFill>
                <a:srgbClr val="00206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34824" name="7 Rectángulo"/>
          <p:cNvSpPr>
            <a:spLocks noChangeArrowheads="1"/>
          </p:cNvSpPr>
          <p:nvPr/>
        </p:nvSpPr>
        <p:spPr bwMode="auto">
          <a:xfrm>
            <a:off x="1403350" y="2852738"/>
            <a:ext cx="7740650" cy="404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9875" indent="-269875">
              <a:buClrTx/>
              <a:buFont typeface="Wingdings" pitchFamily="2" charset="2"/>
              <a:buChar char="Ø"/>
            </a:pPr>
            <a:r>
              <a:rPr lang="en-US" sz="2350" b="1" dirty="0" smtClean="0">
                <a:solidFill>
                  <a:srgbClr val="1F497D"/>
                </a:solidFill>
                <a:ea typeface="Times New Roman" pitchFamily="18" charset="0"/>
                <a:cs typeface="Arial" charset="0"/>
              </a:rPr>
              <a:t>Boosting growth of scientific and technological basis of nuclear fission</a:t>
            </a:r>
          </a:p>
          <a:p>
            <a:pPr marL="269875" indent="-269875">
              <a:buClrTx/>
              <a:buFont typeface="Wingdings" pitchFamily="2" charset="2"/>
              <a:buChar char="Ø"/>
            </a:pPr>
            <a:r>
              <a:rPr lang="en-US" sz="2350" b="1" dirty="0" smtClean="0">
                <a:solidFill>
                  <a:srgbClr val="1F497D"/>
                </a:solidFill>
                <a:ea typeface="Times New Roman" pitchFamily="18" charset="0"/>
                <a:cs typeface="Arial" charset="0"/>
              </a:rPr>
              <a:t> Promote and coordinate nuclear R&amp;D initiatives between Companies, Government Agencies, Research Centers and Universities</a:t>
            </a:r>
          </a:p>
          <a:p>
            <a:pPr marL="269875" indent="-269875">
              <a:buClrTx/>
              <a:buFont typeface="Wingdings" pitchFamily="2" charset="2"/>
              <a:buChar char="Ø"/>
            </a:pPr>
            <a:r>
              <a:rPr lang="en-US" sz="2350" b="1" dirty="0" smtClean="0">
                <a:solidFill>
                  <a:srgbClr val="1F497D"/>
                </a:solidFill>
                <a:ea typeface="Times New Roman" pitchFamily="18" charset="0"/>
                <a:cs typeface="Arial" charset="0"/>
              </a:rPr>
              <a:t>Suggest the National Plan of R&amp;D priority technology lines in the Nuclear Fission Sector. </a:t>
            </a:r>
          </a:p>
          <a:p>
            <a:pPr marL="269875" indent="-269875">
              <a:buClrTx/>
              <a:buFont typeface="Wingdings" pitchFamily="2" charset="2"/>
              <a:buChar char="Ø"/>
            </a:pPr>
            <a:r>
              <a:rPr lang="en-US" sz="2350" b="1" dirty="0" smtClean="0">
                <a:solidFill>
                  <a:srgbClr val="1F497D"/>
                </a:solidFill>
                <a:ea typeface="Times New Roman" pitchFamily="18" charset="0"/>
                <a:cs typeface="Arial" charset="0"/>
              </a:rPr>
              <a:t>Advise and coordinate the participation in international projects</a:t>
            </a:r>
          </a:p>
          <a:p>
            <a:pPr marL="269875" indent="-269875">
              <a:buClrTx/>
              <a:buFont typeface="Wingdings" pitchFamily="2" charset="2"/>
              <a:buChar char="Ø"/>
            </a:pPr>
            <a:r>
              <a:rPr lang="en-US" sz="2350" b="1" dirty="0" smtClean="0">
                <a:solidFill>
                  <a:srgbClr val="1F497D"/>
                </a:solidFill>
                <a:ea typeface="Times New Roman" pitchFamily="18" charset="0"/>
                <a:cs typeface="Arial" charset="0"/>
              </a:rPr>
              <a:t>Promote the Spanish nuclear technology in appropriate forums.</a:t>
            </a:r>
          </a:p>
        </p:txBody>
      </p:sp>
      <p:sp>
        <p:nvSpPr>
          <p:cNvPr id="11" name="10 Pentágono"/>
          <p:cNvSpPr/>
          <p:nvPr/>
        </p:nvSpPr>
        <p:spPr>
          <a:xfrm>
            <a:off x="0" y="2852738"/>
            <a:ext cx="1331913" cy="3816350"/>
          </a:xfrm>
          <a:prstGeom prst="homePlate">
            <a:avLst>
              <a:gd name="adj" fmla="val 14593"/>
            </a:avLst>
          </a:prstGeom>
          <a:solidFill>
            <a:srgbClr val="9BB7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pitchFamily="2" charset="2"/>
              <a:buNone/>
              <a:defRPr/>
            </a:pPr>
            <a:r>
              <a:rPr lang="es-ES" sz="1400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Objectives</a:t>
            </a:r>
            <a:endParaRPr lang="es-ES" sz="14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463" y="620713"/>
            <a:ext cx="9180512" cy="53657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tabLst>
                <a:tab pos="-457200" algn="l"/>
                <a:tab pos="180975" algn="l"/>
                <a:tab pos="457200" algn="l"/>
                <a:tab pos="5670550" algn="l"/>
              </a:tabLst>
            </a:pPr>
            <a:r>
              <a:rPr lang="es-ES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STRATEGIC AGENDA</a:t>
            </a:r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2" cstate="print"/>
          <a:srcRect l="35889" t="62500" r="44336" b="16992"/>
          <a:stretch>
            <a:fillRect/>
          </a:stretch>
        </p:blipFill>
        <p:spPr bwMode="auto">
          <a:xfrm>
            <a:off x="7956550" y="17463"/>
            <a:ext cx="1144588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25 Triángulo isósceles"/>
          <p:cNvSpPr/>
          <p:nvPr/>
        </p:nvSpPr>
        <p:spPr>
          <a:xfrm>
            <a:off x="2771800" y="2492896"/>
            <a:ext cx="3744416" cy="28083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s-ES" sz="2800" b="1" u="sng" dirty="0" smtClean="0"/>
              <a:t>Nuclear Sector </a:t>
            </a:r>
            <a:r>
              <a:rPr lang="es-ES" sz="2800" b="1" u="sng" dirty="0" err="1" smtClean="0"/>
              <a:t>Challenges</a:t>
            </a:r>
            <a:endParaRPr lang="es-ES" sz="2800" b="1" u="sng" dirty="0"/>
          </a:p>
        </p:txBody>
      </p:sp>
      <p:sp>
        <p:nvSpPr>
          <p:cNvPr id="28" name="27 Rectángulo redondeado"/>
          <p:cNvSpPr/>
          <p:nvPr/>
        </p:nvSpPr>
        <p:spPr>
          <a:xfrm>
            <a:off x="3275856" y="1537901"/>
            <a:ext cx="252028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s-ES" b="1" dirty="0" smtClean="0"/>
              <a:t>1.- LTO</a:t>
            </a:r>
            <a:endParaRPr lang="es-ES" b="1" dirty="0"/>
          </a:p>
        </p:txBody>
      </p:sp>
      <p:sp>
        <p:nvSpPr>
          <p:cNvPr id="32" name="31 Rectángulo redondeado"/>
          <p:cNvSpPr/>
          <p:nvPr/>
        </p:nvSpPr>
        <p:spPr>
          <a:xfrm>
            <a:off x="6530833" y="5013176"/>
            <a:ext cx="252028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s-ES" b="1" dirty="0" smtClean="0"/>
              <a:t>2.- </a:t>
            </a:r>
            <a:r>
              <a:rPr lang="es-ES" b="1" dirty="0" err="1" smtClean="0"/>
              <a:t>Waste</a:t>
            </a:r>
            <a:r>
              <a:rPr lang="es-ES" b="1" dirty="0" smtClean="0"/>
              <a:t> Management</a:t>
            </a:r>
            <a:endParaRPr lang="es-ES" b="1" dirty="0"/>
          </a:p>
        </p:txBody>
      </p:sp>
      <p:sp>
        <p:nvSpPr>
          <p:cNvPr id="33" name="32 Rectángulo redondeado"/>
          <p:cNvSpPr/>
          <p:nvPr/>
        </p:nvSpPr>
        <p:spPr>
          <a:xfrm>
            <a:off x="237262" y="5085184"/>
            <a:ext cx="252028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s-ES" b="1" dirty="0" smtClean="0"/>
              <a:t>3.- New </a:t>
            </a:r>
            <a:r>
              <a:rPr lang="es-ES" b="1" dirty="0" err="1" smtClean="0"/>
              <a:t>Projects</a:t>
            </a:r>
            <a:r>
              <a:rPr lang="es-ES" b="1" dirty="0" smtClean="0"/>
              <a:t> &amp; Technologies</a:t>
            </a:r>
            <a:endParaRPr lang="es-ES" b="1" dirty="0"/>
          </a:p>
        </p:txBody>
      </p:sp>
      <p:pic>
        <p:nvPicPr>
          <p:cNvPr id="34" name="Picture 5" descr="garona.jpg (10994 byte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551" y="1494768"/>
            <a:ext cx="1857375" cy="1905000"/>
          </a:xfrm>
          <a:prstGeom prst="rect">
            <a:avLst/>
          </a:prstGeom>
          <a:noFill/>
        </p:spPr>
      </p:pic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762" y="2877896"/>
            <a:ext cx="280831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170" y="5461598"/>
            <a:ext cx="2399531" cy="129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36 Flecha derecha"/>
          <p:cNvSpPr/>
          <p:nvPr/>
        </p:nvSpPr>
        <p:spPr>
          <a:xfrm>
            <a:off x="5868144" y="1700808"/>
            <a:ext cx="360040" cy="3595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9" name="38 Flecha derecha"/>
          <p:cNvSpPr/>
          <p:nvPr/>
        </p:nvSpPr>
        <p:spPr>
          <a:xfrm rot="9237314">
            <a:off x="6048930" y="5765168"/>
            <a:ext cx="360040" cy="3595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40" name="39 Flecha arriba"/>
          <p:cNvSpPr/>
          <p:nvPr/>
        </p:nvSpPr>
        <p:spPr>
          <a:xfrm>
            <a:off x="1259632" y="4667394"/>
            <a:ext cx="360040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1" name="40 Conector recto"/>
          <p:cNvCxnSpPr/>
          <p:nvPr/>
        </p:nvCxnSpPr>
        <p:spPr>
          <a:xfrm>
            <a:off x="0" y="112553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463" y="549275"/>
            <a:ext cx="9180512" cy="53657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tabLst>
                <a:tab pos="-457200" algn="l"/>
                <a:tab pos="180975" algn="l"/>
                <a:tab pos="457200" algn="l"/>
                <a:tab pos="5670550" algn="l"/>
              </a:tabLst>
            </a:pPr>
            <a:r>
              <a:rPr lang="es-ES_tradnl" sz="2400" b="1" dirty="0" smtClean="0">
                <a:solidFill>
                  <a:srgbClr val="002060"/>
                </a:solidFill>
                <a:latin typeface="Verdana" pitchFamily="34" charset="0"/>
                <a:ea typeface="굴림" pitchFamily="34" charset="-127"/>
              </a:rPr>
              <a:t>MATERIALS DEGRADATION</a:t>
            </a:r>
            <a:endParaRPr lang="es-ES" sz="24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 cstate="print"/>
          <a:srcRect l="35889" t="62500" r="44336" b="16992"/>
          <a:stretch>
            <a:fillRect/>
          </a:stretch>
        </p:blipFill>
        <p:spPr bwMode="auto">
          <a:xfrm>
            <a:off x="7956550" y="17463"/>
            <a:ext cx="1144588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75" y="1144588"/>
            <a:ext cx="1838325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19 Grupo"/>
          <p:cNvGrpSpPr>
            <a:grpSpLocks/>
          </p:cNvGrpSpPr>
          <p:nvPr/>
        </p:nvGrpSpPr>
        <p:grpSpPr bwMode="auto">
          <a:xfrm>
            <a:off x="0" y="2492375"/>
            <a:ext cx="1835150" cy="2416175"/>
            <a:chOff x="539552" y="692150"/>
            <a:chExt cx="3087687" cy="3929063"/>
          </a:xfrm>
        </p:grpSpPr>
        <p:pic>
          <p:nvPicPr>
            <p:cNvPr id="36881" name="Picture 6" descr="PILAR5"/>
            <p:cNvPicPr>
              <a:picLocks noChangeAspect="1" noChangeArrowheads="1"/>
            </p:cNvPicPr>
            <p:nvPr/>
          </p:nvPicPr>
          <p:blipFill>
            <a:blip r:embed="rId4" cstate="print"/>
            <a:srcRect r="8858"/>
            <a:stretch>
              <a:fillRect/>
            </a:stretch>
          </p:blipFill>
          <p:spPr bwMode="auto">
            <a:xfrm>
              <a:off x="539552" y="692150"/>
              <a:ext cx="3087687" cy="392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82" name="7 Elipse"/>
            <p:cNvSpPr>
              <a:spLocks noChangeArrowheads="1"/>
            </p:cNvSpPr>
            <p:nvPr/>
          </p:nvSpPr>
          <p:spPr bwMode="auto">
            <a:xfrm>
              <a:off x="2123877" y="1890713"/>
              <a:ext cx="215900" cy="647700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6883" name="8 Elipse"/>
            <p:cNvSpPr>
              <a:spLocks noChangeArrowheads="1"/>
            </p:cNvSpPr>
            <p:nvPr/>
          </p:nvSpPr>
          <p:spPr bwMode="auto">
            <a:xfrm>
              <a:off x="1784152" y="1916113"/>
              <a:ext cx="215900" cy="576262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6884" name="14 Elipse"/>
            <p:cNvSpPr>
              <a:spLocks noChangeArrowheads="1"/>
            </p:cNvSpPr>
            <p:nvPr/>
          </p:nvSpPr>
          <p:spPr bwMode="auto">
            <a:xfrm rot="5400000">
              <a:off x="1065808" y="2647157"/>
              <a:ext cx="433387" cy="215900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pic>
        <p:nvPicPr>
          <p:cNvPr id="36876" name="Picture 6" descr="C:\Users\es02503952b\AppData\Local\Microsoft\Windows\Temporary Internet Files\Content.IE5\W70FOF1W\MP900442742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1113" y="4918075"/>
            <a:ext cx="1846263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1908175" y="2276475"/>
            <a:ext cx="7235825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7313" lvl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s-ES" sz="18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ZIRP Project</a:t>
            </a:r>
            <a:endParaRPr lang="es-ES" sz="18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2438" lvl="1" indent="-365125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es-ES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Objetive: </a:t>
            </a:r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Cut and remove part of the Internal Reactor Vessel, for laboratory testing, and evaluating the extracted materials degradation and aging properties</a:t>
            </a:r>
            <a:endParaRPr lang="es-ES" sz="16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2438" lvl="1" indent="-365125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es-ES" sz="1600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Participants</a:t>
            </a:r>
            <a:r>
              <a:rPr lang="es-ES" sz="16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es-ES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16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CSN, ENRESA, Gas </a:t>
            </a:r>
            <a:r>
              <a:rPr lang="es-ES" sz="16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Natural, UNESA/CCNN</a:t>
            </a:r>
            <a:r>
              <a:rPr lang="es-ES" sz="16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CIEMAT, GNF Engineering, ENSA </a:t>
            </a:r>
            <a:r>
              <a:rPr lang="es-ES" sz="16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and TECNATOM</a:t>
            </a:r>
          </a:p>
          <a:p>
            <a:pPr marL="452438" lvl="1" indent="-365125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es-ES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2nd </a:t>
            </a:r>
            <a:r>
              <a:rPr lang="es-ES" sz="1600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Phase</a:t>
            </a:r>
            <a:r>
              <a:rPr lang="es-E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Lead </a:t>
            </a:r>
            <a:r>
              <a:rPr lang="es-ES" sz="16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by</a:t>
            </a:r>
            <a:r>
              <a:rPr lang="es-E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EPRI, </a:t>
            </a:r>
            <a:r>
              <a:rPr lang="es-ES" sz="16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with</a:t>
            </a:r>
            <a:r>
              <a:rPr lang="es-E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Westinghouse, </a:t>
            </a:r>
            <a:r>
              <a:rPr lang="es-ES" sz="16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Studsvik</a:t>
            </a:r>
            <a:r>
              <a:rPr lang="es-E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US NRC </a:t>
            </a:r>
            <a:r>
              <a:rPr lang="es-ES" sz="16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participation</a:t>
            </a:r>
            <a:endParaRPr lang="es-ES" sz="16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8" name="47 Conector recto"/>
          <p:cNvCxnSpPr/>
          <p:nvPr/>
        </p:nvCxnSpPr>
        <p:spPr>
          <a:xfrm>
            <a:off x="1908175" y="2205038"/>
            <a:ext cx="723582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"/>
          <p:cNvCxnSpPr/>
          <p:nvPr/>
        </p:nvCxnSpPr>
        <p:spPr>
          <a:xfrm>
            <a:off x="1908175" y="4653136"/>
            <a:ext cx="723582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5"/>
          <p:cNvSpPr txBox="1">
            <a:spLocks noChangeArrowheads="1"/>
          </p:cNvSpPr>
          <p:nvPr/>
        </p:nvSpPr>
        <p:spPr bwMode="auto">
          <a:xfrm>
            <a:off x="1908175" y="4718524"/>
            <a:ext cx="7235825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7313" lvl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s-ES" sz="18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Concrete Project</a:t>
            </a:r>
            <a:endParaRPr lang="es-ES" sz="18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2438" lvl="1" indent="-365125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es-ES" sz="1600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Objective</a:t>
            </a:r>
            <a:r>
              <a:rPr lang="es-ES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Cut and remove some of the concrete structures of the plant, to experimentally study the variation of the characteristics of these materials</a:t>
            </a:r>
            <a:endParaRPr lang="es-ES" sz="16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2438" lvl="1" indent="-365125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es-ES" sz="1600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Participants</a:t>
            </a:r>
            <a:r>
              <a:rPr lang="es-ES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es-E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16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CSN, </a:t>
            </a:r>
            <a:r>
              <a:rPr lang="es-ES" sz="16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ENDESA, ENRESA</a:t>
            </a:r>
            <a:r>
              <a:rPr lang="es-ES" sz="16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es-ES" sz="16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GNF-GNF Engineering, IBERDROLA,  and </a:t>
            </a:r>
            <a:r>
              <a:rPr lang="es-ES" sz="1600" dirty="0" err="1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IETcc</a:t>
            </a:r>
            <a:r>
              <a:rPr lang="es-ES" sz="16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(CSIC) </a:t>
            </a:r>
            <a:endParaRPr lang="es-ES" sz="1600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21" name="44 Rectángulo"/>
          <p:cNvSpPr>
            <a:spLocks noChangeArrowheads="1"/>
          </p:cNvSpPr>
          <p:nvPr/>
        </p:nvSpPr>
        <p:spPr bwMode="auto">
          <a:xfrm>
            <a:off x="1890713" y="1268413"/>
            <a:ext cx="72532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es-ES_tradnl" sz="2000" b="1" smtClean="0">
                <a:solidFill>
                  <a:srgbClr val="0031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Materials Studies from Jose Cabrera (Zorita) NPP, currently beign dismantled</a:t>
            </a:r>
            <a:endParaRPr lang="en-US" altLang="es-ES_tradnl" sz="2000" b="1">
              <a:solidFill>
                <a:srgbClr val="0031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463" y="332656"/>
            <a:ext cx="9180512" cy="53657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tabLst>
                <a:tab pos="-457200" algn="l"/>
                <a:tab pos="180975" algn="l"/>
                <a:tab pos="457200" algn="l"/>
                <a:tab pos="5670550" algn="l"/>
              </a:tabLst>
            </a:pPr>
            <a:r>
              <a:rPr lang="es-ES_tradnl" altLang="ko-KR" sz="2400" b="1" dirty="0" smtClean="0">
                <a:solidFill>
                  <a:srgbClr val="002060"/>
                </a:solidFill>
                <a:latin typeface="Verdana" pitchFamily="34" charset="0"/>
                <a:ea typeface="굴림" pitchFamily="34" charset="-127"/>
              </a:rPr>
              <a:t>NUCLEAR FUEL</a:t>
            </a:r>
            <a:endParaRPr lang="es-ES" sz="24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 cstate="print"/>
          <a:srcRect l="35889" t="62500" r="44336" b="16992"/>
          <a:stretch>
            <a:fillRect/>
          </a:stretch>
        </p:blipFill>
        <p:spPr bwMode="auto">
          <a:xfrm>
            <a:off x="7956550" y="17463"/>
            <a:ext cx="1144588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9 Conector recto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9" name="Text Box 5"/>
          <p:cNvSpPr txBox="1">
            <a:spLocks noChangeArrowheads="1"/>
          </p:cNvSpPr>
          <p:nvPr/>
        </p:nvSpPr>
        <p:spPr bwMode="auto">
          <a:xfrm>
            <a:off x="1908175" y="1556792"/>
            <a:ext cx="73437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lvl="1" indent="-268288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s-ES" sz="1600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Objective</a:t>
            </a:r>
            <a:r>
              <a:rPr lang="es-ES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es-ES" sz="1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Forum to promote and coordinate research projects on used nuclear fuel, to improve its management</a:t>
            </a:r>
            <a:endParaRPr lang="es-ES" sz="16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lvl="1" indent="-268288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s-ES" sz="1600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Participants</a:t>
            </a:r>
            <a:r>
              <a:rPr lang="es-ES" sz="16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es-ES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CSN, ENRESA, ENUSA, UNESA/CCNN, CIEMAT, </a:t>
            </a:r>
            <a:r>
              <a:rPr lang="es-ES" sz="1600" dirty="0">
                <a:solidFill>
                  <a:srgbClr val="002060"/>
                </a:solidFill>
                <a:ea typeface="Calibri" pitchFamily="34" charset="0"/>
                <a:cs typeface="Arial" charset="0"/>
              </a:rPr>
              <a:t>GNF Engineering</a:t>
            </a:r>
            <a:r>
              <a:rPr lang="es-ES" sz="1600" dirty="0">
                <a:solidFill>
                  <a:srgbClr val="002060"/>
                </a:solidFill>
                <a:latin typeface="Verdana" pitchFamily="34" charset="0"/>
                <a:ea typeface="Calibri" pitchFamily="34" charset="0"/>
                <a:cs typeface="Arial" charset="0"/>
              </a:rPr>
              <a:t>, ENSA, TECNATOM, ETSICM</a:t>
            </a:r>
            <a:endParaRPr lang="es-ES" sz="1600" dirty="0">
              <a:solidFill>
                <a:srgbClr val="002060"/>
              </a:solidFill>
              <a:cs typeface="Calibri" pitchFamily="34" charset="0"/>
            </a:endParaRPr>
          </a:p>
          <a:p>
            <a:pPr marL="355600" lvl="2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s-ES" sz="1600" dirty="0">
                <a:solidFill>
                  <a:srgbClr val="663300"/>
                </a:solidFill>
                <a:cs typeface="Calibri" pitchFamily="34" charset="0"/>
              </a:rPr>
              <a:t>EPRI, W, DOE, </a:t>
            </a:r>
            <a:r>
              <a:rPr lang="es-ES" sz="1600" dirty="0" smtClean="0">
                <a:solidFill>
                  <a:srgbClr val="663300"/>
                </a:solidFill>
                <a:cs typeface="Calibri" pitchFamily="34" charset="0"/>
              </a:rPr>
              <a:t>ORNL</a:t>
            </a:r>
            <a:r>
              <a:rPr lang="es-ES" sz="1600" dirty="0">
                <a:solidFill>
                  <a:srgbClr val="663300"/>
                </a:solidFill>
                <a:cs typeface="Calibri" pitchFamily="34" charset="0"/>
              </a:rPr>
              <a:t>;  IRSN </a:t>
            </a:r>
            <a:r>
              <a:rPr lang="es-ES" sz="1600" dirty="0" smtClean="0">
                <a:solidFill>
                  <a:srgbClr val="663300"/>
                </a:solidFill>
                <a:cs typeface="Calibri" pitchFamily="34" charset="0"/>
              </a:rPr>
              <a:t>and </a:t>
            </a:r>
            <a:r>
              <a:rPr lang="es-ES" sz="1600" dirty="0">
                <a:solidFill>
                  <a:srgbClr val="663300"/>
                </a:solidFill>
                <a:cs typeface="Calibri" pitchFamily="34" charset="0"/>
              </a:rPr>
              <a:t>EDF; </a:t>
            </a:r>
            <a:r>
              <a:rPr lang="es-ES" sz="1600" dirty="0" err="1" smtClean="0">
                <a:solidFill>
                  <a:srgbClr val="663300"/>
                </a:solidFill>
                <a:cs typeface="Calibri" pitchFamily="34" charset="0"/>
              </a:rPr>
              <a:t>Vattenfall</a:t>
            </a:r>
            <a:r>
              <a:rPr lang="es-ES" sz="1600" dirty="0" smtClean="0">
                <a:solidFill>
                  <a:srgbClr val="663300"/>
                </a:solidFill>
                <a:cs typeface="Calibri" pitchFamily="34" charset="0"/>
              </a:rPr>
              <a:t> and NEA/OECD </a:t>
            </a:r>
            <a:r>
              <a:rPr lang="es-ES" sz="1600" dirty="0" smtClean="0">
                <a:solidFill>
                  <a:srgbClr val="66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s-ES" sz="1600" dirty="0">
              <a:solidFill>
                <a:srgbClr val="6633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9" name="48 Conector recto"/>
          <p:cNvCxnSpPr/>
          <p:nvPr/>
        </p:nvCxnSpPr>
        <p:spPr>
          <a:xfrm>
            <a:off x="1908175" y="3140968"/>
            <a:ext cx="723582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5"/>
          <p:cNvSpPr txBox="1">
            <a:spLocks noChangeArrowheads="1"/>
          </p:cNvSpPr>
          <p:nvPr/>
        </p:nvSpPr>
        <p:spPr bwMode="auto">
          <a:xfrm>
            <a:off x="1908175" y="3212976"/>
            <a:ext cx="734377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7313" lvl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GB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Projects:</a:t>
            </a:r>
          </a:p>
          <a:p>
            <a:pPr marL="355600" lvl="1" indent="-268288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en-GB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Fuel Rod Creep with PWR high </a:t>
            </a:r>
            <a:r>
              <a:rPr lang="en-GB" sz="1600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burnup</a:t>
            </a:r>
            <a:r>
              <a:rPr lang="en-GB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ZIRLO: Completed</a:t>
            </a:r>
          </a:p>
          <a:p>
            <a:pPr marL="355600" lvl="1" indent="-268288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en-GB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Fuel Rod Creep of </a:t>
            </a:r>
            <a:r>
              <a:rPr lang="en-GB" sz="1600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Zircaloy</a:t>
            </a:r>
            <a:r>
              <a:rPr lang="en-GB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BWR pod 2: Completed </a:t>
            </a:r>
          </a:p>
          <a:p>
            <a:pPr marL="355600" lvl="1" indent="-268288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en-GB" sz="1600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Isotopy</a:t>
            </a:r>
            <a:r>
              <a:rPr lang="en-GB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of fuel with high </a:t>
            </a:r>
            <a:r>
              <a:rPr lang="en-GB" sz="1600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burnup</a:t>
            </a:r>
            <a:r>
              <a:rPr lang="en-GB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PWR: Completed </a:t>
            </a:r>
          </a:p>
          <a:p>
            <a:pPr marL="355600" lvl="1" indent="-268288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en-GB" sz="1600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Isotopy</a:t>
            </a:r>
            <a:r>
              <a:rPr lang="en-GB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of BWR fuel: Completed </a:t>
            </a:r>
          </a:p>
          <a:p>
            <a:pPr marL="355600" lvl="1" indent="-268288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en-GB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Fracture criteria fuel rod material: Completed </a:t>
            </a:r>
          </a:p>
          <a:p>
            <a:pPr marL="355600" lvl="1" indent="-268288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en-GB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Break through low-speed impacts: Completed</a:t>
            </a:r>
          </a:p>
          <a:p>
            <a:pPr marL="355600" lvl="1" indent="-268288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GB" sz="16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79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72063"/>
            <a:ext cx="1979613" cy="1812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7903" name="Picture 5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84538"/>
            <a:ext cx="1979613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4" name="26 Rectángulo"/>
          <p:cNvSpPr>
            <a:spLocks noChangeArrowheads="1"/>
          </p:cNvSpPr>
          <p:nvPr/>
        </p:nvSpPr>
        <p:spPr bwMode="auto">
          <a:xfrm>
            <a:off x="2051050" y="5296934"/>
            <a:ext cx="7092950" cy="102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/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Spanish participation in the "Extended Storage Collaboration Program (ESCP)" promoted by the American nuclear industry </a:t>
            </a:r>
          </a:p>
          <a:p>
            <a:pPr marL="182563" indent="-182563"/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New Project: "Integrity fuel rod </a:t>
            </a:r>
            <a:r>
              <a:rPr lang="en-US" sz="16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hydridation</a:t>
            </a:r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in irradiated severe conditions of storage and transport"</a:t>
            </a:r>
          </a:p>
        </p:txBody>
      </p:sp>
      <p:pic>
        <p:nvPicPr>
          <p:cNvPr id="29" name="Picture 55"/>
          <p:cNvPicPr>
            <a:picLocks noChangeAspect="1" noChangeArrowheads="1"/>
          </p:cNvPicPr>
          <p:nvPr/>
        </p:nvPicPr>
        <p:blipFill>
          <a:blip r:embed="rId6" cstate="print">
            <a:lum bright="24000"/>
            <a:grayscl/>
          </a:blip>
          <a:srcRect l="17494" b="6589"/>
          <a:stretch>
            <a:fillRect/>
          </a:stretch>
        </p:blipFill>
        <p:spPr bwMode="auto">
          <a:xfrm>
            <a:off x="395288" y="1052513"/>
            <a:ext cx="1584325" cy="8636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3790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1916113"/>
            <a:ext cx="158432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7" name="Picture 7"/>
          <p:cNvPicPr>
            <a:picLocks noChangeAspect="1" noChangeArrowheads="1"/>
          </p:cNvPicPr>
          <p:nvPr/>
        </p:nvPicPr>
        <p:blipFill>
          <a:blip r:embed="rId8" cstate="print"/>
          <a:srcRect l="11383" t="1430" r="6830"/>
          <a:stretch>
            <a:fillRect/>
          </a:stretch>
        </p:blipFill>
        <p:spPr bwMode="auto">
          <a:xfrm>
            <a:off x="-36513" y="1042988"/>
            <a:ext cx="419101" cy="23145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19" name="44 Rectángulo"/>
          <p:cNvSpPr>
            <a:spLocks noChangeArrowheads="1"/>
          </p:cNvSpPr>
          <p:nvPr/>
        </p:nvSpPr>
        <p:spPr bwMode="auto">
          <a:xfrm>
            <a:off x="2214563" y="908720"/>
            <a:ext cx="69294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s-ES" altLang="es-ES_tradnl" sz="2000" b="1" dirty="0" smtClean="0">
                <a:solidFill>
                  <a:srgbClr val="0031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Storage and </a:t>
            </a:r>
            <a:r>
              <a:rPr lang="es-ES" altLang="es-ES_tradnl" sz="2000" b="1" dirty="0" err="1" smtClean="0">
                <a:solidFill>
                  <a:srgbClr val="0031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Transport</a:t>
            </a:r>
            <a:r>
              <a:rPr lang="es-ES" altLang="es-ES_tradnl" sz="2000" b="1" dirty="0" smtClean="0">
                <a:solidFill>
                  <a:srgbClr val="0031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of </a:t>
            </a:r>
            <a:r>
              <a:rPr lang="es-ES" altLang="es-ES_tradnl" sz="2000" b="1" dirty="0" err="1" smtClean="0">
                <a:solidFill>
                  <a:srgbClr val="0031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Spent</a:t>
            </a:r>
            <a:r>
              <a:rPr lang="es-ES" altLang="es-ES_tradnl" sz="2000" b="1" dirty="0" smtClean="0">
                <a:solidFill>
                  <a:srgbClr val="0031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Fuel </a:t>
            </a:r>
            <a:r>
              <a:rPr lang="es-ES" altLang="es-ES_tradnl" sz="2000" b="1" dirty="0" err="1" smtClean="0">
                <a:solidFill>
                  <a:srgbClr val="0031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</a:t>
            </a:r>
            <a:endParaRPr lang="es-ES" altLang="es-ES_tradnl" sz="2000" b="1" dirty="0">
              <a:solidFill>
                <a:srgbClr val="0031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463" y="549275"/>
            <a:ext cx="7955929" cy="53657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tabLst>
                <a:tab pos="-457200" algn="l"/>
                <a:tab pos="180975" algn="l"/>
                <a:tab pos="457200" algn="l"/>
                <a:tab pos="5670550" algn="l"/>
              </a:tabLst>
            </a:pPr>
            <a:r>
              <a:rPr lang="es-ES_tradnl" altLang="ko-KR" sz="2400" b="1" dirty="0" smtClean="0">
                <a:solidFill>
                  <a:srgbClr val="002060"/>
                </a:solidFill>
                <a:latin typeface="Verdana" pitchFamily="34" charset="0"/>
                <a:ea typeface="굴림" pitchFamily="34" charset="-127"/>
              </a:rPr>
              <a:t>RADIATION PROTECTION AND DOSIMETRY</a:t>
            </a:r>
            <a:endParaRPr lang="es-ES" sz="24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 cstate="print"/>
          <a:srcRect l="35889" t="62500" r="44336" b="16992"/>
          <a:stretch>
            <a:fillRect/>
          </a:stretch>
        </p:blipFill>
        <p:spPr bwMode="auto">
          <a:xfrm>
            <a:off x="7956550" y="17463"/>
            <a:ext cx="1144588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2" name="44 Rectángulo"/>
          <p:cNvSpPr>
            <a:spLocks noChangeArrowheads="1"/>
          </p:cNvSpPr>
          <p:nvPr/>
        </p:nvSpPr>
        <p:spPr bwMode="auto">
          <a:xfrm>
            <a:off x="2051720" y="1268760"/>
            <a:ext cx="69294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GB" altLang="es-ES_tradnl" sz="1800" b="1" dirty="0" smtClean="0">
                <a:solidFill>
                  <a:srgbClr val="0031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Development of in vitro </a:t>
            </a:r>
            <a:r>
              <a:rPr lang="en-GB" altLang="es-ES_tradnl" sz="1800" b="1" dirty="0" err="1" smtClean="0">
                <a:solidFill>
                  <a:srgbClr val="0031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dosimetry</a:t>
            </a:r>
            <a:endParaRPr lang="en-GB" altLang="es-ES_tradnl" sz="1800" b="1" dirty="0">
              <a:solidFill>
                <a:srgbClr val="0031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8923" name="Text Box 5"/>
          <p:cNvSpPr txBox="1">
            <a:spLocks noChangeArrowheads="1"/>
          </p:cNvSpPr>
          <p:nvPr/>
        </p:nvSpPr>
        <p:spPr bwMode="auto">
          <a:xfrm>
            <a:off x="1979712" y="1772816"/>
            <a:ext cx="73437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lvl="1" indent="-268288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s-ES" sz="1600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Objective</a:t>
            </a:r>
            <a:r>
              <a:rPr lang="es-ES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Increase national capacity assessment of internal doses from alpha emitters through biological samples</a:t>
            </a:r>
            <a:endParaRPr lang="es-ES" sz="16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lvl="1" indent="-268288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s-ES" sz="1600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Participants</a:t>
            </a:r>
            <a:r>
              <a:rPr lang="es-ES" sz="16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es-ES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CIEMAT, UNESA, ENUSA, ENRESA, CSN, Tecnatom, </a:t>
            </a:r>
            <a:r>
              <a:rPr lang="es-ES" sz="16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Geocisa</a:t>
            </a:r>
            <a:r>
              <a:rPr lang="es-ES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Medidas Ambientales, Iberdrola Ingeniería y </a:t>
            </a:r>
            <a:r>
              <a:rPr lang="es-ES" sz="1600" dirty="0">
                <a:solidFill>
                  <a:srgbClr val="002060"/>
                </a:solidFill>
                <a:ea typeface="Calibri" pitchFamily="34" charset="0"/>
                <a:cs typeface="Arial" charset="0"/>
              </a:rPr>
              <a:t>GNF Engineering</a:t>
            </a:r>
            <a:r>
              <a:rPr lang="es-ES" sz="1600" dirty="0">
                <a:solidFill>
                  <a:srgbClr val="002060"/>
                </a:solidFill>
                <a:latin typeface="Verdana" pitchFamily="34" charset="0"/>
                <a:ea typeface="Calibri" pitchFamily="34" charset="0"/>
                <a:cs typeface="Arial" charset="0"/>
              </a:rPr>
              <a:t> </a:t>
            </a:r>
            <a:endParaRPr lang="es-ES" sz="1600" dirty="0">
              <a:solidFill>
                <a:srgbClr val="002060"/>
              </a:solidFill>
              <a:ea typeface="Calibri" pitchFamily="34" charset="0"/>
              <a:cs typeface="Arial" charset="0"/>
            </a:endParaRPr>
          </a:p>
          <a:p>
            <a:pPr marL="355600" lvl="1" indent="-268288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v"/>
            </a:pPr>
            <a:endParaRPr lang="es-ES" sz="16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9" name="48 Conector recto"/>
          <p:cNvCxnSpPr/>
          <p:nvPr/>
        </p:nvCxnSpPr>
        <p:spPr>
          <a:xfrm>
            <a:off x="1691680" y="3933056"/>
            <a:ext cx="745232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25" name="Picture 2" descr="C:\Users\es02503952b\AppData\Local\Microsoft\Windows\Temporary Internet Files\Content.IE5\ATGB5GLJ\MC90023840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750" y="1052513"/>
            <a:ext cx="146050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6" name="Picture 3" descr="Quick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492375"/>
            <a:ext cx="1655763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7" name="Picture 5" descr="Cabril200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797425"/>
            <a:ext cx="166211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8" name="25 Rectángulo"/>
          <p:cNvSpPr>
            <a:spLocks noChangeArrowheads="1"/>
          </p:cNvSpPr>
          <p:nvPr/>
        </p:nvSpPr>
        <p:spPr bwMode="auto">
          <a:xfrm>
            <a:off x="1979613" y="4149080"/>
            <a:ext cx="7164387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s-ES_tradnl" sz="1800" b="1" dirty="0" smtClean="0">
                <a:solidFill>
                  <a:srgbClr val="0031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Laboratory for calibration of neutron patterns</a:t>
            </a:r>
          </a:p>
          <a:p>
            <a:pPr eaLnBrk="0" hangingPunct="0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endParaRPr lang="es-ES" altLang="es-ES_tradnl" sz="1800" b="1" dirty="0">
              <a:solidFill>
                <a:srgbClr val="0031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8929" name="Text Box 5"/>
          <p:cNvSpPr txBox="1">
            <a:spLocks noChangeArrowheads="1"/>
          </p:cNvSpPr>
          <p:nvPr/>
        </p:nvSpPr>
        <p:spPr bwMode="auto">
          <a:xfrm>
            <a:off x="1800225" y="4653136"/>
            <a:ext cx="73437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lvl="1" indent="-268288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s-ES" sz="1600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Objective</a:t>
            </a:r>
            <a:r>
              <a:rPr lang="es-ES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Help specify the intended applications for existing and future laboratories and promote possible industrial applications and research</a:t>
            </a:r>
            <a:endParaRPr lang="es-ES" sz="16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lvl="1" indent="-268288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s-ES" sz="1600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Participants</a:t>
            </a:r>
            <a:r>
              <a:rPr lang="es-ES" sz="16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es-ES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CIEMAT, ETSIIM, UAB, CC.NN/UNESA, SEPR, CSN, ENRESA </a:t>
            </a:r>
            <a:r>
              <a:rPr lang="es-E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 ENUSA</a:t>
            </a:r>
            <a:r>
              <a:rPr lang="es-ES" sz="1600" dirty="0">
                <a:solidFill>
                  <a:srgbClr val="66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endParaRPr lang="es-ES" sz="16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 l="35889" t="62500" r="44336" b="16992"/>
          <a:stretch>
            <a:fillRect/>
          </a:stretch>
        </p:blipFill>
        <p:spPr bwMode="auto">
          <a:xfrm>
            <a:off x="7956550" y="17463"/>
            <a:ext cx="1144588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463" y="549275"/>
            <a:ext cx="9180512" cy="536575"/>
          </a:xfrm>
        </p:spPr>
        <p:txBody>
          <a:bodyPr/>
          <a:lstStyle/>
          <a:p>
            <a:pPr>
              <a:tabLst>
                <a:tab pos="-1350963" algn="l"/>
                <a:tab pos="-735013" algn="l"/>
                <a:tab pos="-457200" algn="l"/>
                <a:tab pos="-277813" algn="l"/>
                <a:tab pos="427038" algn="l"/>
                <a:tab pos="482600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  <a:tab pos="10237788" algn="l"/>
                <a:tab pos="10694988" algn="l"/>
                <a:tab pos="11152188" algn="l"/>
                <a:tab pos="11609388" algn="l"/>
                <a:tab pos="12066588" algn="l"/>
              </a:tabLst>
            </a:pPr>
            <a:r>
              <a:rPr lang="es-ES_tradnl" altLang="ko-KR" sz="2400" b="1" dirty="0" smtClean="0">
                <a:solidFill>
                  <a:srgbClr val="002060"/>
                </a:solidFill>
                <a:latin typeface="Verdana" pitchFamily="34" charset="0"/>
                <a:ea typeface="굴림" pitchFamily="34" charset="-127"/>
              </a:rPr>
              <a:t>NEW NUCLEAR PROJECTS</a:t>
            </a:r>
            <a:endParaRPr lang="es-ES" altLang="ko-KR" sz="1400" dirty="0" smtClean="0">
              <a:solidFill>
                <a:srgbClr val="002060"/>
              </a:solidFill>
              <a:latin typeface="Verdana" pitchFamily="34" charset="0"/>
              <a:ea typeface="굴림" pitchFamily="34" charset="-127"/>
            </a:endParaRPr>
          </a:p>
        </p:txBody>
      </p:sp>
      <p:pic>
        <p:nvPicPr>
          <p:cNvPr id="39946" name="Picture 3" descr="6-BAN coupe transversale 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25538"/>
            <a:ext cx="2011363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0" y="2420938"/>
            <a:ext cx="1908175" cy="1800225"/>
            <a:chOff x="1455" y="630"/>
            <a:chExt cx="3697" cy="3288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455" y="630"/>
              <a:ext cx="3697" cy="3288"/>
              <a:chOff x="1641" y="982"/>
              <a:chExt cx="3019" cy="2970"/>
            </a:xfrm>
          </p:grpSpPr>
          <p:sp>
            <p:nvSpPr>
              <p:cNvPr id="39956" name="AutoShape 6"/>
              <p:cNvSpPr>
                <a:spLocks noChangeAspect="1" noChangeArrowheads="1" noTextEdit="1"/>
              </p:cNvSpPr>
              <p:nvPr/>
            </p:nvSpPr>
            <p:spPr bwMode="auto">
              <a:xfrm>
                <a:off x="1641" y="982"/>
                <a:ext cx="3017" cy="29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pic>
            <p:nvPicPr>
              <p:cNvPr id="39957" name="Picture 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650" y="995"/>
                <a:ext cx="2979" cy="29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958" name="Picture 8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794" y="3067"/>
                <a:ext cx="686" cy="8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959" name="Picture 9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794" y="3067"/>
                <a:ext cx="686" cy="8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960" name="Picture 10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699" y="2435"/>
                <a:ext cx="1122" cy="1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961" name="Picture 11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699" y="2435"/>
                <a:ext cx="1122" cy="1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962" name="Picture 12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699" y="1435"/>
                <a:ext cx="1122" cy="10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963" name="Picture 13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699" y="1435"/>
                <a:ext cx="1122" cy="10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964" name="Picture 14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453" y="1090"/>
                <a:ext cx="642" cy="7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965" name="Picture 15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3471" y="1372"/>
                <a:ext cx="1189" cy="1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966" name="Picture 16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3471" y="1372"/>
                <a:ext cx="1189" cy="1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9967" name="Group 17"/>
              <p:cNvGrpSpPr>
                <a:grpSpLocks/>
              </p:cNvGrpSpPr>
              <p:nvPr/>
            </p:nvGrpSpPr>
            <p:grpSpPr bwMode="auto">
              <a:xfrm>
                <a:off x="2785" y="1036"/>
                <a:ext cx="682" cy="875"/>
                <a:chOff x="764" y="1026"/>
                <a:chExt cx="682" cy="875"/>
              </a:xfrm>
            </p:grpSpPr>
            <p:pic>
              <p:nvPicPr>
                <p:cNvPr id="39970" name="Picture 18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764" y="1026"/>
                  <a:ext cx="682" cy="8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9971" name="Freeform 19"/>
                <p:cNvSpPr>
                  <a:spLocks/>
                </p:cNvSpPr>
                <p:nvPr/>
              </p:nvSpPr>
              <p:spPr bwMode="auto">
                <a:xfrm>
                  <a:off x="767" y="1720"/>
                  <a:ext cx="675" cy="176"/>
                </a:xfrm>
                <a:custGeom>
                  <a:avLst/>
                  <a:gdLst>
                    <a:gd name="T0" fmla="*/ 1 w 675"/>
                    <a:gd name="T1" fmla="*/ 86 h 176"/>
                    <a:gd name="T2" fmla="*/ 15 w 675"/>
                    <a:gd name="T3" fmla="*/ 79 h 176"/>
                    <a:gd name="T4" fmla="*/ 36 w 675"/>
                    <a:gd name="T5" fmla="*/ 74 h 176"/>
                    <a:gd name="T6" fmla="*/ 42 w 675"/>
                    <a:gd name="T7" fmla="*/ 73 h 176"/>
                    <a:gd name="T8" fmla="*/ 60 w 675"/>
                    <a:gd name="T9" fmla="*/ 62 h 176"/>
                    <a:gd name="T10" fmla="*/ 78 w 675"/>
                    <a:gd name="T11" fmla="*/ 52 h 176"/>
                    <a:gd name="T12" fmla="*/ 99 w 675"/>
                    <a:gd name="T13" fmla="*/ 46 h 176"/>
                    <a:gd name="T14" fmla="*/ 117 w 675"/>
                    <a:gd name="T15" fmla="*/ 40 h 176"/>
                    <a:gd name="T16" fmla="*/ 135 w 675"/>
                    <a:gd name="T17" fmla="*/ 31 h 176"/>
                    <a:gd name="T18" fmla="*/ 174 w 675"/>
                    <a:gd name="T19" fmla="*/ 23 h 176"/>
                    <a:gd name="T20" fmla="*/ 198 w 675"/>
                    <a:gd name="T21" fmla="*/ 19 h 176"/>
                    <a:gd name="T22" fmla="*/ 249 w 675"/>
                    <a:gd name="T23" fmla="*/ 7 h 176"/>
                    <a:gd name="T24" fmla="*/ 312 w 675"/>
                    <a:gd name="T25" fmla="*/ 1 h 176"/>
                    <a:gd name="T26" fmla="*/ 435 w 675"/>
                    <a:gd name="T27" fmla="*/ 5 h 176"/>
                    <a:gd name="T28" fmla="*/ 481 w 675"/>
                    <a:gd name="T29" fmla="*/ 11 h 176"/>
                    <a:gd name="T30" fmla="*/ 507 w 675"/>
                    <a:gd name="T31" fmla="*/ 17 h 176"/>
                    <a:gd name="T32" fmla="*/ 525 w 675"/>
                    <a:gd name="T33" fmla="*/ 23 h 176"/>
                    <a:gd name="T34" fmla="*/ 546 w 675"/>
                    <a:gd name="T35" fmla="*/ 29 h 176"/>
                    <a:gd name="T36" fmla="*/ 570 w 675"/>
                    <a:gd name="T37" fmla="*/ 35 h 176"/>
                    <a:gd name="T38" fmla="*/ 591 w 675"/>
                    <a:gd name="T39" fmla="*/ 41 h 176"/>
                    <a:gd name="T40" fmla="*/ 624 w 675"/>
                    <a:gd name="T41" fmla="*/ 56 h 176"/>
                    <a:gd name="T42" fmla="*/ 639 w 675"/>
                    <a:gd name="T43" fmla="*/ 62 h 176"/>
                    <a:gd name="T44" fmla="*/ 663 w 675"/>
                    <a:gd name="T45" fmla="*/ 74 h 176"/>
                    <a:gd name="T46" fmla="*/ 673 w 675"/>
                    <a:gd name="T47" fmla="*/ 79 h 176"/>
                    <a:gd name="T48" fmla="*/ 675 w 675"/>
                    <a:gd name="T49" fmla="*/ 176 h 176"/>
                    <a:gd name="T50" fmla="*/ 0 w 675"/>
                    <a:gd name="T51" fmla="*/ 176 h 176"/>
                    <a:gd name="T52" fmla="*/ 1 w 675"/>
                    <a:gd name="T53" fmla="*/ 86 h 17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675"/>
                    <a:gd name="T82" fmla="*/ 0 h 176"/>
                    <a:gd name="T83" fmla="*/ 675 w 675"/>
                    <a:gd name="T84" fmla="*/ 176 h 17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675" h="176">
                      <a:moveTo>
                        <a:pt x="1" y="86"/>
                      </a:moveTo>
                      <a:cubicBezTo>
                        <a:pt x="5" y="80"/>
                        <a:pt x="8" y="80"/>
                        <a:pt x="15" y="79"/>
                      </a:cubicBezTo>
                      <a:cubicBezTo>
                        <a:pt x="24" y="74"/>
                        <a:pt x="18" y="77"/>
                        <a:pt x="36" y="74"/>
                      </a:cubicBezTo>
                      <a:cubicBezTo>
                        <a:pt x="38" y="74"/>
                        <a:pt x="42" y="73"/>
                        <a:pt x="42" y="73"/>
                      </a:cubicBezTo>
                      <a:cubicBezTo>
                        <a:pt x="48" y="70"/>
                        <a:pt x="54" y="66"/>
                        <a:pt x="60" y="62"/>
                      </a:cubicBezTo>
                      <a:cubicBezTo>
                        <a:pt x="65" y="56"/>
                        <a:pt x="71" y="53"/>
                        <a:pt x="78" y="52"/>
                      </a:cubicBezTo>
                      <a:cubicBezTo>
                        <a:pt x="84" y="49"/>
                        <a:pt x="92" y="47"/>
                        <a:pt x="99" y="46"/>
                      </a:cubicBezTo>
                      <a:cubicBezTo>
                        <a:pt x="105" y="43"/>
                        <a:pt x="111" y="41"/>
                        <a:pt x="117" y="40"/>
                      </a:cubicBezTo>
                      <a:cubicBezTo>
                        <a:pt x="123" y="37"/>
                        <a:pt x="129" y="32"/>
                        <a:pt x="135" y="31"/>
                      </a:cubicBezTo>
                      <a:cubicBezTo>
                        <a:pt x="146" y="22"/>
                        <a:pt x="160" y="24"/>
                        <a:pt x="174" y="23"/>
                      </a:cubicBezTo>
                      <a:cubicBezTo>
                        <a:pt x="182" y="22"/>
                        <a:pt x="198" y="19"/>
                        <a:pt x="198" y="19"/>
                      </a:cubicBezTo>
                      <a:cubicBezTo>
                        <a:pt x="212" y="12"/>
                        <a:pt x="233" y="9"/>
                        <a:pt x="249" y="7"/>
                      </a:cubicBezTo>
                      <a:cubicBezTo>
                        <a:pt x="269" y="0"/>
                        <a:pt x="291" y="2"/>
                        <a:pt x="312" y="1"/>
                      </a:cubicBezTo>
                      <a:cubicBezTo>
                        <a:pt x="361" y="2"/>
                        <a:pt x="392" y="2"/>
                        <a:pt x="435" y="5"/>
                      </a:cubicBezTo>
                      <a:cubicBezTo>
                        <a:pt x="450" y="8"/>
                        <a:pt x="466" y="10"/>
                        <a:pt x="481" y="11"/>
                      </a:cubicBezTo>
                      <a:cubicBezTo>
                        <a:pt x="489" y="14"/>
                        <a:pt x="498" y="16"/>
                        <a:pt x="507" y="17"/>
                      </a:cubicBezTo>
                      <a:cubicBezTo>
                        <a:pt x="513" y="20"/>
                        <a:pt x="519" y="22"/>
                        <a:pt x="525" y="23"/>
                      </a:cubicBezTo>
                      <a:cubicBezTo>
                        <a:pt x="532" y="26"/>
                        <a:pt x="539" y="28"/>
                        <a:pt x="546" y="29"/>
                      </a:cubicBezTo>
                      <a:cubicBezTo>
                        <a:pt x="554" y="32"/>
                        <a:pt x="562" y="34"/>
                        <a:pt x="570" y="35"/>
                      </a:cubicBezTo>
                      <a:cubicBezTo>
                        <a:pt x="576" y="38"/>
                        <a:pt x="584" y="40"/>
                        <a:pt x="591" y="41"/>
                      </a:cubicBezTo>
                      <a:cubicBezTo>
                        <a:pt x="601" y="46"/>
                        <a:pt x="614" y="54"/>
                        <a:pt x="624" y="56"/>
                      </a:cubicBezTo>
                      <a:cubicBezTo>
                        <a:pt x="629" y="59"/>
                        <a:pt x="633" y="61"/>
                        <a:pt x="639" y="62"/>
                      </a:cubicBezTo>
                      <a:cubicBezTo>
                        <a:pt x="647" y="66"/>
                        <a:pt x="654" y="72"/>
                        <a:pt x="663" y="74"/>
                      </a:cubicBezTo>
                      <a:cubicBezTo>
                        <a:pt x="666" y="76"/>
                        <a:pt x="671" y="76"/>
                        <a:pt x="673" y="79"/>
                      </a:cubicBezTo>
                      <a:lnTo>
                        <a:pt x="675" y="176"/>
                      </a:lnTo>
                      <a:lnTo>
                        <a:pt x="0" y="176"/>
                      </a:lnTo>
                      <a:lnTo>
                        <a:pt x="1" y="8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sp>
            <p:nvSpPr>
              <p:cNvPr id="39968" name="Oval 20"/>
              <p:cNvSpPr>
                <a:spLocks noChangeArrowheads="1"/>
              </p:cNvSpPr>
              <p:nvPr/>
            </p:nvSpPr>
            <p:spPr bwMode="auto">
              <a:xfrm>
                <a:off x="2405" y="1728"/>
                <a:ext cx="1463" cy="1490"/>
              </a:xfrm>
              <a:prstGeom prst="ellipse">
                <a:avLst/>
              </a:prstGeom>
              <a:solidFill>
                <a:schemeClr val="tx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9969" name="Oval 21"/>
              <p:cNvSpPr>
                <a:spLocks noChangeArrowheads="1"/>
              </p:cNvSpPr>
              <p:nvPr/>
            </p:nvSpPr>
            <p:spPr bwMode="auto">
              <a:xfrm>
                <a:off x="2450" y="1782"/>
                <a:ext cx="1372" cy="1380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pic>
          <p:nvPicPr>
            <p:cNvPr id="39955" name="Picture 4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368" y="1439"/>
              <a:ext cx="1833" cy="1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948" name="46 Rectángulo"/>
          <p:cNvSpPr>
            <a:spLocks noChangeArrowheads="1"/>
          </p:cNvSpPr>
          <p:nvPr/>
        </p:nvSpPr>
        <p:spPr bwMode="auto">
          <a:xfrm>
            <a:off x="2051720" y="1484784"/>
            <a:ext cx="69294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s-ES_tradnl" altLang="es-ES_tradnl" sz="1800" b="1" dirty="0" smtClean="0">
                <a:solidFill>
                  <a:srgbClr val="0031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JULES HOROWITZ REACTOR PROJECT</a:t>
            </a:r>
            <a:endParaRPr lang="es-ES" altLang="es-ES_tradnl" sz="1800" b="1" dirty="0">
              <a:solidFill>
                <a:srgbClr val="0031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949" name="Text Box 5"/>
          <p:cNvSpPr txBox="1">
            <a:spLocks noChangeArrowheads="1"/>
          </p:cNvSpPr>
          <p:nvPr/>
        </p:nvSpPr>
        <p:spPr bwMode="auto">
          <a:xfrm>
            <a:off x="1907704" y="2060848"/>
            <a:ext cx="734377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lvl="1" indent="-268288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n-US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Objective</a:t>
            </a:r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Participate in the design, construction and operation of experimental fission reactor Jules Horowitz (JHR) </a:t>
            </a:r>
          </a:p>
          <a:p>
            <a:pPr marL="355600" lvl="1" indent="-268288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n-US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Participants</a:t>
            </a:r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Spanish consortium: CIEMAT, CSN, </a:t>
            </a:r>
            <a:r>
              <a:rPr lang="en-US" sz="16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EnuSA</a:t>
            </a:r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TECNATOM, Employers Grouped, ENSA and GNF Engineering</a:t>
            </a:r>
          </a:p>
          <a:p>
            <a:pPr marL="355600" lvl="1" indent="-268288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n-US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Spanish contribution</a:t>
            </a:r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€ 8.6 M, gives the consortium a 2% of the rights of use of the facility for future R&amp;D projects that require irradiation of samples</a:t>
            </a:r>
          </a:p>
          <a:p>
            <a:pPr marL="355600" lvl="1" indent="-268288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v"/>
            </a:pPr>
            <a:endParaRPr lang="es-ES" sz="16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0" name="49 Conector recto"/>
          <p:cNvCxnSpPr/>
          <p:nvPr/>
        </p:nvCxnSpPr>
        <p:spPr>
          <a:xfrm>
            <a:off x="1908175" y="4005064"/>
            <a:ext cx="723582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51" name="46 Rectángulo"/>
          <p:cNvSpPr>
            <a:spLocks noChangeArrowheads="1"/>
          </p:cNvSpPr>
          <p:nvPr/>
        </p:nvSpPr>
        <p:spPr bwMode="auto">
          <a:xfrm>
            <a:off x="2214563" y="4437608"/>
            <a:ext cx="6929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s-ES_tradnl" altLang="es-ES_tradnl" sz="1800" b="1" dirty="0" smtClean="0">
                <a:solidFill>
                  <a:srgbClr val="0031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ESNII PROGRAM</a:t>
            </a:r>
            <a:endParaRPr lang="es-ES" altLang="es-ES_tradnl" sz="1800" b="1" dirty="0">
              <a:solidFill>
                <a:srgbClr val="0031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952" name="Text Box 5"/>
          <p:cNvSpPr txBox="1">
            <a:spLocks noChangeArrowheads="1"/>
          </p:cNvSpPr>
          <p:nvPr/>
        </p:nvSpPr>
        <p:spPr bwMode="auto">
          <a:xfrm>
            <a:off x="1979712" y="4869656"/>
            <a:ext cx="73437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lvl="1" indent="-268288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s-ES" sz="1600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Objective</a:t>
            </a:r>
            <a:r>
              <a:rPr lang="es-ES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Participation in the European Sustainable Nuclear Industrial Initiative program (ESNII)</a:t>
            </a:r>
            <a:endParaRPr lang="es-ES" sz="16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lvl="1" indent="-268288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s-ES" sz="1600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Participants</a:t>
            </a:r>
            <a:r>
              <a:rPr lang="es-ES" sz="16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es-ES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CIEMAT, Iberdrola, Tecnatom, Empresarios Agrupados, ENSA, GNF Engineering, UPM </a:t>
            </a:r>
            <a:r>
              <a:rPr lang="es-E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 UPV</a:t>
            </a:r>
            <a:endParaRPr lang="es-ES" sz="1600" dirty="0">
              <a:solidFill>
                <a:srgbClr val="002060"/>
              </a:solidFill>
              <a:ea typeface="Calibri" pitchFamily="34" charset="0"/>
              <a:cs typeface="Arial" charset="0"/>
            </a:endParaRPr>
          </a:p>
        </p:txBody>
      </p:sp>
      <p:pic>
        <p:nvPicPr>
          <p:cNvPr id="39953" name="Picture 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4508500"/>
            <a:ext cx="1952625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4" name="Picture 15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6021388"/>
            <a:ext cx="18351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80000"/>
          <a:buFont typeface="Wingdings" pitchFamily="2" charset="2"/>
          <a:buChar char="l"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80000"/>
          <a:buFont typeface="Wingdings" pitchFamily="2" charset="2"/>
          <a:buChar char="l"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4006</TotalTime>
  <Words>1119</Words>
  <Application>Microsoft Office PowerPoint</Application>
  <PresentationFormat>Presentación en pantalla (4:3)</PresentationFormat>
  <Paragraphs>138</Paragraphs>
  <Slides>13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13</vt:i4>
      </vt:variant>
    </vt:vector>
  </HeadingPairs>
  <TitlesOfParts>
    <vt:vector size="16" baseType="lpstr">
      <vt:lpstr>Radial</vt:lpstr>
      <vt:lpstr>Tema de Office</vt:lpstr>
      <vt:lpstr>2_Tema de Office</vt:lpstr>
      <vt:lpstr>CEIDEN: R&amp;D SPANISH NUCLEAR PLATFORM</vt:lpstr>
      <vt:lpstr>¿What is CEIDEN? </vt:lpstr>
      <vt:lpstr>CEIDEN ORGANIZATION</vt:lpstr>
      <vt:lpstr>VISION of CEIDEN Technology Platform</vt:lpstr>
      <vt:lpstr>STRATEGIC AGENDA</vt:lpstr>
      <vt:lpstr>MATERIALS DEGRADATION</vt:lpstr>
      <vt:lpstr>NUCLEAR FUEL</vt:lpstr>
      <vt:lpstr>RADIATION PROTECTION AND DOSIMETRY</vt:lpstr>
      <vt:lpstr>NEW NUCLEAR PROJECTS</vt:lpstr>
      <vt:lpstr>CROSS-CUTTING TOPICS (1/2)</vt:lpstr>
      <vt:lpstr>Diapositiva 11</vt:lpstr>
      <vt:lpstr>Conclusions</vt:lpstr>
      <vt:lpstr>Thanks for your Attention</vt:lpstr>
    </vt:vector>
  </TitlesOfParts>
  <Company>Endesa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Carmena Servert, Jose Pio</dc:creator>
  <cp:lastModifiedBy>es33531523f</cp:lastModifiedBy>
  <cp:revision>273</cp:revision>
  <dcterms:created xsi:type="dcterms:W3CDTF">2008-11-11T12:24:26Z</dcterms:created>
  <dcterms:modified xsi:type="dcterms:W3CDTF">2014-09-28T08:07:00Z</dcterms:modified>
</cp:coreProperties>
</file>